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51"/>
  </p:notesMasterIdLst>
  <p:sldIdLst>
    <p:sldId id="256" r:id="rId3"/>
    <p:sldId id="257" r:id="rId4"/>
    <p:sldId id="259" r:id="rId5"/>
    <p:sldId id="267" r:id="rId6"/>
    <p:sldId id="268" r:id="rId7"/>
    <p:sldId id="302" r:id="rId8"/>
    <p:sldId id="269" r:id="rId9"/>
    <p:sldId id="265" r:id="rId10"/>
    <p:sldId id="264" r:id="rId11"/>
    <p:sldId id="266" r:id="rId12"/>
    <p:sldId id="262" r:id="rId13"/>
    <p:sldId id="303" r:id="rId14"/>
    <p:sldId id="300" r:id="rId15"/>
    <p:sldId id="301" r:id="rId16"/>
    <p:sldId id="304" r:id="rId17"/>
    <p:sldId id="308" r:id="rId18"/>
    <p:sldId id="310" r:id="rId19"/>
    <p:sldId id="309" r:id="rId20"/>
    <p:sldId id="312" r:id="rId21"/>
    <p:sldId id="317" r:id="rId22"/>
    <p:sldId id="318" r:id="rId23"/>
    <p:sldId id="319" r:id="rId24"/>
    <p:sldId id="320" r:id="rId25"/>
    <p:sldId id="321" r:id="rId26"/>
    <p:sldId id="351" r:id="rId27"/>
    <p:sldId id="322" r:id="rId28"/>
    <p:sldId id="323" r:id="rId29"/>
    <p:sldId id="324" r:id="rId30"/>
    <p:sldId id="353" r:id="rId31"/>
    <p:sldId id="352" r:id="rId32"/>
    <p:sldId id="327" r:id="rId33"/>
    <p:sldId id="331" r:id="rId34"/>
    <p:sldId id="333" r:id="rId35"/>
    <p:sldId id="330" r:id="rId36"/>
    <p:sldId id="334" r:id="rId37"/>
    <p:sldId id="336" r:id="rId38"/>
    <p:sldId id="354" r:id="rId39"/>
    <p:sldId id="338" r:id="rId40"/>
    <p:sldId id="339" r:id="rId41"/>
    <p:sldId id="341" r:id="rId42"/>
    <p:sldId id="342" r:id="rId43"/>
    <p:sldId id="345" r:id="rId44"/>
    <p:sldId id="346" r:id="rId45"/>
    <p:sldId id="343" r:id="rId46"/>
    <p:sldId id="347" r:id="rId47"/>
    <p:sldId id="348" r:id="rId48"/>
    <p:sldId id="349" r:id="rId49"/>
    <p:sldId id="299"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94" d="100"/>
          <a:sy n="94" d="100"/>
        </p:scale>
        <p:origin x="3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64E64F-9955-4EBB-97D6-5C17E2497FA9}" type="doc">
      <dgm:prSet loTypeId="urn:microsoft.com/office/officeart/2016/7/layout/ChevronBlockProcess" loCatId="process" qsTypeId="urn:microsoft.com/office/officeart/2005/8/quickstyle/simple1" qsCatId="simple" csTypeId="urn:microsoft.com/office/officeart/2005/8/colors/accent0_3" csCatId="mainScheme" phldr="1"/>
      <dgm:spPr/>
      <dgm:t>
        <a:bodyPr/>
        <a:lstStyle/>
        <a:p>
          <a:endParaRPr lang="en-US"/>
        </a:p>
      </dgm:t>
    </dgm:pt>
    <dgm:pt modelId="{901609D2-5CD4-4BDC-A238-4912B3C10AD5}">
      <dgm:prSet/>
      <dgm:spPr>
        <a:solidFill>
          <a:schemeClr val="tx1"/>
        </a:solidFill>
      </dgm:spPr>
      <dgm:t>
        <a:bodyPr/>
        <a:lstStyle/>
        <a:p>
          <a:r>
            <a:rPr lang="en-US"/>
            <a:t>STEP 1</a:t>
          </a:r>
        </a:p>
      </dgm:t>
    </dgm:pt>
    <dgm:pt modelId="{CE725FC1-0419-4720-92F0-2A490ABB3576}" type="parTrans" cxnId="{841B12B2-3770-41CB-AED4-765D756563B5}">
      <dgm:prSet/>
      <dgm:spPr/>
      <dgm:t>
        <a:bodyPr/>
        <a:lstStyle/>
        <a:p>
          <a:endParaRPr lang="en-US"/>
        </a:p>
      </dgm:t>
    </dgm:pt>
    <dgm:pt modelId="{9249765F-DE1F-4AA6-BE26-D9112B8CF970}" type="sibTrans" cxnId="{841B12B2-3770-41CB-AED4-765D756563B5}">
      <dgm:prSet/>
      <dgm:spPr/>
      <dgm:t>
        <a:bodyPr/>
        <a:lstStyle/>
        <a:p>
          <a:endParaRPr lang="en-US"/>
        </a:p>
      </dgm:t>
    </dgm:pt>
    <dgm:pt modelId="{B38A4C1F-9D6B-4933-9586-ECD1283C5CF9}">
      <dgm:prSet/>
      <dgm:spPr/>
      <dgm:t>
        <a:bodyPr/>
        <a:lstStyle/>
        <a:p>
          <a:r>
            <a:rPr lang="en-US" dirty="0"/>
            <a:t>Formal Complaint</a:t>
          </a:r>
        </a:p>
      </dgm:t>
    </dgm:pt>
    <dgm:pt modelId="{0EECFE95-FB51-4049-82B8-025B9ABDC2C7}" type="parTrans" cxnId="{AAD53113-F7A2-4F09-88D5-F74A0CD69393}">
      <dgm:prSet/>
      <dgm:spPr/>
      <dgm:t>
        <a:bodyPr/>
        <a:lstStyle/>
        <a:p>
          <a:endParaRPr lang="en-US"/>
        </a:p>
      </dgm:t>
    </dgm:pt>
    <dgm:pt modelId="{AC222807-65AF-42C2-B046-E08581FA2E7A}" type="sibTrans" cxnId="{AAD53113-F7A2-4F09-88D5-F74A0CD69393}">
      <dgm:prSet/>
      <dgm:spPr/>
      <dgm:t>
        <a:bodyPr/>
        <a:lstStyle/>
        <a:p>
          <a:endParaRPr lang="en-US"/>
        </a:p>
      </dgm:t>
    </dgm:pt>
    <dgm:pt modelId="{00E99F93-14AC-4323-8DF1-3793679F2E82}">
      <dgm:prSet/>
      <dgm:spPr>
        <a:solidFill>
          <a:schemeClr val="tx1"/>
        </a:solidFill>
      </dgm:spPr>
      <dgm:t>
        <a:bodyPr/>
        <a:lstStyle/>
        <a:p>
          <a:r>
            <a:rPr lang="en-US" dirty="0"/>
            <a:t>STEP 2</a:t>
          </a:r>
        </a:p>
      </dgm:t>
    </dgm:pt>
    <dgm:pt modelId="{045AABCE-48C4-427E-8DCC-CEC9A4CBF86E}" type="parTrans" cxnId="{CA7A29FF-8F41-4804-9A88-69CC10C32690}">
      <dgm:prSet/>
      <dgm:spPr/>
      <dgm:t>
        <a:bodyPr/>
        <a:lstStyle/>
        <a:p>
          <a:endParaRPr lang="en-US"/>
        </a:p>
      </dgm:t>
    </dgm:pt>
    <dgm:pt modelId="{D4725D51-23E4-433A-8F07-FBE342F29441}" type="sibTrans" cxnId="{CA7A29FF-8F41-4804-9A88-69CC10C32690}">
      <dgm:prSet/>
      <dgm:spPr/>
      <dgm:t>
        <a:bodyPr/>
        <a:lstStyle/>
        <a:p>
          <a:endParaRPr lang="en-US"/>
        </a:p>
      </dgm:t>
    </dgm:pt>
    <dgm:pt modelId="{10E9D8E7-0251-415A-93FD-EB574A775755}">
      <dgm:prSet/>
      <dgm:spPr/>
      <dgm:t>
        <a:bodyPr/>
        <a:lstStyle/>
        <a:p>
          <a:r>
            <a:rPr lang="en-US"/>
            <a:t>Written Notice </a:t>
          </a:r>
        </a:p>
      </dgm:t>
    </dgm:pt>
    <dgm:pt modelId="{58687232-27E0-4AAC-A2E3-8B6BABF08DEB}" type="parTrans" cxnId="{68BD5D13-8EDA-439B-9EEF-EDD9D6FCF7E6}">
      <dgm:prSet/>
      <dgm:spPr/>
      <dgm:t>
        <a:bodyPr/>
        <a:lstStyle/>
        <a:p>
          <a:endParaRPr lang="en-US"/>
        </a:p>
      </dgm:t>
    </dgm:pt>
    <dgm:pt modelId="{0284F5C8-3948-4B1C-AA7C-67B66201A857}" type="sibTrans" cxnId="{68BD5D13-8EDA-439B-9EEF-EDD9D6FCF7E6}">
      <dgm:prSet/>
      <dgm:spPr/>
      <dgm:t>
        <a:bodyPr/>
        <a:lstStyle/>
        <a:p>
          <a:endParaRPr lang="en-US"/>
        </a:p>
      </dgm:t>
    </dgm:pt>
    <dgm:pt modelId="{4B1D158C-8BCE-4F74-BD59-67A78E43554B}">
      <dgm:prSet/>
      <dgm:spPr>
        <a:solidFill>
          <a:schemeClr val="tx1"/>
        </a:solidFill>
      </dgm:spPr>
      <dgm:t>
        <a:bodyPr/>
        <a:lstStyle/>
        <a:p>
          <a:r>
            <a:rPr lang="en-US" dirty="0"/>
            <a:t>STEP 3</a:t>
          </a:r>
        </a:p>
      </dgm:t>
    </dgm:pt>
    <dgm:pt modelId="{F420F39A-F175-449C-A17C-16D7107323F6}" type="parTrans" cxnId="{D8906D3B-1D5C-41F8-94D6-9170EFFE1914}">
      <dgm:prSet/>
      <dgm:spPr/>
      <dgm:t>
        <a:bodyPr/>
        <a:lstStyle/>
        <a:p>
          <a:endParaRPr lang="en-US"/>
        </a:p>
      </dgm:t>
    </dgm:pt>
    <dgm:pt modelId="{689BA39A-1652-47C0-9434-04F4A122D36E}" type="sibTrans" cxnId="{D8906D3B-1D5C-41F8-94D6-9170EFFE1914}">
      <dgm:prSet/>
      <dgm:spPr/>
      <dgm:t>
        <a:bodyPr/>
        <a:lstStyle/>
        <a:p>
          <a:endParaRPr lang="en-US"/>
        </a:p>
      </dgm:t>
    </dgm:pt>
    <dgm:pt modelId="{16A76796-D2CD-479C-AD87-25BDB4A84A8C}">
      <dgm:prSet/>
      <dgm:spPr/>
      <dgm:t>
        <a:bodyPr/>
        <a:lstStyle/>
        <a:p>
          <a:r>
            <a:rPr lang="en-US"/>
            <a:t>Investigation</a:t>
          </a:r>
        </a:p>
      </dgm:t>
    </dgm:pt>
    <dgm:pt modelId="{2CA5E8F3-19A3-46B4-A9F6-2CD66B01DE1A}" type="parTrans" cxnId="{A60B8761-9287-48F3-80BB-3DF9FCB78B10}">
      <dgm:prSet/>
      <dgm:spPr/>
      <dgm:t>
        <a:bodyPr/>
        <a:lstStyle/>
        <a:p>
          <a:endParaRPr lang="en-US"/>
        </a:p>
      </dgm:t>
    </dgm:pt>
    <dgm:pt modelId="{58AB182E-2756-49B8-83FF-199F83D0B221}" type="sibTrans" cxnId="{A60B8761-9287-48F3-80BB-3DF9FCB78B10}">
      <dgm:prSet/>
      <dgm:spPr/>
      <dgm:t>
        <a:bodyPr/>
        <a:lstStyle/>
        <a:p>
          <a:endParaRPr lang="en-US"/>
        </a:p>
      </dgm:t>
    </dgm:pt>
    <dgm:pt modelId="{11E24DA5-3A07-4239-BD4C-A514185C423F}">
      <dgm:prSet/>
      <dgm:spPr>
        <a:solidFill>
          <a:schemeClr val="tx1"/>
        </a:solidFill>
      </dgm:spPr>
      <dgm:t>
        <a:bodyPr/>
        <a:lstStyle/>
        <a:p>
          <a:r>
            <a:rPr lang="en-US" dirty="0"/>
            <a:t>STEP 4</a:t>
          </a:r>
        </a:p>
      </dgm:t>
    </dgm:pt>
    <dgm:pt modelId="{DDBAFE82-630C-4CAA-B247-EA138FECA8BD}" type="parTrans" cxnId="{E91131A8-887C-4868-9325-896F6507367D}">
      <dgm:prSet/>
      <dgm:spPr/>
      <dgm:t>
        <a:bodyPr/>
        <a:lstStyle/>
        <a:p>
          <a:endParaRPr lang="en-US"/>
        </a:p>
      </dgm:t>
    </dgm:pt>
    <dgm:pt modelId="{4FC1AFAC-C48F-448C-A6EA-DFC9D2334EF4}" type="sibTrans" cxnId="{E91131A8-887C-4868-9325-896F6507367D}">
      <dgm:prSet/>
      <dgm:spPr/>
      <dgm:t>
        <a:bodyPr/>
        <a:lstStyle/>
        <a:p>
          <a:endParaRPr lang="en-US"/>
        </a:p>
      </dgm:t>
    </dgm:pt>
    <dgm:pt modelId="{5D1835EF-D404-441B-AC0A-1BB0FE7EB39F}">
      <dgm:prSet/>
      <dgm:spPr/>
      <dgm:t>
        <a:bodyPr/>
        <a:lstStyle/>
        <a:p>
          <a:r>
            <a:rPr lang="en-US"/>
            <a:t>Investigative Report</a:t>
          </a:r>
        </a:p>
      </dgm:t>
    </dgm:pt>
    <dgm:pt modelId="{63CC686C-66DB-472D-A3A3-FB5C09D2D3AA}" type="parTrans" cxnId="{770E1342-E9DC-488B-A671-992D544BB276}">
      <dgm:prSet/>
      <dgm:spPr/>
      <dgm:t>
        <a:bodyPr/>
        <a:lstStyle/>
        <a:p>
          <a:endParaRPr lang="en-US"/>
        </a:p>
      </dgm:t>
    </dgm:pt>
    <dgm:pt modelId="{31DFB6B5-7FB2-4996-AA31-D12B46DFEE11}" type="sibTrans" cxnId="{770E1342-E9DC-488B-A671-992D544BB276}">
      <dgm:prSet/>
      <dgm:spPr/>
      <dgm:t>
        <a:bodyPr/>
        <a:lstStyle/>
        <a:p>
          <a:endParaRPr lang="en-US"/>
        </a:p>
      </dgm:t>
    </dgm:pt>
    <dgm:pt modelId="{3A09BEA3-898D-4D02-93E6-A01883CB459F}">
      <dgm:prSet/>
      <dgm:spPr>
        <a:solidFill>
          <a:schemeClr val="tx1"/>
        </a:solidFill>
      </dgm:spPr>
      <dgm:t>
        <a:bodyPr/>
        <a:lstStyle/>
        <a:p>
          <a:r>
            <a:rPr lang="en-US" dirty="0"/>
            <a:t>STEP 5</a:t>
          </a:r>
        </a:p>
      </dgm:t>
    </dgm:pt>
    <dgm:pt modelId="{E213D37E-29D9-48FE-9F67-F05F13D29339}" type="parTrans" cxnId="{5A964ECC-2C21-4A08-A387-F0932E223DDE}">
      <dgm:prSet/>
      <dgm:spPr/>
      <dgm:t>
        <a:bodyPr/>
        <a:lstStyle/>
        <a:p>
          <a:endParaRPr lang="en-US"/>
        </a:p>
      </dgm:t>
    </dgm:pt>
    <dgm:pt modelId="{29B8C688-1CA4-4E88-B479-985356013A19}" type="sibTrans" cxnId="{5A964ECC-2C21-4A08-A387-F0932E223DDE}">
      <dgm:prSet/>
      <dgm:spPr/>
      <dgm:t>
        <a:bodyPr/>
        <a:lstStyle/>
        <a:p>
          <a:endParaRPr lang="en-US"/>
        </a:p>
      </dgm:t>
    </dgm:pt>
    <dgm:pt modelId="{D2974A81-E122-4D1A-AB37-4A594471D333}">
      <dgm:prSet/>
      <dgm:spPr/>
      <dgm:t>
        <a:bodyPr/>
        <a:lstStyle/>
        <a:p>
          <a:r>
            <a:rPr lang="en-US"/>
            <a:t>Decision </a:t>
          </a:r>
        </a:p>
      </dgm:t>
    </dgm:pt>
    <dgm:pt modelId="{75486F34-818F-463D-8413-7AD1F4D1D21B}" type="parTrans" cxnId="{EFA4EB05-AC00-4C36-A9BA-DAB6E4068D9F}">
      <dgm:prSet/>
      <dgm:spPr/>
      <dgm:t>
        <a:bodyPr/>
        <a:lstStyle/>
        <a:p>
          <a:endParaRPr lang="en-US"/>
        </a:p>
      </dgm:t>
    </dgm:pt>
    <dgm:pt modelId="{7756D902-5FCF-43B9-8752-95413FCE70B2}" type="sibTrans" cxnId="{EFA4EB05-AC00-4C36-A9BA-DAB6E4068D9F}">
      <dgm:prSet/>
      <dgm:spPr/>
      <dgm:t>
        <a:bodyPr/>
        <a:lstStyle/>
        <a:p>
          <a:endParaRPr lang="en-US"/>
        </a:p>
      </dgm:t>
    </dgm:pt>
    <dgm:pt modelId="{EA71BC29-0EB3-491A-B960-1E823D0B86FF}">
      <dgm:prSet/>
      <dgm:spPr>
        <a:solidFill>
          <a:schemeClr val="tx1"/>
        </a:solidFill>
      </dgm:spPr>
      <dgm:t>
        <a:bodyPr/>
        <a:lstStyle/>
        <a:p>
          <a:r>
            <a:rPr lang="en-US" dirty="0"/>
            <a:t>STEP 6</a:t>
          </a:r>
        </a:p>
      </dgm:t>
    </dgm:pt>
    <dgm:pt modelId="{64FBA0BD-9CB2-4AC3-8261-E6B2AF2ED57A}" type="parTrans" cxnId="{17F1807A-E159-4AFA-A668-DB4FF09A04F5}">
      <dgm:prSet/>
      <dgm:spPr/>
      <dgm:t>
        <a:bodyPr/>
        <a:lstStyle/>
        <a:p>
          <a:endParaRPr lang="en-US"/>
        </a:p>
      </dgm:t>
    </dgm:pt>
    <dgm:pt modelId="{CEABE2B7-DDA4-4383-A5BC-98FAA597F668}" type="sibTrans" cxnId="{17F1807A-E159-4AFA-A668-DB4FF09A04F5}">
      <dgm:prSet/>
      <dgm:spPr/>
      <dgm:t>
        <a:bodyPr/>
        <a:lstStyle/>
        <a:p>
          <a:endParaRPr lang="en-US"/>
        </a:p>
      </dgm:t>
    </dgm:pt>
    <dgm:pt modelId="{C242536D-8C12-4783-AE7A-F467CD8DC047}">
      <dgm:prSet/>
      <dgm:spPr/>
      <dgm:t>
        <a:bodyPr/>
        <a:lstStyle/>
        <a:p>
          <a:r>
            <a:rPr lang="en-US"/>
            <a:t>Appeal </a:t>
          </a:r>
        </a:p>
      </dgm:t>
    </dgm:pt>
    <dgm:pt modelId="{0DDEAC85-C412-4AB4-A2AF-C0D1AF81B237}" type="parTrans" cxnId="{8065EE26-982A-4455-84F9-16A0B9458769}">
      <dgm:prSet/>
      <dgm:spPr/>
      <dgm:t>
        <a:bodyPr/>
        <a:lstStyle/>
        <a:p>
          <a:endParaRPr lang="en-US"/>
        </a:p>
      </dgm:t>
    </dgm:pt>
    <dgm:pt modelId="{E9577D8E-8570-4139-A4B1-94CD1475DA81}" type="sibTrans" cxnId="{8065EE26-982A-4455-84F9-16A0B9458769}">
      <dgm:prSet/>
      <dgm:spPr/>
      <dgm:t>
        <a:bodyPr/>
        <a:lstStyle/>
        <a:p>
          <a:endParaRPr lang="en-US"/>
        </a:p>
      </dgm:t>
    </dgm:pt>
    <dgm:pt modelId="{CC9D9FFD-0B82-4154-888A-8AFB7E33441B}" type="pres">
      <dgm:prSet presAssocID="{5464E64F-9955-4EBB-97D6-5C17E2497FA9}" presName="Name0" presStyleCnt="0">
        <dgm:presLayoutVars>
          <dgm:dir/>
          <dgm:animLvl val="lvl"/>
          <dgm:resizeHandles val="exact"/>
        </dgm:presLayoutVars>
      </dgm:prSet>
      <dgm:spPr/>
    </dgm:pt>
    <dgm:pt modelId="{83FBDBD4-16B8-4B83-ABEB-5FFE1FC7AE8D}" type="pres">
      <dgm:prSet presAssocID="{901609D2-5CD4-4BDC-A238-4912B3C10AD5}" presName="composite" presStyleCnt="0"/>
      <dgm:spPr/>
    </dgm:pt>
    <dgm:pt modelId="{2AFA7975-11D1-4B68-ADCE-16A94971D2F0}" type="pres">
      <dgm:prSet presAssocID="{901609D2-5CD4-4BDC-A238-4912B3C10AD5}" presName="parTx" presStyleLbl="alignNode1" presStyleIdx="0" presStyleCnt="6">
        <dgm:presLayoutVars>
          <dgm:chMax val="0"/>
          <dgm:chPref val="0"/>
        </dgm:presLayoutVars>
      </dgm:prSet>
      <dgm:spPr/>
    </dgm:pt>
    <dgm:pt modelId="{3D064C2A-3FED-4509-9CDD-FF7BBC1EFFE4}" type="pres">
      <dgm:prSet presAssocID="{901609D2-5CD4-4BDC-A238-4912B3C10AD5}" presName="desTx" presStyleLbl="alignAccFollowNode1" presStyleIdx="0" presStyleCnt="6">
        <dgm:presLayoutVars/>
      </dgm:prSet>
      <dgm:spPr/>
    </dgm:pt>
    <dgm:pt modelId="{E968C5F9-11B4-4CE7-96DC-09AF590B33C9}" type="pres">
      <dgm:prSet presAssocID="{9249765F-DE1F-4AA6-BE26-D9112B8CF970}" presName="space" presStyleCnt="0"/>
      <dgm:spPr/>
    </dgm:pt>
    <dgm:pt modelId="{E4450132-45E1-4B39-BCED-F105D8B54774}" type="pres">
      <dgm:prSet presAssocID="{00E99F93-14AC-4323-8DF1-3793679F2E82}" presName="composite" presStyleCnt="0"/>
      <dgm:spPr/>
    </dgm:pt>
    <dgm:pt modelId="{8F23796D-20AD-45D6-9460-5D2BC9E5C1DA}" type="pres">
      <dgm:prSet presAssocID="{00E99F93-14AC-4323-8DF1-3793679F2E82}" presName="parTx" presStyleLbl="alignNode1" presStyleIdx="1" presStyleCnt="6">
        <dgm:presLayoutVars>
          <dgm:chMax val="0"/>
          <dgm:chPref val="0"/>
        </dgm:presLayoutVars>
      </dgm:prSet>
      <dgm:spPr/>
    </dgm:pt>
    <dgm:pt modelId="{F14AF3C5-2697-42A0-A467-4ABE924DD059}" type="pres">
      <dgm:prSet presAssocID="{00E99F93-14AC-4323-8DF1-3793679F2E82}" presName="desTx" presStyleLbl="alignAccFollowNode1" presStyleIdx="1" presStyleCnt="6">
        <dgm:presLayoutVars/>
      </dgm:prSet>
      <dgm:spPr/>
    </dgm:pt>
    <dgm:pt modelId="{AF53AC23-BC6C-4A39-9900-C984D271301B}" type="pres">
      <dgm:prSet presAssocID="{D4725D51-23E4-433A-8F07-FBE342F29441}" presName="space" presStyleCnt="0"/>
      <dgm:spPr/>
    </dgm:pt>
    <dgm:pt modelId="{778CC675-D219-460E-BCDB-D7A3606939BB}" type="pres">
      <dgm:prSet presAssocID="{4B1D158C-8BCE-4F74-BD59-67A78E43554B}" presName="composite" presStyleCnt="0"/>
      <dgm:spPr/>
    </dgm:pt>
    <dgm:pt modelId="{D0D65811-36BD-47C1-A6FB-599F3C944A65}" type="pres">
      <dgm:prSet presAssocID="{4B1D158C-8BCE-4F74-BD59-67A78E43554B}" presName="parTx" presStyleLbl="alignNode1" presStyleIdx="2" presStyleCnt="6">
        <dgm:presLayoutVars>
          <dgm:chMax val="0"/>
          <dgm:chPref val="0"/>
        </dgm:presLayoutVars>
      </dgm:prSet>
      <dgm:spPr/>
    </dgm:pt>
    <dgm:pt modelId="{D8C8A763-200F-4602-832B-0E7D3EAEB9F9}" type="pres">
      <dgm:prSet presAssocID="{4B1D158C-8BCE-4F74-BD59-67A78E43554B}" presName="desTx" presStyleLbl="alignAccFollowNode1" presStyleIdx="2" presStyleCnt="6">
        <dgm:presLayoutVars/>
      </dgm:prSet>
      <dgm:spPr/>
    </dgm:pt>
    <dgm:pt modelId="{0DDEBEC6-74FE-4EBE-8913-A1BA0719BCBC}" type="pres">
      <dgm:prSet presAssocID="{689BA39A-1652-47C0-9434-04F4A122D36E}" presName="space" presStyleCnt="0"/>
      <dgm:spPr/>
    </dgm:pt>
    <dgm:pt modelId="{03D8C430-0AED-4CCF-8ED6-1E5C6E61C90E}" type="pres">
      <dgm:prSet presAssocID="{11E24DA5-3A07-4239-BD4C-A514185C423F}" presName="composite" presStyleCnt="0"/>
      <dgm:spPr/>
    </dgm:pt>
    <dgm:pt modelId="{B91331B3-82A5-49D9-890D-2F127C12AAF5}" type="pres">
      <dgm:prSet presAssocID="{11E24DA5-3A07-4239-BD4C-A514185C423F}" presName="parTx" presStyleLbl="alignNode1" presStyleIdx="3" presStyleCnt="6">
        <dgm:presLayoutVars>
          <dgm:chMax val="0"/>
          <dgm:chPref val="0"/>
        </dgm:presLayoutVars>
      </dgm:prSet>
      <dgm:spPr/>
    </dgm:pt>
    <dgm:pt modelId="{13F9917B-EC85-4028-A4EB-795FE8311F8D}" type="pres">
      <dgm:prSet presAssocID="{11E24DA5-3A07-4239-BD4C-A514185C423F}" presName="desTx" presStyleLbl="alignAccFollowNode1" presStyleIdx="3" presStyleCnt="6">
        <dgm:presLayoutVars/>
      </dgm:prSet>
      <dgm:spPr/>
    </dgm:pt>
    <dgm:pt modelId="{6A1B728F-BFB3-4070-B89E-769D3F2B4DA3}" type="pres">
      <dgm:prSet presAssocID="{4FC1AFAC-C48F-448C-A6EA-DFC9D2334EF4}" presName="space" presStyleCnt="0"/>
      <dgm:spPr/>
    </dgm:pt>
    <dgm:pt modelId="{B19FA908-1E22-4F2D-BD9A-D96B2360E4B0}" type="pres">
      <dgm:prSet presAssocID="{3A09BEA3-898D-4D02-93E6-A01883CB459F}" presName="composite" presStyleCnt="0"/>
      <dgm:spPr/>
    </dgm:pt>
    <dgm:pt modelId="{98102686-A1D8-49BA-9468-D77877D7E921}" type="pres">
      <dgm:prSet presAssocID="{3A09BEA3-898D-4D02-93E6-A01883CB459F}" presName="parTx" presStyleLbl="alignNode1" presStyleIdx="4" presStyleCnt="6">
        <dgm:presLayoutVars>
          <dgm:chMax val="0"/>
          <dgm:chPref val="0"/>
        </dgm:presLayoutVars>
      </dgm:prSet>
      <dgm:spPr/>
    </dgm:pt>
    <dgm:pt modelId="{50C8BEDE-B48C-4E29-99B9-B13DCB411760}" type="pres">
      <dgm:prSet presAssocID="{3A09BEA3-898D-4D02-93E6-A01883CB459F}" presName="desTx" presStyleLbl="alignAccFollowNode1" presStyleIdx="4" presStyleCnt="6">
        <dgm:presLayoutVars/>
      </dgm:prSet>
      <dgm:spPr/>
    </dgm:pt>
    <dgm:pt modelId="{BAE32B5F-7916-488D-A50A-41A20D406E66}" type="pres">
      <dgm:prSet presAssocID="{29B8C688-1CA4-4E88-B479-985356013A19}" presName="space" presStyleCnt="0"/>
      <dgm:spPr/>
    </dgm:pt>
    <dgm:pt modelId="{51F79C4E-5CB9-45A2-8513-431D6477C426}" type="pres">
      <dgm:prSet presAssocID="{EA71BC29-0EB3-491A-B960-1E823D0B86FF}" presName="composite" presStyleCnt="0"/>
      <dgm:spPr/>
    </dgm:pt>
    <dgm:pt modelId="{2600EFC6-89E1-439E-8C19-41672441FBBD}" type="pres">
      <dgm:prSet presAssocID="{EA71BC29-0EB3-491A-B960-1E823D0B86FF}" presName="parTx" presStyleLbl="alignNode1" presStyleIdx="5" presStyleCnt="6">
        <dgm:presLayoutVars>
          <dgm:chMax val="0"/>
          <dgm:chPref val="0"/>
        </dgm:presLayoutVars>
      </dgm:prSet>
      <dgm:spPr/>
    </dgm:pt>
    <dgm:pt modelId="{7F8BB0AB-C8D2-4BF0-8D2B-343FEC40E3E0}" type="pres">
      <dgm:prSet presAssocID="{EA71BC29-0EB3-491A-B960-1E823D0B86FF}" presName="desTx" presStyleLbl="alignAccFollowNode1" presStyleIdx="5" presStyleCnt="6">
        <dgm:presLayoutVars/>
      </dgm:prSet>
      <dgm:spPr/>
    </dgm:pt>
  </dgm:ptLst>
  <dgm:cxnLst>
    <dgm:cxn modelId="{EFA4EB05-AC00-4C36-A9BA-DAB6E4068D9F}" srcId="{3A09BEA3-898D-4D02-93E6-A01883CB459F}" destId="{D2974A81-E122-4D1A-AB37-4A594471D333}" srcOrd="0" destOrd="0" parTransId="{75486F34-818F-463D-8413-7AD1F4D1D21B}" sibTransId="{7756D902-5FCF-43B9-8752-95413FCE70B2}"/>
    <dgm:cxn modelId="{AAD53113-F7A2-4F09-88D5-F74A0CD69393}" srcId="{901609D2-5CD4-4BDC-A238-4912B3C10AD5}" destId="{B38A4C1F-9D6B-4933-9586-ECD1283C5CF9}" srcOrd="0" destOrd="0" parTransId="{0EECFE95-FB51-4049-82B8-025B9ABDC2C7}" sibTransId="{AC222807-65AF-42C2-B046-E08581FA2E7A}"/>
    <dgm:cxn modelId="{68BD5D13-8EDA-439B-9EEF-EDD9D6FCF7E6}" srcId="{00E99F93-14AC-4323-8DF1-3793679F2E82}" destId="{10E9D8E7-0251-415A-93FD-EB574A775755}" srcOrd="0" destOrd="0" parTransId="{58687232-27E0-4AAC-A2E3-8B6BABF08DEB}" sibTransId="{0284F5C8-3948-4B1C-AA7C-67B66201A857}"/>
    <dgm:cxn modelId="{8065EE26-982A-4455-84F9-16A0B9458769}" srcId="{EA71BC29-0EB3-491A-B960-1E823D0B86FF}" destId="{C242536D-8C12-4783-AE7A-F467CD8DC047}" srcOrd="0" destOrd="0" parTransId="{0DDEAC85-C412-4AB4-A2AF-C0D1AF81B237}" sibTransId="{E9577D8E-8570-4139-A4B1-94CD1475DA81}"/>
    <dgm:cxn modelId="{3C067128-DD10-4068-90AC-4B18DF33770D}" type="presOf" srcId="{B38A4C1F-9D6B-4933-9586-ECD1283C5CF9}" destId="{3D064C2A-3FED-4509-9CDD-FF7BBC1EFFE4}" srcOrd="0" destOrd="0" presId="urn:microsoft.com/office/officeart/2016/7/layout/ChevronBlockProcess"/>
    <dgm:cxn modelId="{D8906D3B-1D5C-41F8-94D6-9170EFFE1914}" srcId="{5464E64F-9955-4EBB-97D6-5C17E2497FA9}" destId="{4B1D158C-8BCE-4F74-BD59-67A78E43554B}" srcOrd="2" destOrd="0" parTransId="{F420F39A-F175-449C-A17C-16D7107323F6}" sibTransId="{689BA39A-1652-47C0-9434-04F4A122D36E}"/>
    <dgm:cxn modelId="{3FFE1D5C-6F06-4A19-8716-122094512FD7}" type="presOf" srcId="{16A76796-D2CD-479C-AD87-25BDB4A84A8C}" destId="{D8C8A763-200F-4602-832B-0E7D3EAEB9F9}" srcOrd="0" destOrd="0" presId="urn:microsoft.com/office/officeart/2016/7/layout/ChevronBlockProcess"/>
    <dgm:cxn modelId="{A60B8761-9287-48F3-80BB-3DF9FCB78B10}" srcId="{4B1D158C-8BCE-4F74-BD59-67A78E43554B}" destId="{16A76796-D2CD-479C-AD87-25BDB4A84A8C}" srcOrd="0" destOrd="0" parTransId="{2CA5E8F3-19A3-46B4-A9F6-2CD66B01DE1A}" sibTransId="{58AB182E-2756-49B8-83FF-199F83D0B221}"/>
    <dgm:cxn modelId="{770E1342-E9DC-488B-A671-992D544BB276}" srcId="{11E24DA5-3A07-4239-BD4C-A514185C423F}" destId="{5D1835EF-D404-441B-AC0A-1BB0FE7EB39F}" srcOrd="0" destOrd="0" parTransId="{63CC686C-66DB-472D-A3A3-FB5C09D2D3AA}" sibTransId="{31DFB6B5-7FB2-4996-AA31-D12B46DFEE11}"/>
    <dgm:cxn modelId="{52632653-0313-4EFF-8C60-1431BD1F4BBF}" type="presOf" srcId="{3A09BEA3-898D-4D02-93E6-A01883CB459F}" destId="{98102686-A1D8-49BA-9468-D77877D7E921}" srcOrd="0" destOrd="0" presId="urn:microsoft.com/office/officeart/2016/7/layout/ChevronBlockProcess"/>
    <dgm:cxn modelId="{17F1807A-E159-4AFA-A668-DB4FF09A04F5}" srcId="{5464E64F-9955-4EBB-97D6-5C17E2497FA9}" destId="{EA71BC29-0EB3-491A-B960-1E823D0B86FF}" srcOrd="5" destOrd="0" parTransId="{64FBA0BD-9CB2-4AC3-8261-E6B2AF2ED57A}" sibTransId="{CEABE2B7-DDA4-4383-A5BC-98FAA597F668}"/>
    <dgm:cxn modelId="{4CBE0D85-702D-495A-8552-60D6BFF39F26}" type="presOf" srcId="{5D1835EF-D404-441B-AC0A-1BB0FE7EB39F}" destId="{13F9917B-EC85-4028-A4EB-795FE8311F8D}" srcOrd="0" destOrd="0" presId="urn:microsoft.com/office/officeart/2016/7/layout/ChevronBlockProcess"/>
    <dgm:cxn modelId="{9F4E3E8B-5C06-4E00-BC19-F0EAEB3C9A01}" type="presOf" srcId="{901609D2-5CD4-4BDC-A238-4912B3C10AD5}" destId="{2AFA7975-11D1-4B68-ADCE-16A94971D2F0}" srcOrd="0" destOrd="0" presId="urn:microsoft.com/office/officeart/2016/7/layout/ChevronBlockProcess"/>
    <dgm:cxn modelId="{AEAE40A0-0C4D-4DB5-A660-F3DA724DC92A}" type="presOf" srcId="{4B1D158C-8BCE-4F74-BD59-67A78E43554B}" destId="{D0D65811-36BD-47C1-A6FB-599F3C944A65}" srcOrd="0" destOrd="0" presId="urn:microsoft.com/office/officeart/2016/7/layout/ChevronBlockProcess"/>
    <dgm:cxn modelId="{F235D0A2-18A6-455D-AD7E-A160E5D88D13}" type="presOf" srcId="{10E9D8E7-0251-415A-93FD-EB574A775755}" destId="{F14AF3C5-2697-42A0-A467-4ABE924DD059}" srcOrd="0" destOrd="0" presId="urn:microsoft.com/office/officeart/2016/7/layout/ChevronBlockProcess"/>
    <dgm:cxn modelId="{E91131A8-887C-4868-9325-896F6507367D}" srcId="{5464E64F-9955-4EBB-97D6-5C17E2497FA9}" destId="{11E24DA5-3A07-4239-BD4C-A514185C423F}" srcOrd="3" destOrd="0" parTransId="{DDBAFE82-630C-4CAA-B247-EA138FECA8BD}" sibTransId="{4FC1AFAC-C48F-448C-A6EA-DFC9D2334EF4}"/>
    <dgm:cxn modelId="{7D31FCB1-D984-43BD-BDD2-E104E9FA37DC}" type="presOf" srcId="{11E24DA5-3A07-4239-BD4C-A514185C423F}" destId="{B91331B3-82A5-49D9-890D-2F127C12AAF5}" srcOrd="0" destOrd="0" presId="urn:microsoft.com/office/officeart/2016/7/layout/ChevronBlockProcess"/>
    <dgm:cxn modelId="{841B12B2-3770-41CB-AED4-765D756563B5}" srcId="{5464E64F-9955-4EBB-97D6-5C17E2497FA9}" destId="{901609D2-5CD4-4BDC-A238-4912B3C10AD5}" srcOrd="0" destOrd="0" parTransId="{CE725FC1-0419-4720-92F0-2A490ABB3576}" sibTransId="{9249765F-DE1F-4AA6-BE26-D9112B8CF970}"/>
    <dgm:cxn modelId="{5A964ECC-2C21-4A08-A387-F0932E223DDE}" srcId="{5464E64F-9955-4EBB-97D6-5C17E2497FA9}" destId="{3A09BEA3-898D-4D02-93E6-A01883CB459F}" srcOrd="4" destOrd="0" parTransId="{E213D37E-29D9-48FE-9F67-F05F13D29339}" sibTransId="{29B8C688-1CA4-4E88-B479-985356013A19}"/>
    <dgm:cxn modelId="{412A7FDF-BB21-4821-A083-7F19083A0052}" type="presOf" srcId="{5464E64F-9955-4EBB-97D6-5C17E2497FA9}" destId="{CC9D9FFD-0B82-4154-888A-8AFB7E33441B}" srcOrd="0" destOrd="0" presId="urn:microsoft.com/office/officeart/2016/7/layout/ChevronBlockProcess"/>
    <dgm:cxn modelId="{9D0625E3-F8A3-4924-89AE-694F82337F62}" type="presOf" srcId="{EA71BC29-0EB3-491A-B960-1E823D0B86FF}" destId="{2600EFC6-89E1-439E-8C19-41672441FBBD}" srcOrd="0" destOrd="0" presId="urn:microsoft.com/office/officeart/2016/7/layout/ChevronBlockProcess"/>
    <dgm:cxn modelId="{6CBCD9E9-2C22-46A0-8073-A74944B20E89}" type="presOf" srcId="{C242536D-8C12-4783-AE7A-F467CD8DC047}" destId="{7F8BB0AB-C8D2-4BF0-8D2B-343FEC40E3E0}" srcOrd="0" destOrd="0" presId="urn:microsoft.com/office/officeart/2016/7/layout/ChevronBlockProcess"/>
    <dgm:cxn modelId="{E34B4FEA-3289-4BCD-AACC-B4CC78D62B3B}" type="presOf" srcId="{D2974A81-E122-4D1A-AB37-4A594471D333}" destId="{50C8BEDE-B48C-4E29-99B9-B13DCB411760}" srcOrd="0" destOrd="0" presId="urn:microsoft.com/office/officeart/2016/7/layout/ChevronBlockProcess"/>
    <dgm:cxn modelId="{056A61ED-36C8-4691-8A75-86842D7CAEE8}" type="presOf" srcId="{00E99F93-14AC-4323-8DF1-3793679F2E82}" destId="{8F23796D-20AD-45D6-9460-5D2BC9E5C1DA}" srcOrd="0" destOrd="0" presId="urn:microsoft.com/office/officeart/2016/7/layout/ChevronBlockProcess"/>
    <dgm:cxn modelId="{CA7A29FF-8F41-4804-9A88-69CC10C32690}" srcId="{5464E64F-9955-4EBB-97D6-5C17E2497FA9}" destId="{00E99F93-14AC-4323-8DF1-3793679F2E82}" srcOrd="1" destOrd="0" parTransId="{045AABCE-48C4-427E-8DCC-CEC9A4CBF86E}" sibTransId="{D4725D51-23E4-433A-8F07-FBE342F29441}"/>
    <dgm:cxn modelId="{9694ADAB-6F7E-47D7-AEA6-42A15E854E2A}" type="presParOf" srcId="{CC9D9FFD-0B82-4154-888A-8AFB7E33441B}" destId="{83FBDBD4-16B8-4B83-ABEB-5FFE1FC7AE8D}" srcOrd="0" destOrd="0" presId="urn:microsoft.com/office/officeart/2016/7/layout/ChevronBlockProcess"/>
    <dgm:cxn modelId="{CBB29C1E-B193-4F6A-A171-F8DEF3F68880}" type="presParOf" srcId="{83FBDBD4-16B8-4B83-ABEB-5FFE1FC7AE8D}" destId="{2AFA7975-11D1-4B68-ADCE-16A94971D2F0}" srcOrd="0" destOrd="0" presId="urn:microsoft.com/office/officeart/2016/7/layout/ChevronBlockProcess"/>
    <dgm:cxn modelId="{99EA990F-1FE9-446D-A52C-A9698222F37E}" type="presParOf" srcId="{83FBDBD4-16B8-4B83-ABEB-5FFE1FC7AE8D}" destId="{3D064C2A-3FED-4509-9CDD-FF7BBC1EFFE4}" srcOrd="1" destOrd="0" presId="urn:microsoft.com/office/officeart/2016/7/layout/ChevronBlockProcess"/>
    <dgm:cxn modelId="{12D8861A-BFE1-4F67-BDDB-B28627F56120}" type="presParOf" srcId="{CC9D9FFD-0B82-4154-888A-8AFB7E33441B}" destId="{E968C5F9-11B4-4CE7-96DC-09AF590B33C9}" srcOrd="1" destOrd="0" presId="urn:microsoft.com/office/officeart/2016/7/layout/ChevronBlockProcess"/>
    <dgm:cxn modelId="{87D3BB3A-9ABE-4392-8D94-AE9C47B9DE6B}" type="presParOf" srcId="{CC9D9FFD-0B82-4154-888A-8AFB7E33441B}" destId="{E4450132-45E1-4B39-BCED-F105D8B54774}" srcOrd="2" destOrd="0" presId="urn:microsoft.com/office/officeart/2016/7/layout/ChevronBlockProcess"/>
    <dgm:cxn modelId="{417DD0A5-92E5-4ED9-AE87-ADB7275469AE}" type="presParOf" srcId="{E4450132-45E1-4B39-BCED-F105D8B54774}" destId="{8F23796D-20AD-45D6-9460-5D2BC9E5C1DA}" srcOrd="0" destOrd="0" presId="urn:microsoft.com/office/officeart/2016/7/layout/ChevronBlockProcess"/>
    <dgm:cxn modelId="{506C4DE9-552F-49DD-81A3-507F20259754}" type="presParOf" srcId="{E4450132-45E1-4B39-BCED-F105D8B54774}" destId="{F14AF3C5-2697-42A0-A467-4ABE924DD059}" srcOrd="1" destOrd="0" presId="urn:microsoft.com/office/officeart/2016/7/layout/ChevronBlockProcess"/>
    <dgm:cxn modelId="{6D4D6FFD-6A36-4C0E-9C36-370D54C0E18A}" type="presParOf" srcId="{CC9D9FFD-0B82-4154-888A-8AFB7E33441B}" destId="{AF53AC23-BC6C-4A39-9900-C984D271301B}" srcOrd="3" destOrd="0" presId="urn:microsoft.com/office/officeart/2016/7/layout/ChevronBlockProcess"/>
    <dgm:cxn modelId="{7A6A5EB8-CE82-4A43-A2D1-E18D40AA042B}" type="presParOf" srcId="{CC9D9FFD-0B82-4154-888A-8AFB7E33441B}" destId="{778CC675-D219-460E-BCDB-D7A3606939BB}" srcOrd="4" destOrd="0" presId="urn:microsoft.com/office/officeart/2016/7/layout/ChevronBlockProcess"/>
    <dgm:cxn modelId="{7C5682DE-190C-4128-9621-AEF027B389A5}" type="presParOf" srcId="{778CC675-D219-460E-BCDB-D7A3606939BB}" destId="{D0D65811-36BD-47C1-A6FB-599F3C944A65}" srcOrd="0" destOrd="0" presId="urn:microsoft.com/office/officeart/2016/7/layout/ChevronBlockProcess"/>
    <dgm:cxn modelId="{7C47863C-0E32-4904-BAF7-EBD065CD9670}" type="presParOf" srcId="{778CC675-D219-460E-BCDB-D7A3606939BB}" destId="{D8C8A763-200F-4602-832B-0E7D3EAEB9F9}" srcOrd="1" destOrd="0" presId="urn:microsoft.com/office/officeart/2016/7/layout/ChevronBlockProcess"/>
    <dgm:cxn modelId="{8109D197-CE95-4F4B-B770-2E0969D8B4AF}" type="presParOf" srcId="{CC9D9FFD-0B82-4154-888A-8AFB7E33441B}" destId="{0DDEBEC6-74FE-4EBE-8913-A1BA0719BCBC}" srcOrd="5" destOrd="0" presId="urn:microsoft.com/office/officeart/2016/7/layout/ChevronBlockProcess"/>
    <dgm:cxn modelId="{16BB6A88-F9F3-4033-97E0-77B45AC16330}" type="presParOf" srcId="{CC9D9FFD-0B82-4154-888A-8AFB7E33441B}" destId="{03D8C430-0AED-4CCF-8ED6-1E5C6E61C90E}" srcOrd="6" destOrd="0" presId="urn:microsoft.com/office/officeart/2016/7/layout/ChevronBlockProcess"/>
    <dgm:cxn modelId="{F88BAAAC-0723-49C5-A101-F6D0D54A7DAF}" type="presParOf" srcId="{03D8C430-0AED-4CCF-8ED6-1E5C6E61C90E}" destId="{B91331B3-82A5-49D9-890D-2F127C12AAF5}" srcOrd="0" destOrd="0" presId="urn:microsoft.com/office/officeart/2016/7/layout/ChevronBlockProcess"/>
    <dgm:cxn modelId="{B745025E-7932-45AD-AA51-D0A00C0E37EA}" type="presParOf" srcId="{03D8C430-0AED-4CCF-8ED6-1E5C6E61C90E}" destId="{13F9917B-EC85-4028-A4EB-795FE8311F8D}" srcOrd="1" destOrd="0" presId="urn:microsoft.com/office/officeart/2016/7/layout/ChevronBlockProcess"/>
    <dgm:cxn modelId="{53943689-712C-403A-B99D-45D42FB06971}" type="presParOf" srcId="{CC9D9FFD-0B82-4154-888A-8AFB7E33441B}" destId="{6A1B728F-BFB3-4070-B89E-769D3F2B4DA3}" srcOrd="7" destOrd="0" presId="urn:microsoft.com/office/officeart/2016/7/layout/ChevronBlockProcess"/>
    <dgm:cxn modelId="{0F88087A-8810-433E-BCE4-92556E3742CC}" type="presParOf" srcId="{CC9D9FFD-0B82-4154-888A-8AFB7E33441B}" destId="{B19FA908-1E22-4F2D-BD9A-D96B2360E4B0}" srcOrd="8" destOrd="0" presId="urn:microsoft.com/office/officeart/2016/7/layout/ChevronBlockProcess"/>
    <dgm:cxn modelId="{7B7BED27-8B83-462F-A96C-EE52D731CE46}" type="presParOf" srcId="{B19FA908-1E22-4F2D-BD9A-D96B2360E4B0}" destId="{98102686-A1D8-49BA-9468-D77877D7E921}" srcOrd="0" destOrd="0" presId="urn:microsoft.com/office/officeart/2016/7/layout/ChevronBlockProcess"/>
    <dgm:cxn modelId="{871FA976-4EFE-47C3-AB8E-3007F5AC8199}" type="presParOf" srcId="{B19FA908-1E22-4F2D-BD9A-D96B2360E4B0}" destId="{50C8BEDE-B48C-4E29-99B9-B13DCB411760}" srcOrd="1" destOrd="0" presId="urn:microsoft.com/office/officeart/2016/7/layout/ChevronBlockProcess"/>
    <dgm:cxn modelId="{E215AE9D-8BAC-4790-A5F9-9B1A7CEEB421}" type="presParOf" srcId="{CC9D9FFD-0B82-4154-888A-8AFB7E33441B}" destId="{BAE32B5F-7916-488D-A50A-41A20D406E66}" srcOrd="9" destOrd="0" presId="urn:microsoft.com/office/officeart/2016/7/layout/ChevronBlockProcess"/>
    <dgm:cxn modelId="{83A79389-8444-43B0-9D90-3C219F728B8F}" type="presParOf" srcId="{CC9D9FFD-0B82-4154-888A-8AFB7E33441B}" destId="{51F79C4E-5CB9-45A2-8513-431D6477C426}" srcOrd="10" destOrd="0" presId="urn:microsoft.com/office/officeart/2016/7/layout/ChevronBlockProcess"/>
    <dgm:cxn modelId="{61EE4E2F-961A-4FAB-AFC9-241AC93438A6}" type="presParOf" srcId="{51F79C4E-5CB9-45A2-8513-431D6477C426}" destId="{2600EFC6-89E1-439E-8C19-41672441FBBD}" srcOrd="0" destOrd="0" presId="urn:microsoft.com/office/officeart/2016/7/layout/ChevronBlockProcess"/>
    <dgm:cxn modelId="{19768AFB-93CF-4AF5-8FDD-AB2202C1EF13}" type="presParOf" srcId="{51F79C4E-5CB9-45A2-8513-431D6477C426}" destId="{7F8BB0AB-C8D2-4BF0-8D2B-343FEC40E3E0}"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64E64F-9955-4EBB-97D6-5C17E2497FA9}" type="doc">
      <dgm:prSet loTypeId="urn:microsoft.com/office/officeart/2016/7/layout/ChevronBlockProcess" loCatId="process" qsTypeId="urn:microsoft.com/office/officeart/2005/8/quickstyle/simple1" qsCatId="simple" csTypeId="urn:microsoft.com/office/officeart/2005/8/colors/accent0_3" csCatId="mainScheme" phldr="1"/>
      <dgm:spPr/>
      <dgm:t>
        <a:bodyPr/>
        <a:lstStyle/>
        <a:p>
          <a:endParaRPr lang="en-US"/>
        </a:p>
      </dgm:t>
    </dgm:pt>
    <dgm:pt modelId="{901609D2-5CD4-4BDC-A238-4912B3C10AD5}">
      <dgm:prSet/>
      <dgm:spPr>
        <a:solidFill>
          <a:schemeClr val="tx1"/>
        </a:solidFill>
      </dgm:spPr>
      <dgm:t>
        <a:bodyPr/>
        <a:lstStyle/>
        <a:p>
          <a:r>
            <a:rPr lang="en-US" dirty="0"/>
            <a:t>FIRST</a:t>
          </a:r>
        </a:p>
      </dgm:t>
    </dgm:pt>
    <dgm:pt modelId="{CE725FC1-0419-4720-92F0-2A490ABB3576}" type="parTrans" cxnId="{841B12B2-3770-41CB-AED4-765D756563B5}">
      <dgm:prSet/>
      <dgm:spPr/>
      <dgm:t>
        <a:bodyPr/>
        <a:lstStyle/>
        <a:p>
          <a:endParaRPr lang="en-US"/>
        </a:p>
      </dgm:t>
    </dgm:pt>
    <dgm:pt modelId="{9249765F-DE1F-4AA6-BE26-D9112B8CF970}" type="sibTrans" cxnId="{841B12B2-3770-41CB-AED4-765D756563B5}">
      <dgm:prSet/>
      <dgm:spPr/>
      <dgm:t>
        <a:bodyPr/>
        <a:lstStyle/>
        <a:p>
          <a:endParaRPr lang="en-US"/>
        </a:p>
      </dgm:t>
    </dgm:pt>
    <dgm:pt modelId="{B38A4C1F-9D6B-4933-9586-ECD1283C5CF9}">
      <dgm:prSet/>
      <dgm:spPr/>
      <dgm:t>
        <a:bodyPr/>
        <a:lstStyle/>
        <a:p>
          <a:r>
            <a:rPr lang="en-US" dirty="0"/>
            <a:t>CCSD sends draft Report to both parties (and any advisors).</a:t>
          </a:r>
        </a:p>
        <a:p>
          <a:endParaRPr lang="en-US" dirty="0"/>
        </a:p>
        <a:p>
          <a:r>
            <a:rPr lang="en-US" dirty="0"/>
            <a:t>Parties have 10 days to submit response.</a:t>
          </a:r>
        </a:p>
      </dgm:t>
    </dgm:pt>
    <dgm:pt modelId="{0EECFE95-FB51-4049-82B8-025B9ABDC2C7}" type="parTrans" cxnId="{AAD53113-F7A2-4F09-88D5-F74A0CD69393}">
      <dgm:prSet/>
      <dgm:spPr/>
      <dgm:t>
        <a:bodyPr/>
        <a:lstStyle/>
        <a:p>
          <a:endParaRPr lang="en-US"/>
        </a:p>
      </dgm:t>
    </dgm:pt>
    <dgm:pt modelId="{AC222807-65AF-42C2-B046-E08581FA2E7A}" type="sibTrans" cxnId="{AAD53113-F7A2-4F09-88D5-F74A0CD69393}">
      <dgm:prSet/>
      <dgm:spPr/>
      <dgm:t>
        <a:bodyPr/>
        <a:lstStyle/>
        <a:p>
          <a:endParaRPr lang="en-US"/>
        </a:p>
      </dgm:t>
    </dgm:pt>
    <dgm:pt modelId="{00E99F93-14AC-4323-8DF1-3793679F2E82}">
      <dgm:prSet/>
      <dgm:spPr>
        <a:solidFill>
          <a:schemeClr val="tx1"/>
        </a:solidFill>
      </dgm:spPr>
      <dgm:t>
        <a:bodyPr/>
        <a:lstStyle/>
        <a:p>
          <a:r>
            <a:rPr lang="en-US" dirty="0"/>
            <a:t>SECOND</a:t>
          </a:r>
        </a:p>
      </dgm:t>
    </dgm:pt>
    <dgm:pt modelId="{045AABCE-48C4-427E-8DCC-CEC9A4CBF86E}" type="parTrans" cxnId="{CA7A29FF-8F41-4804-9A88-69CC10C32690}">
      <dgm:prSet/>
      <dgm:spPr/>
      <dgm:t>
        <a:bodyPr/>
        <a:lstStyle/>
        <a:p>
          <a:endParaRPr lang="en-US"/>
        </a:p>
      </dgm:t>
    </dgm:pt>
    <dgm:pt modelId="{D4725D51-23E4-433A-8F07-FBE342F29441}" type="sibTrans" cxnId="{CA7A29FF-8F41-4804-9A88-69CC10C32690}">
      <dgm:prSet/>
      <dgm:spPr/>
      <dgm:t>
        <a:bodyPr/>
        <a:lstStyle/>
        <a:p>
          <a:endParaRPr lang="en-US"/>
        </a:p>
      </dgm:t>
    </dgm:pt>
    <dgm:pt modelId="{10E9D8E7-0251-415A-93FD-EB574A775755}">
      <dgm:prSet/>
      <dgm:spPr/>
      <dgm:t>
        <a:bodyPr/>
        <a:lstStyle/>
        <a:p>
          <a:r>
            <a:rPr lang="en-US" dirty="0"/>
            <a:t>CCSD sends final Report to both parties (and any advisors).</a:t>
          </a:r>
        </a:p>
        <a:p>
          <a:endParaRPr lang="en-US" dirty="0"/>
        </a:p>
        <a:p>
          <a:r>
            <a:rPr lang="en-US" dirty="0"/>
            <a:t>Parties have 5 days to submit response.</a:t>
          </a:r>
        </a:p>
      </dgm:t>
    </dgm:pt>
    <dgm:pt modelId="{58687232-27E0-4AAC-A2E3-8B6BABF08DEB}" type="parTrans" cxnId="{68BD5D13-8EDA-439B-9EEF-EDD9D6FCF7E6}">
      <dgm:prSet/>
      <dgm:spPr/>
      <dgm:t>
        <a:bodyPr/>
        <a:lstStyle/>
        <a:p>
          <a:endParaRPr lang="en-US"/>
        </a:p>
      </dgm:t>
    </dgm:pt>
    <dgm:pt modelId="{0284F5C8-3948-4B1C-AA7C-67B66201A857}" type="sibTrans" cxnId="{68BD5D13-8EDA-439B-9EEF-EDD9D6FCF7E6}">
      <dgm:prSet/>
      <dgm:spPr/>
      <dgm:t>
        <a:bodyPr/>
        <a:lstStyle/>
        <a:p>
          <a:endParaRPr lang="en-US"/>
        </a:p>
      </dgm:t>
    </dgm:pt>
    <dgm:pt modelId="{4B1D158C-8BCE-4F74-BD59-67A78E43554B}">
      <dgm:prSet/>
      <dgm:spPr>
        <a:solidFill>
          <a:schemeClr val="tx1"/>
        </a:solidFill>
      </dgm:spPr>
      <dgm:t>
        <a:bodyPr/>
        <a:lstStyle/>
        <a:p>
          <a:r>
            <a:rPr lang="en-US" dirty="0"/>
            <a:t>THIRD </a:t>
          </a:r>
        </a:p>
      </dgm:t>
    </dgm:pt>
    <dgm:pt modelId="{F420F39A-F175-449C-A17C-16D7107323F6}" type="parTrans" cxnId="{D8906D3B-1D5C-41F8-94D6-9170EFFE1914}">
      <dgm:prSet/>
      <dgm:spPr/>
      <dgm:t>
        <a:bodyPr/>
        <a:lstStyle/>
        <a:p>
          <a:endParaRPr lang="en-US"/>
        </a:p>
      </dgm:t>
    </dgm:pt>
    <dgm:pt modelId="{689BA39A-1652-47C0-9434-04F4A122D36E}" type="sibTrans" cxnId="{D8906D3B-1D5C-41F8-94D6-9170EFFE1914}">
      <dgm:prSet/>
      <dgm:spPr/>
      <dgm:t>
        <a:bodyPr/>
        <a:lstStyle/>
        <a:p>
          <a:endParaRPr lang="en-US"/>
        </a:p>
      </dgm:t>
    </dgm:pt>
    <dgm:pt modelId="{16A76796-D2CD-479C-AD87-25BDB4A84A8C}">
      <dgm:prSet/>
      <dgm:spPr/>
      <dgm:t>
        <a:bodyPr/>
        <a:lstStyle/>
        <a:p>
          <a:r>
            <a:rPr lang="en-US" dirty="0"/>
            <a:t>Investigator has choice to update Report and send to both parties.  </a:t>
          </a:r>
        </a:p>
      </dgm:t>
    </dgm:pt>
    <dgm:pt modelId="{2CA5E8F3-19A3-46B4-A9F6-2CD66B01DE1A}" type="parTrans" cxnId="{A60B8761-9287-48F3-80BB-3DF9FCB78B10}">
      <dgm:prSet/>
      <dgm:spPr/>
      <dgm:t>
        <a:bodyPr/>
        <a:lstStyle/>
        <a:p>
          <a:endParaRPr lang="en-US"/>
        </a:p>
      </dgm:t>
    </dgm:pt>
    <dgm:pt modelId="{58AB182E-2756-49B8-83FF-199F83D0B221}" type="sibTrans" cxnId="{A60B8761-9287-48F3-80BB-3DF9FCB78B10}">
      <dgm:prSet/>
      <dgm:spPr/>
      <dgm:t>
        <a:bodyPr/>
        <a:lstStyle/>
        <a:p>
          <a:endParaRPr lang="en-US"/>
        </a:p>
      </dgm:t>
    </dgm:pt>
    <dgm:pt modelId="{CC9D9FFD-0B82-4154-888A-8AFB7E33441B}" type="pres">
      <dgm:prSet presAssocID="{5464E64F-9955-4EBB-97D6-5C17E2497FA9}" presName="Name0" presStyleCnt="0">
        <dgm:presLayoutVars>
          <dgm:dir/>
          <dgm:animLvl val="lvl"/>
          <dgm:resizeHandles val="exact"/>
        </dgm:presLayoutVars>
      </dgm:prSet>
      <dgm:spPr/>
    </dgm:pt>
    <dgm:pt modelId="{83FBDBD4-16B8-4B83-ABEB-5FFE1FC7AE8D}" type="pres">
      <dgm:prSet presAssocID="{901609D2-5CD4-4BDC-A238-4912B3C10AD5}" presName="composite" presStyleCnt="0"/>
      <dgm:spPr/>
    </dgm:pt>
    <dgm:pt modelId="{2AFA7975-11D1-4B68-ADCE-16A94971D2F0}" type="pres">
      <dgm:prSet presAssocID="{901609D2-5CD4-4BDC-A238-4912B3C10AD5}" presName="parTx" presStyleLbl="alignNode1" presStyleIdx="0" presStyleCnt="3" custLinFactNeighborX="-573">
        <dgm:presLayoutVars>
          <dgm:chMax val="0"/>
          <dgm:chPref val="0"/>
        </dgm:presLayoutVars>
      </dgm:prSet>
      <dgm:spPr/>
    </dgm:pt>
    <dgm:pt modelId="{3D064C2A-3FED-4509-9CDD-FF7BBC1EFFE4}" type="pres">
      <dgm:prSet presAssocID="{901609D2-5CD4-4BDC-A238-4912B3C10AD5}" presName="desTx" presStyleLbl="alignAccFollowNode1" presStyleIdx="0" presStyleCnt="3">
        <dgm:presLayoutVars/>
      </dgm:prSet>
      <dgm:spPr/>
    </dgm:pt>
    <dgm:pt modelId="{E968C5F9-11B4-4CE7-96DC-09AF590B33C9}" type="pres">
      <dgm:prSet presAssocID="{9249765F-DE1F-4AA6-BE26-D9112B8CF970}" presName="space" presStyleCnt="0"/>
      <dgm:spPr/>
    </dgm:pt>
    <dgm:pt modelId="{E4450132-45E1-4B39-BCED-F105D8B54774}" type="pres">
      <dgm:prSet presAssocID="{00E99F93-14AC-4323-8DF1-3793679F2E82}" presName="composite" presStyleCnt="0"/>
      <dgm:spPr/>
    </dgm:pt>
    <dgm:pt modelId="{8F23796D-20AD-45D6-9460-5D2BC9E5C1DA}" type="pres">
      <dgm:prSet presAssocID="{00E99F93-14AC-4323-8DF1-3793679F2E82}" presName="parTx" presStyleLbl="alignNode1" presStyleIdx="1" presStyleCnt="3">
        <dgm:presLayoutVars>
          <dgm:chMax val="0"/>
          <dgm:chPref val="0"/>
        </dgm:presLayoutVars>
      </dgm:prSet>
      <dgm:spPr/>
    </dgm:pt>
    <dgm:pt modelId="{F14AF3C5-2697-42A0-A467-4ABE924DD059}" type="pres">
      <dgm:prSet presAssocID="{00E99F93-14AC-4323-8DF1-3793679F2E82}" presName="desTx" presStyleLbl="alignAccFollowNode1" presStyleIdx="1" presStyleCnt="3">
        <dgm:presLayoutVars/>
      </dgm:prSet>
      <dgm:spPr/>
    </dgm:pt>
    <dgm:pt modelId="{AF53AC23-BC6C-4A39-9900-C984D271301B}" type="pres">
      <dgm:prSet presAssocID="{D4725D51-23E4-433A-8F07-FBE342F29441}" presName="space" presStyleCnt="0"/>
      <dgm:spPr/>
    </dgm:pt>
    <dgm:pt modelId="{778CC675-D219-460E-BCDB-D7A3606939BB}" type="pres">
      <dgm:prSet presAssocID="{4B1D158C-8BCE-4F74-BD59-67A78E43554B}" presName="composite" presStyleCnt="0"/>
      <dgm:spPr/>
    </dgm:pt>
    <dgm:pt modelId="{D0D65811-36BD-47C1-A6FB-599F3C944A65}" type="pres">
      <dgm:prSet presAssocID="{4B1D158C-8BCE-4F74-BD59-67A78E43554B}" presName="parTx" presStyleLbl="alignNode1" presStyleIdx="2" presStyleCnt="3">
        <dgm:presLayoutVars>
          <dgm:chMax val="0"/>
          <dgm:chPref val="0"/>
        </dgm:presLayoutVars>
      </dgm:prSet>
      <dgm:spPr/>
    </dgm:pt>
    <dgm:pt modelId="{D8C8A763-200F-4602-832B-0E7D3EAEB9F9}" type="pres">
      <dgm:prSet presAssocID="{4B1D158C-8BCE-4F74-BD59-67A78E43554B}" presName="desTx" presStyleLbl="alignAccFollowNode1" presStyleIdx="2" presStyleCnt="3">
        <dgm:presLayoutVars/>
      </dgm:prSet>
      <dgm:spPr/>
    </dgm:pt>
  </dgm:ptLst>
  <dgm:cxnLst>
    <dgm:cxn modelId="{20A80700-32E8-4C29-A928-F861174031D5}" type="presOf" srcId="{B38A4C1F-9D6B-4933-9586-ECD1283C5CF9}" destId="{3D064C2A-3FED-4509-9CDD-FF7BBC1EFFE4}" srcOrd="0" destOrd="0" presId="urn:microsoft.com/office/officeart/2016/7/layout/ChevronBlockProcess"/>
    <dgm:cxn modelId="{4631A00B-2B31-4956-96DD-AAE40691ACEE}" type="presOf" srcId="{00E99F93-14AC-4323-8DF1-3793679F2E82}" destId="{8F23796D-20AD-45D6-9460-5D2BC9E5C1DA}" srcOrd="0" destOrd="0" presId="urn:microsoft.com/office/officeart/2016/7/layout/ChevronBlockProcess"/>
    <dgm:cxn modelId="{AAD53113-F7A2-4F09-88D5-F74A0CD69393}" srcId="{901609D2-5CD4-4BDC-A238-4912B3C10AD5}" destId="{B38A4C1F-9D6B-4933-9586-ECD1283C5CF9}" srcOrd="0" destOrd="0" parTransId="{0EECFE95-FB51-4049-82B8-025B9ABDC2C7}" sibTransId="{AC222807-65AF-42C2-B046-E08581FA2E7A}"/>
    <dgm:cxn modelId="{68BD5D13-8EDA-439B-9EEF-EDD9D6FCF7E6}" srcId="{00E99F93-14AC-4323-8DF1-3793679F2E82}" destId="{10E9D8E7-0251-415A-93FD-EB574A775755}" srcOrd="0" destOrd="0" parTransId="{58687232-27E0-4AAC-A2E3-8B6BABF08DEB}" sibTransId="{0284F5C8-3948-4B1C-AA7C-67B66201A857}"/>
    <dgm:cxn modelId="{2EBDFC33-D381-4497-840A-2B17A1ED692A}" type="presOf" srcId="{4B1D158C-8BCE-4F74-BD59-67A78E43554B}" destId="{D0D65811-36BD-47C1-A6FB-599F3C944A65}" srcOrd="0" destOrd="0" presId="urn:microsoft.com/office/officeart/2016/7/layout/ChevronBlockProcess"/>
    <dgm:cxn modelId="{D8906D3B-1D5C-41F8-94D6-9170EFFE1914}" srcId="{5464E64F-9955-4EBB-97D6-5C17E2497FA9}" destId="{4B1D158C-8BCE-4F74-BD59-67A78E43554B}" srcOrd="2" destOrd="0" parTransId="{F420F39A-F175-449C-A17C-16D7107323F6}" sibTransId="{689BA39A-1652-47C0-9434-04F4A122D36E}"/>
    <dgm:cxn modelId="{A60B8761-9287-48F3-80BB-3DF9FCB78B10}" srcId="{4B1D158C-8BCE-4F74-BD59-67A78E43554B}" destId="{16A76796-D2CD-479C-AD87-25BDB4A84A8C}" srcOrd="0" destOrd="0" parTransId="{2CA5E8F3-19A3-46B4-A9F6-2CD66B01DE1A}" sibTransId="{58AB182E-2756-49B8-83FF-199F83D0B221}"/>
    <dgm:cxn modelId="{73B90C7E-F472-4062-A0C9-4D39B30F6859}" type="presOf" srcId="{10E9D8E7-0251-415A-93FD-EB574A775755}" destId="{F14AF3C5-2697-42A0-A467-4ABE924DD059}" srcOrd="0" destOrd="0" presId="urn:microsoft.com/office/officeart/2016/7/layout/ChevronBlockProcess"/>
    <dgm:cxn modelId="{D395F39C-42B0-455A-91B3-715E72058EDC}" type="presOf" srcId="{901609D2-5CD4-4BDC-A238-4912B3C10AD5}" destId="{2AFA7975-11D1-4B68-ADCE-16A94971D2F0}" srcOrd="0" destOrd="0" presId="urn:microsoft.com/office/officeart/2016/7/layout/ChevronBlockProcess"/>
    <dgm:cxn modelId="{E6966EAC-9EDD-4794-A264-9B1693A1EEB2}" type="presOf" srcId="{16A76796-D2CD-479C-AD87-25BDB4A84A8C}" destId="{D8C8A763-200F-4602-832B-0E7D3EAEB9F9}" srcOrd="0" destOrd="0" presId="urn:microsoft.com/office/officeart/2016/7/layout/ChevronBlockProcess"/>
    <dgm:cxn modelId="{841B12B2-3770-41CB-AED4-765D756563B5}" srcId="{5464E64F-9955-4EBB-97D6-5C17E2497FA9}" destId="{901609D2-5CD4-4BDC-A238-4912B3C10AD5}" srcOrd="0" destOrd="0" parTransId="{CE725FC1-0419-4720-92F0-2A490ABB3576}" sibTransId="{9249765F-DE1F-4AA6-BE26-D9112B8CF970}"/>
    <dgm:cxn modelId="{DC4BECC0-4A99-46A7-800E-353EA35C9ECC}" type="presOf" srcId="{5464E64F-9955-4EBB-97D6-5C17E2497FA9}" destId="{CC9D9FFD-0B82-4154-888A-8AFB7E33441B}" srcOrd="0" destOrd="0" presId="urn:microsoft.com/office/officeart/2016/7/layout/ChevronBlockProcess"/>
    <dgm:cxn modelId="{CA7A29FF-8F41-4804-9A88-69CC10C32690}" srcId="{5464E64F-9955-4EBB-97D6-5C17E2497FA9}" destId="{00E99F93-14AC-4323-8DF1-3793679F2E82}" srcOrd="1" destOrd="0" parTransId="{045AABCE-48C4-427E-8DCC-CEC9A4CBF86E}" sibTransId="{D4725D51-23E4-433A-8F07-FBE342F29441}"/>
    <dgm:cxn modelId="{14B695A0-E345-4C90-9320-8259355172A5}" type="presParOf" srcId="{CC9D9FFD-0B82-4154-888A-8AFB7E33441B}" destId="{83FBDBD4-16B8-4B83-ABEB-5FFE1FC7AE8D}" srcOrd="0" destOrd="0" presId="urn:microsoft.com/office/officeart/2016/7/layout/ChevronBlockProcess"/>
    <dgm:cxn modelId="{6F8EE673-56BC-4B5C-9ADA-063DEC6EE766}" type="presParOf" srcId="{83FBDBD4-16B8-4B83-ABEB-5FFE1FC7AE8D}" destId="{2AFA7975-11D1-4B68-ADCE-16A94971D2F0}" srcOrd="0" destOrd="0" presId="urn:microsoft.com/office/officeart/2016/7/layout/ChevronBlockProcess"/>
    <dgm:cxn modelId="{7AE5FD1A-1499-4C41-A22B-AC3098535A5A}" type="presParOf" srcId="{83FBDBD4-16B8-4B83-ABEB-5FFE1FC7AE8D}" destId="{3D064C2A-3FED-4509-9CDD-FF7BBC1EFFE4}" srcOrd="1" destOrd="0" presId="urn:microsoft.com/office/officeart/2016/7/layout/ChevronBlockProcess"/>
    <dgm:cxn modelId="{06B6A93F-191C-43F7-8F1A-194F16449C68}" type="presParOf" srcId="{CC9D9FFD-0B82-4154-888A-8AFB7E33441B}" destId="{E968C5F9-11B4-4CE7-96DC-09AF590B33C9}" srcOrd="1" destOrd="0" presId="urn:microsoft.com/office/officeart/2016/7/layout/ChevronBlockProcess"/>
    <dgm:cxn modelId="{45C86704-4078-478B-9B23-D1568CA793DB}" type="presParOf" srcId="{CC9D9FFD-0B82-4154-888A-8AFB7E33441B}" destId="{E4450132-45E1-4B39-BCED-F105D8B54774}" srcOrd="2" destOrd="0" presId="urn:microsoft.com/office/officeart/2016/7/layout/ChevronBlockProcess"/>
    <dgm:cxn modelId="{4760C68A-A539-4AED-9C20-37696A006183}" type="presParOf" srcId="{E4450132-45E1-4B39-BCED-F105D8B54774}" destId="{8F23796D-20AD-45D6-9460-5D2BC9E5C1DA}" srcOrd="0" destOrd="0" presId="urn:microsoft.com/office/officeart/2016/7/layout/ChevronBlockProcess"/>
    <dgm:cxn modelId="{F15ACAF7-320C-4374-954F-AF2F9D00C412}" type="presParOf" srcId="{E4450132-45E1-4B39-BCED-F105D8B54774}" destId="{F14AF3C5-2697-42A0-A467-4ABE924DD059}" srcOrd="1" destOrd="0" presId="urn:microsoft.com/office/officeart/2016/7/layout/ChevronBlockProcess"/>
    <dgm:cxn modelId="{4F532A08-3571-4665-A570-DD06C9E20600}" type="presParOf" srcId="{CC9D9FFD-0B82-4154-888A-8AFB7E33441B}" destId="{AF53AC23-BC6C-4A39-9900-C984D271301B}" srcOrd="3" destOrd="0" presId="urn:microsoft.com/office/officeart/2016/7/layout/ChevronBlockProcess"/>
    <dgm:cxn modelId="{D058C42A-96E3-48E6-973C-A8174CC92697}" type="presParOf" srcId="{CC9D9FFD-0B82-4154-888A-8AFB7E33441B}" destId="{778CC675-D219-460E-BCDB-D7A3606939BB}" srcOrd="4" destOrd="0" presId="urn:microsoft.com/office/officeart/2016/7/layout/ChevronBlockProcess"/>
    <dgm:cxn modelId="{102DA762-173C-4CE3-9C49-05DE5AA5CDD8}" type="presParOf" srcId="{778CC675-D219-460E-BCDB-D7A3606939BB}" destId="{D0D65811-36BD-47C1-A6FB-599F3C944A65}" srcOrd="0" destOrd="0" presId="urn:microsoft.com/office/officeart/2016/7/layout/ChevronBlockProcess"/>
    <dgm:cxn modelId="{1CC641BF-4588-4823-8E33-E930294384B5}" type="presParOf" srcId="{778CC675-D219-460E-BCDB-D7A3606939BB}" destId="{D8C8A763-200F-4602-832B-0E7D3EAEB9F9}"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78FC71-1914-453C-8C05-FAE67F412AB4}"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110471E0-6491-4958-BD10-7047D93E0E6D}">
      <dgm:prSet custT="1"/>
      <dgm:spPr>
        <a:solidFill>
          <a:schemeClr val="tx1"/>
        </a:solidFill>
      </dgm:spPr>
      <dgm:t>
        <a:bodyPr/>
        <a:lstStyle/>
        <a:p>
          <a:r>
            <a:rPr lang="en-US" sz="2000" dirty="0"/>
            <a:t>Student Respondents</a:t>
          </a:r>
          <a:r>
            <a:rPr lang="en-US" sz="1800" dirty="0"/>
            <a:t> </a:t>
          </a:r>
        </a:p>
      </dgm:t>
    </dgm:pt>
    <dgm:pt modelId="{79532E7E-9D49-4FC2-9564-BC7085061E3E}" type="parTrans" cxnId="{B35FD753-24FE-4FEB-AFD7-473724D8861F}">
      <dgm:prSet/>
      <dgm:spPr/>
      <dgm:t>
        <a:bodyPr/>
        <a:lstStyle/>
        <a:p>
          <a:endParaRPr lang="en-US"/>
        </a:p>
      </dgm:t>
    </dgm:pt>
    <dgm:pt modelId="{ACCD4C5D-2A89-4363-B24C-E486BB886B27}" type="sibTrans" cxnId="{B35FD753-24FE-4FEB-AFD7-473724D8861F}">
      <dgm:prSet/>
      <dgm:spPr/>
      <dgm:t>
        <a:bodyPr/>
        <a:lstStyle/>
        <a:p>
          <a:endParaRPr lang="en-US"/>
        </a:p>
      </dgm:t>
    </dgm:pt>
    <dgm:pt modelId="{E1AFFD23-0EFC-4662-ABBD-485BA1B53A0C}">
      <dgm:prSet custT="1"/>
      <dgm:spPr>
        <a:solidFill>
          <a:schemeClr val="tx1"/>
        </a:solidFill>
      </dgm:spPr>
      <dgm:t>
        <a:bodyPr/>
        <a:lstStyle/>
        <a:p>
          <a:r>
            <a:rPr lang="en-US" sz="2000" dirty="0"/>
            <a:t>Employee Respondents</a:t>
          </a:r>
        </a:p>
        <a:p>
          <a:r>
            <a:rPr lang="en-US" sz="2000" dirty="0"/>
            <a:t>(subject to Fair Dismissal Act and have tenure)</a:t>
          </a:r>
        </a:p>
      </dgm:t>
    </dgm:pt>
    <dgm:pt modelId="{35D2EDBF-5679-46C5-8237-BB842D4A4AE4}" type="parTrans" cxnId="{EC0CD853-CFFA-4D69-8DBE-DEA034B96650}">
      <dgm:prSet/>
      <dgm:spPr/>
      <dgm:t>
        <a:bodyPr/>
        <a:lstStyle/>
        <a:p>
          <a:endParaRPr lang="en-US"/>
        </a:p>
      </dgm:t>
    </dgm:pt>
    <dgm:pt modelId="{8A357BAC-0BEF-45D9-BDF9-01BA31615DBC}" type="sibTrans" cxnId="{EC0CD853-CFFA-4D69-8DBE-DEA034B96650}">
      <dgm:prSet/>
      <dgm:spPr/>
      <dgm:t>
        <a:bodyPr/>
        <a:lstStyle/>
        <a:p>
          <a:endParaRPr lang="en-US"/>
        </a:p>
      </dgm:t>
    </dgm:pt>
    <dgm:pt modelId="{19733C62-50D9-404F-8545-3EC9C30A8DCB}">
      <dgm:prSet custT="1"/>
      <dgm:spPr>
        <a:solidFill>
          <a:schemeClr val="bg1">
            <a:lumMod val="85000"/>
            <a:alpha val="90000"/>
          </a:schemeClr>
        </a:solidFill>
      </dgm:spPr>
      <dgm:t>
        <a:bodyPr/>
        <a:lstStyle/>
        <a:p>
          <a:r>
            <a:rPr lang="en-US" sz="2000" dirty="0"/>
            <a:t>Demotion to be effective for the subsequent contract </a:t>
          </a:r>
          <a:r>
            <a:rPr lang="en-US" sz="2000" dirty="0" err="1"/>
            <a:t>termRecommendation</a:t>
          </a:r>
          <a:r>
            <a:rPr lang="en-US" sz="2000" dirty="0"/>
            <a:t> for demotion</a:t>
          </a:r>
        </a:p>
      </dgm:t>
    </dgm:pt>
    <dgm:pt modelId="{DFB630C5-1E62-4416-AA11-BB8D2238CDBD}" type="parTrans" cxnId="{AD185699-F9E3-40A9-8ED5-B52E2940CF42}">
      <dgm:prSet/>
      <dgm:spPr/>
      <dgm:t>
        <a:bodyPr/>
        <a:lstStyle/>
        <a:p>
          <a:endParaRPr lang="en-US"/>
        </a:p>
      </dgm:t>
    </dgm:pt>
    <dgm:pt modelId="{2482A00E-D63C-4A7F-AEA9-A8EA05162928}" type="sibTrans" cxnId="{AD185699-F9E3-40A9-8ED5-B52E2940CF42}">
      <dgm:prSet/>
      <dgm:spPr/>
      <dgm:t>
        <a:bodyPr/>
        <a:lstStyle/>
        <a:p>
          <a:endParaRPr lang="en-US"/>
        </a:p>
      </dgm:t>
    </dgm:pt>
    <dgm:pt modelId="{9F16B212-1C26-4033-A300-ED7B46FBE537}">
      <dgm:prSet custT="1"/>
      <dgm:spPr>
        <a:solidFill>
          <a:schemeClr val="bg1">
            <a:lumMod val="85000"/>
            <a:alpha val="90000"/>
          </a:schemeClr>
        </a:solidFill>
      </dgm:spPr>
      <dgm:t>
        <a:bodyPr/>
        <a:lstStyle/>
        <a:p>
          <a:r>
            <a:rPr lang="en-US" sz="2000" dirty="0"/>
            <a:t>Detention/Saturday School</a:t>
          </a:r>
        </a:p>
      </dgm:t>
    </dgm:pt>
    <dgm:pt modelId="{2E7F11A0-5487-47C1-985A-E7A35992D8C1}" type="parTrans" cxnId="{3018FCA7-B24E-4066-AC95-14606C51D19C}">
      <dgm:prSet/>
      <dgm:spPr/>
      <dgm:t>
        <a:bodyPr/>
        <a:lstStyle/>
        <a:p>
          <a:endParaRPr lang="en-US"/>
        </a:p>
      </dgm:t>
    </dgm:pt>
    <dgm:pt modelId="{3879E687-CCCA-43D7-9033-B5DC816B8AC0}" type="sibTrans" cxnId="{3018FCA7-B24E-4066-AC95-14606C51D19C}">
      <dgm:prSet/>
      <dgm:spPr/>
      <dgm:t>
        <a:bodyPr/>
        <a:lstStyle/>
        <a:p>
          <a:endParaRPr lang="en-US"/>
        </a:p>
      </dgm:t>
    </dgm:pt>
    <dgm:pt modelId="{8BEBD774-4329-4C9F-946A-738E33894A80}">
      <dgm:prSet/>
      <dgm:spPr/>
      <dgm:t>
        <a:bodyPr/>
        <a:lstStyle/>
        <a:p>
          <a:endParaRPr lang="en-US" sz="1300" dirty="0"/>
        </a:p>
      </dgm:t>
    </dgm:pt>
    <dgm:pt modelId="{0352BF96-AEC7-44EC-B199-A511D61D5A69}" type="parTrans" cxnId="{49C57185-8C01-43BB-B111-CF06D0309792}">
      <dgm:prSet/>
      <dgm:spPr/>
      <dgm:t>
        <a:bodyPr/>
        <a:lstStyle/>
        <a:p>
          <a:endParaRPr lang="en-US"/>
        </a:p>
      </dgm:t>
    </dgm:pt>
    <dgm:pt modelId="{D8BAD3B4-1FF2-4B72-8B3F-CD424BDE0220}" type="sibTrans" cxnId="{49C57185-8C01-43BB-B111-CF06D0309792}">
      <dgm:prSet/>
      <dgm:spPr/>
      <dgm:t>
        <a:bodyPr/>
        <a:lstStyle/>
        <a:p>
          <a:endParaRPr lang="en-US"/>
        </a:p>
      </dgm:t>
    </dgm:pt>
    <dgm:pt modelId="{9C28EBC6-EC58-4217-84E2-3482BF349D89}">
      <dgm:prSet custT="1"/>
      <dgm:spPr/>
      <dgm:t>
        <a:bodyPr/>
        <a:lstStyle/>
        <a:p>
          <a:r>
            <a:rPr lang="en-US" sz="2000" dirty="0"/>
            <a:t>Recommendation for suspension without pay</a:t>
          </a:r>
        </a:p>
      </dgm:t>
    </dgm:pt>
    <dgm:pt modelId="{4E9178BE-7B53-489E-80BD-0D8D3D48FCE7}" type="parTrans" cxnId="{66F41BAF-AFB0-4839-B00E-BC8F1E8E1B8C}">
      <dgm:prSet/>
      <dgm:spPr/>
      <dgm:t>
        <a:bodyPr/>
        <a:lstStyle/>
        <a:p>
          <a:endParaRPr lang="en-US"/>
        </a:p>
      </dgm:t>
    </dgm:pt>
    <dgm:pt modelId="{E4389F57-A516-4E16-9B55-AD84A72BB40C}" type="sibTrans" cxnId="{66F41BAF-AFB0-4839-B00E-BC8F1E8E1B8C}">
      <dgm:prSet/>
      <dgm:spPr/>
      <dgm:t>
        <a:bodyPr/>
        <a:lstStyle/>
        <a:p>
          <a:endParaRPr lang="en-US"/>
        </a:p>
      </dgm:t>
    </dgm:pt>
    <dgm:pt modelId="{D25AE7F8-8A36-4ADA-B31F-E0700BD5174B}">
      <dgm:prSet custT="1"/>
      <dgm:spPr/>
      <dgm:t>
        <a:bodyPr/>
        <a:lstStyle/>
        <a:p>
          <a:r>
            <a:rPr lang="en-US" sz="2000" dirty="0"/>
            <a:t>Recommendation for termination</a:t>
          </a:r>
        </a:p>
      </dgm:t>
    </dgm:pt>
    <dgm:pt modelId="{1E9B2F64-7A4D-41F5-AD77-244DE7F05891}" type="parTrans" cxnId="{7653A113-7EB1-42A6-BE6B-A298D6D5417C}">
      <dgm:prSet/>
      <dgm:spPr/>
      <dgm:t>
        <a:bodyPr/>
        <a:lstStyle/>
        <a:p>
          <a:endParaRPr lang="en-US"/>
        </a:p>
      </dgm:t>
    </dgm:pt>
    <dgm:pt modelId="{FB7647D5-CE2A-460F-BC83-54F155FD71EA}" type="sibTrans" cxnId="{7653A113-7EB1-42A6-BE6B-A298D6D5417C}">
      <dgm:prSet/>
      <dgm:spPr/>
      <dgm:t>
        <a:bodyPr/>
        <a:lstStyle/>
        <a:p>
          <a:endParaRPr lang="en-US"/>
        </a:p>
      </dgm:t>
    </dgm:pt>
    <dgm:pt modelId="{C506A6BC-4A83-47BC-8CA9-E90B52722937}">
      <dgm:prSet custT="1"/>
      <dgm:spPr/>
      <dgm:t>
        <a:bodyPr/>
        <a:lstStyle/>
        <a:p>
          <a:r>
            <a:rPr lang="en-US" sz="2000" dirty="0"/>
            <a:t>Recommendation nonrenewal of contract</a:t>
          </a:r>
        </a:p>
      </dgm:t>
    </dgm:pt>
    <dgm:pt modelId="{B3E2AC4C-5606-4B81-84FB-39781B202C52}" type="parTrans" cxnId="{FFB0939F-CCD1-4CA4-A91C-238828DC757E}">
      <dgm:prSet/>
      <dgm:spPr/>
      <dgm:t>
        <a:bodyPr/>
        <a:lstStyle/>
        <a:p>
          <a:endParaRPr lang="en-US"/>
        </a:p>
      </dgm:t>
    </dgm:pt>
    <dgm:pt modelId="{40C40534-59D4-45C8-B1BF-009C498F0836}" type="sibTrans" cxnId="{FFB0939F-CCD1-4CA4-A91C-238828DC757E}">
      <dgm:prSet/>
      <dgm:spPr/>
      <dgm:t>
        <a:bodyPr/>
        <a:lstStyle/>
        <a:p>
          <a:endParaRPr lang="en-US"/>
        </a:p>
      </dgm:t>
    </dgm:pt>
    <dgm:pt modelId="{E7055C64-2443-4F2F-8EB2-16CB78C69CB7}">
      <dgm:prSet custT="1"/>
      <dgm:spPr/>
      <dgm:t>
        <a:bodyPr/>
        <a:lstStyle/>
        <a:p>
          <a:r>
            <a:rPr lang="en-US" sz="2000" dirty="0"/>
            <a:t>Recommendation for a Letter of Reprimand issued by the Superintendent</a:t>
          </a:r>
        </a:p>
      </dgm:t>
    </dgm:pt>
    <dgm:pt modelId="{4FF4F074-743A-4A44-B3A7-C58B79E5D678}" type="parTrans" cxnId="{7048B271-92C0-4A71-B6FC-8FF33B8836E7}">
      <dgm:prSet/>
      <dgm:spPr/>
      <dgm:t>
        <a:bodyPr/>
        <a:lstStyle/>
        <a:p>
          <a:endParaRPr lang="en-US"/>
        </a:p>
      </dgm:t>
    </dgm:pt>
    <dgm:pt modelId="{4DE7DF1F-A78C-48B7-AF2C-608FD5EA56F9}" type="sibTrans" cxnId="{7048B271-92C0-4A71-B6FC-8FF33B8836E7}">
      <dgm:prSet/>
      <dgm:spPr/>
      <dgm:t>
        <a:bodyPr/>
        <a:lstStyle/>
        <a:p>
          <a:endParaRPr lang="en-US"/>
        </a:p>
      </dgm:t>
    </dgm:pt>
    <dgm:pt modelId="{FB9144F3-803D-4431-86E0-56D1EFA18CB1}">
      <dgm:prSet custT="1"/>
      <dgm:spPr/>
      <dgm:t>
        <a:bodyPr/>
        <a:lstStyle/>
        <a:p>
          <a:r>
            <a:rPr lang="en-US" sz="2000" dirty="0"/>
            <a:t>Decision-maker may allow for attendance at alternative education program for out-of-school suspensions for periods of 11 school days or longer</a:t>
          </a:r>
        </a:p>
      </dgm:t>
    </dgm:pt>
    <dgm:pt modelId="{AB80D591-438B-4ED5-9D35-155B474930E5}" type="parTrans" cxnId="{705B2FCF-C936-4849-B781-5B2C2836691C}">
      <dgm:prSet/>
      <dgm:spPr/>
      <dgm:t>
        <a:bodyPr/>
        <a:lstStyle/>
        <a:p>
          <a:endParaRPr lang="en-US"/>
        </a:p>
      </dgm:t>
    </dgm:pt>
    <dgm:pt modelId="{B7A513CD-4031-4AA8-9172-75301BF6E68B}" type="sibTrans" cxnId="{705B2FCF-C936-4849-B781-5B2C2836691C}">
      <dgm:prSet/>
      <dgm:spPr/>
      <dgm:t>
        <a:bodyPr/>
        <a:lstStyle/>
        <a:p>
          <a:endParaRPr lang="en-US"/>
        </a:p>
      </dgm:t>
    </dgm:pt>
    <dgm:pt modelId="{DBE1B46A-F067-4DC9-9922-9CACAFF8E279}">
      <dgm:prSet custT="1"/>
      <dgm:spPr>
        <a:solidFill>
          <a:schemeClr val="bg1">
            <a:lumMod val="85000"/>
            <a:alpha val="90000"/>
          </a:schemeClr>
        </a:solidFill>
      </dgm:spPr>
      <dgm:t>
        <a:bodyPr/>
        <a:lstStyle/>
        <a:p>
          <a:r>
            <a:rPr lang="en-US" sz="2000" dirty="0"/>
            <a:t>In-school suspension</a:t>
          </a:r>
        </a:p>
      </dgm:t>
    </dgm:pt>
    <dgm:pt modelId="{A690B20D-38F3-4F23-A0EE-74E984F6D0D6}" type="parTrans" cxnId="{9FABF0D3-A4E1-4941-B82C-F3E5CE9F0A34}">
      <dgm:prSet/>
      <dgm:spPr/>
      <dgm:t>
        <a:bodyPr/>
        <a:lstStyle/>
        <a:p>
          <a:endParaRPr lang="en-US"/>
        </a:p>
      </dgm:t>
    </dgm:pt>
    <dgm:pt modelId="{33944248-FDE8-4728-9071-05B1A03232C2}" type="sibTrans" cxnId="{9FABF0D3-A4E1-4941-B82C-F3E5CE9F0A34}">
      <dgm:prSet/>
      <dgm:spPr/>
      <dgm:t>
        <a:bodyPr/>
        <a:lstStyle/>
        <a:p>
          <a:endParaRPr lang="en-US"/>
        </a:p>
      </dgm:t>
    </dgm:pt>
    <dgm:pt modelId="{97A20421-96E7-45E9-8852-8DC8C2849474}">
      <dgm:prSet custT="1"/>
      <dgm:spPr>
        <a:solidFill>
          <a:schemeClr val="bg1">
            <a:lumMod val="85000"/>
            <a:alpha val="90000"/>
          </a:schemeClr>
        </a:solidFill>
      </dgm:spPr>
      <dgm:t>
        <a:bodyPr/>
        <a:lstStyle/>
        <a:p>
          <a:r>
            <a:rPr lang="en-US" sz="2000" dirty="0"/>
            <a:t>Out-of-school suspension/expulsion</a:t>
          </a:r>
        </a:p>
      </dgm:t>
    </dgm:pt>
    <dgm:pt modelId="{812AC184-48BC-434A-B89B-B4B42626756E}" type="parTrans" cxnId="{15EEB702-06CB-4466-A5E8-4D3DF3572C44}">
      <dgm:prSet/>
      <dgm:spPr/>
      <dgm:t>
        <a:bodyPr/>
        <a:lstStyle/>
        <a:p>
          <a:endParaRPr lang="en-US"/>
        </a:p>
      </dgm:t>
    </dgm:pt>
    <dgm:pt modelId="{8BCE22F4-479C-48A2-8F64-B15BE963E338}" type="sibTrans" cxnId="{15EEB702-06CB-4466-A5E8-4D3DF3572C44}">
      <dgm:prSet/>
      <dgm:spPr/>
      <dgm:t>
        <a:bodyPr/>
        <a:lstStyle/>
        <a:p>
          <a:endParaRPr lang="en-US"/>
        </a:p>
      </dgm:t>
    </dgm:pt>
    <dgm:pt modelId="{9F76FB79-4A91-4D3E-860E-B19D2ECFA657}" type="pres">
      <dgm:prSet presAssocID="{C378FC71-1914-453C-8C05-FAE67F412AB4}" presName="Name0" presStyleCnt="0">
        <dgm:presLayoutVars>
          <dgm:dir/>
          <dgm:animLvl val="lvl"/>
          <dgm:resizeHandles val="exact"/>
        </dgm:presLayoutVars>
      </dgm:prSet>
      <dgm:spPr/>
    </dgm:pt>
    <dgm:pt modelId="{1BE0446C-60DE-4E06-AAFA-DC4058C0EFDC}" type="pres">
      <dgm:prSet presAssocID="{110471E0-6491-4958-BD10-7047D93E0E6D}" presName="composite" presStyleCnt="0"/>
      <dgm:spPr/>
    </dgm:pt>
    <dgm:pt modelId="{E8F9929D-0228-4307-B6BC-2A4C4E699E17}" type="pres">
      <dgm:prSet presAssocID="{110471E0-6491-4958-BD10-7047D93E0E6D}" presName="parTx" presStyleLbl="alignNode1" presStyleIdx="0" presStyleCnt="2" custLinFactNeighborX="-44912">
        <dgm:presLayoutVars>
          <dgm:chMax val="0"/>
          <dgm:chPref val="0"/>
          <dgm:bulletEnabled val="1"/>
        </dgm:presLayoutVars>
      </dgm:prSet>
      <dgm:spPr/>
    </dgm:pt>
    <dgm:pt modelId="{371F1B1C-6C10-46E5-BB02-07760DFE925D}" type="pres">
      <dgm:prSet presAssocID="{110471E0-6491-4958-BD10-7047D93E0E6D}" presName="desTx" presStyleLbl="alignAccFollowNode1" presStyleIdx="0" presStyleCnt="2">
        <dgm:presLayoutVars>
          <dgm:bulletEnabled val="1"/>
        </dgm:presLayoutVars>
      </dgm:prSet>
      <dgm:spPr/>
    </dgm:pt>
    <dgm:pt modelId="{EE9871EB-4963-4921-9DB9-5A9E3AE9263E}" type="pres">
      <dgm:prSet presAssocID="{ACCD4C5D-2A89-4363-B24C-E486BB886B27}" presName="space" presStyleCnt="0"/>
      <dgm:spPr/>
    </dgm:pt>
    <dgm:pt modelId="{27121D47-F25B-402A-938C-54C6426B44A4}" type="pres">
      <dgm:prSet presAssocID="{E1AFFD23-0EFC-4662-ABBD-485BA1B53A0C}" presName="composite" presStyleCnt="0"/>
      <dgm:spPr/>
    </dgm:pt>
    <dgm:pt modelId="{427F38FF-C507-46FC-8A8E-8687AD67C46D}" type="pres">
      <dgm:prSet presAssocID="{E1AFFD23-0EFC-4662-ABBD-485BA1B53A0C}" presName="parTx" presStyleLbl="alignNode1" presStyleIdx="1" presStyleCnt="2" custScaleX="122853">
        <dgm:presLayoutVars>
          <dgm:chMax val="0"/>
          <dgm:chPref val="0"/>
          <dgm:bulletEnabled val="1"/>
        </dgm:presLayoutVars>
      </dgm:prSet>
      <dgm:spPr/>
    </dgm:pt>
    <dgm:pt modelId="{3FE460CB-AA94-44B8-B745-E0E7E614DC8A}" type="pres">
      <dgm:prSet presAssocID="{E1AFFD23-0EFC-4662-ABBD-485BA1B53A0C}" presName="desTx" presStyleLbl="alignAccFollowNode1" presStyleIdx="1" presStyleCnt="2" custScaleX="122282">
        <dgm:presLayoutVars>
          <dgm:bulletEnabled val="1"/>
        </dgm:presLayoutVars>
      </dgm:prSet>
      <dgm:spPr/>
    </dgm:pt>
  </dgm:ptLst>
  <dgm:cxnLst>
    <dgm:cxn modelId="{15EEB702-06CB-4466-A5E8-4D3DF3572C44}" srcId="{110471E0-6491-4958-BD10-7047D93E0E6D}" destId="{97A20421-96E7-45E9-8852-8DC8C2849474}" srcOrd="2" destOrd="0" parTransId="{812AC184-48BC-434A-B89B-B4B42626756E}" sibTransId="{8BCE22F4-479C-48A2-8F64-B15BE963E338}"/>
    <dgm:cxn modelId="{8E561304-70BA-4895-BBF9-B0758CBEBC35}" type="presOf" srcId="{110471E0-6491-4958-BD10-7047D93E0E6D}" destId="{E8F9929D-0228-4307-B6BC-2A4C4E699E17}" srcOrd="0" destOrd="0" presId="urn:microsoft.com/office/officeart/2005/8/layout/hList1"/>
    <dgm:cxn modelId="{935B3A0C-2796-4D04-A001-693DAF72AE73}" type="presOf" srcId="{8BEBD774-4329-4C9F-946A-738E33894A80}" destId="{371F1B1C-6C10-46E5-BB02-07760DFE925D}" srcOrd="0" destOrd="4" presId="urn:microsoft.com/office/officeart/2005/8/layout/hList1"/>
    <dgm:cxn modelId="{1BC56E11-9C85-4A15-8046-1D2A1DCBC900}" type="presOf" srcId="{9C28EBC6-EC58-4217-84E2-3482BF349D89}" destId="{3FE460CB-AA94-44B8-B745-E0E7E614DC8A}" srcOrd="0" destOrd="1" presId="urn:microsoft.com/office/officeart/2005/8/layout/hList1"/>
    <dgm:cxn modelId="{7653A113-7EB1-42A6-BE6B-A298D6D5417C}" srcId="{E1AFFD23-0EFC-4662-ABBD-485BA1B53A0C}" destId="{D25AE7F8-8A36-4ADA-B31F-E0700BD5174B}" srcOrd="2" destOrd="0" parTransId="{1E9B2F64-7A4D-41F5-AD77-244DE7F05891}" sibTransId="{FB7647D5-CE2A-460F-BC83-54F155FD71EA}"/>
    <dgm:cxn modelId="{DFFF5D2D-B03E-4D16-A486-2A59FF93C492}" type="presOf" srcId="{E7055C64-2443-4F2F-8EB2-16CB78C69CB7}" destId="{3FE460CB-AA94-44B8-B745-E0E7E614DC8A}" srcOrd="0" destOrd="4" presId="urn:microsoft.com/office/officeart/2005/8/layout/hList1"/>
    <dgm:cxn modelId="{60A7BF35-B00D-4CD4-9A56-D4627FD35DD6}" type="presOf" srcId="{C378FC71-1914-453C-8C05-FAE67F412AB4}" destId="{9F76FB79-4A91-4D3E-860E-B19D2ECFA657}" srcOrd="0" destOrd="0" presId="urn:microsoft.com/office/officeart/2005/8/layout/hList1"/>
    <dgm:cxn modelId="{D06B513C-A8D5-4D2E-87BC-6E398F8CF641}" type="presOf" srcId="{19733C62-50D9-404F-8545-3EC9C30A8DCB}" destId="{3FE460CB-AA94-44B8-B745-E0E7E614DC8A}" srcOrd="0" destOrd="0" presId="urn:microsoft.com/office/officeart/2005/8/layout/hList1"/>
    <dgm:cxn modelId="{7048B271-92C0-4A71-B6FC-8FF33B8836E7}" srcId="{E1AFFD23-0EFC-4662-ABBD-485BA1B53A0C}" destId="{E7055C64-2443-4F2F-8EB2-16CB78C69CB7}" srcOrd="4" destOrd="0" parTransId="{4FF4F074-743A-4A44-B3A7-C58B79E5D678}" sibTransId="{4DE7DF1F-A78C-48B7-AF2C-608FD5EA56F9}"/>
    <dgm:cxn modelId="{B35FD753-24FE-4FEB-AFD7-473724D8861F}" srcId="{C378FC71-1914-453C-8C05-FAE67F412AB4}" destId="{110471E0-6491-4958-BD10-7047D93E0E6D}" srcOrd="0" destOrd="0" parTransId="{79532E7E-9D49-4FC2-9564-BC7085061E3E}" sibTransId="{ACCD4C5D-2A89-4363-B24C-E486BB886B27}"/>
    <dgm:cxn modelId="{EC0CD853-CFFA-4D69-8DBE-DEA034B96650}" srcId="{C378FC71-1914-453C-8C05-FAE67F412AB4}" destId="{E1AFFD23-0EFC-4662-ABBD-485BA1B53A0C}" srcOrd="1" destOrd="0" parTransId="{35D2EDBF-5679-46C5-8237-BB842D4A4AE4}" sibTransId="{8A357BAC-0BEF-45D9-BDF9-01BA31615DBC}"/>
    <dgm:cxn modelId="{49C57185-8C01-43BB-B111-CF06D0309792}" srcId="{110471E0-6491-4958-BD10-7047D93E0E6D}" destId="{8BEBD774-4329-4C9F-946A-738E33894A80}" srcOrd="3" destOrd="0" parTransId="{0352BF96-AEC7-44EC-B199-A511D61D5A69}" sibTransId="{D8BAD3B4-1FF2-4B72-8B3F-CD424BDE0220}"/>
    <dgm:cxn modelId="{F625328A-F7CB-462A-905C-84711B54B63C}" type="presOf" srcId="{97A20421-96E7-45E9-8852-8DC8C2849474}" destId="{371F1B1C-6C10-46E5-BB02-07760DFE925D}" srcOrd="0" destOrd="2" presId="urn:microsoft.com/office/officeart/2005/8/layout/hList1"/>
    <dgm:cxn modelId="{AD185699-F9E3-40A9-8ED5-B52E2940CF42}" srcId="{E1AFFD23-0EFC-4662-ABBD-485BA1B53A0C}" destId="{19733C62-50D9-404F-8545-3EC9C30A8DCB}" srcOrd="0" destOrd="0" parTransId="{DFB630C5-1E62-4416-AA11-BB8D2238CDBD}" sibTransId="{2482A00E-D63C-4A7F-AEA9-A8EA05162928}"/>
    <dgm:cxn modelId="{6D75119F-5A3C-4198-BC17-233F72701AE5}" type="presOf" srcId="{FB9144F3-803D-4431-86E0-56D1EFA18CB1}" destId="{371F1B1C-6C10-46E5-BB02-07760DFE925D}" srcOrd="0" destOrd="3" presId="urn:microsoft.com/office/officeart/2005/8/layout/hList1"/>
    <dgm:cxn modelId="{FFB0939F-CCD1-4CA4-A91C-238828DC757E}" srcId="{E1AFFD23-0EFC-4662-ABBD-485BA1B53A0C}" destId="{C506A6BC-4A83-47BC-8CA9-E90B52722937}" srcOrd="3" destOrd="0" parTransId="{B3E2AC4C-5606-4B81-84FB-39781B202C52}" sibTransId="{40C40534-59D4-45C8-B1BF-009C498F0836}"/>
    <dgm:cxn modelId="{1D8037A4-F9FF-45A6-93A2-3E9B2A5B3149}" type="presOf" srcId="{D25AE7F8-8A36-4ADA-B31F-E0700BD5174B}" destId="{3FE460CB-AA94-44B8-B745-E0E7E614DC8A}" srcOrd="0" destOrd="2" presId="urn:microsoft.com/office/officeart/2005/8/layout/hList1"/>
    <dgm:cxn modelId="{3018FCA7-B24E-4066-AC95-14606C51D19C}" srcId="{110471E0-6491-4958-BD10-7047D93E0E6D}" destId="{9F16B212-1C26-4033-A300-ED7B46FBE537}" srcOrd="0" destOrd="0" parTransId="{2E7F11A0-5487-47C1-985A-E7A35992D8C1}" sibTransId="{3879E687-CCCA-43D7-9033-B5DC816B8AC0}"/>
    <dgm:cxn modelId="{A49B14AC-6544-4BF9-BCE5-5B99A1FCBAAF}" type="presOf" srcId="{DBE1B46A-F067-4DC9-9922-9CACAFF8E279}" destId="{371F1B1C-6C10-46E5-BB02-07760DFE925D}" srcOrd="0" destOrd="1" presId="urn:microsoft.com/office/officeart/2005/8/layout/hList1"/>
    <dgm:cxn modelId="{66F41BAF-AFB0-4839-B00E-BC8F1E8E1B8C}" srcId="{E1AFFD23-0EFC-4662-ABBD-485BA1B53A0C}" destId="{9C28EBC6-EC58-4217-84E2-3482BF349D89}" srcOrd="1" destOrd="0" parTransId="{4E9178BE-7B53-489E-80BD-0D8D3D48FCE7}" sibTransId="{E4389F57-A516-4E16-9B55-AD84A72BB40C}"/>
    <dgm:cxn modelId="{2A87C5C7-BD12-469D-8029-3669C69DA6B2}" type="presOf" srcId="{E1AFFD23-0EFC-4662-ABBD-485BA1B53A0C}" destId="{427F38FF-C507-46FC-8A8E-8687AD67C46D}" srcOrd="0" destOrd="0" presId="urn:microsoft.com/office/officeart/2005/8/layout/hList1"/>
    <dgm:cxn modelId="{5EFB32CE-3C80-49AD-BE43-4C04778379F7}" type="presOf" srcId="{9F16B212-1C26-4033-A300-ED7B46FBE537}" destId="{371F1B1C-6C10-46E5-BB02-07760DFE925D}" srcOrd="0" destOrd="0" presId="urn:microsoft.com/office/officeart/2005/8/layout/hList1"/>
    <dgm:cxn modelId="{705B2FCF-C936-4849-B781-5B2C2836691C}" srcId="{97A20421-96E7-45E9-8852-8DC8C2849474}" destId="{FB9144F3-803D-4431-86E0-56D1EFA18CB1}" srcOrd="0" destOrd="0" parTransId="{AB80D591-438B-4ED5-9D35-155B474930E5}" sibTransId="{B7A513CD-4031-4AA8-9172-75301BF6E68B}"/>
    <dgm:cxn modelId="{9FABF0D3-A4E1-4941-B82C-F3E5CE9F0A34}" srcId="{110471E0-6491-4958-BD10-7047D93E0E6D}" destId="{DBE1B46A-F067-4DC9-9922-9CACAFF8E279}" srcOrd="1" destOrd="0" parTransId="{A690B20D-38F3-4F23-A0EE-74E984F6D0D6}" sibTransId="{33944248-FDE8-4728-9071-05B1A03232C2}"/>
    <dgm:cxn modelId="{E93246EC-B3E7-4756-AC19-B47923CF9868}" type="presOf" srcId="{C506A6BC-4A83-47BC-8CA9-E90B52722937}" destId="{3FE460CB-AA94-44B8-B745-E0E7E614DC8A}" srcOrd="0" destOrd="3" presId="urn:microsoft.com/office/officeart/2005/8/layout/hList1"/>
    <dgm:cxn modelId="{8773812C-14B2-40E5-A9F3-DD972A3E6F73}" type="presParOf" srcId="{9F76FB79-4A91-4D3E-860E-B19D2ECFA657}" destId="{1BE0446C-60DE-4E06-AAFA-DC4058C0EFDC}" srcOrd="0" destOrd="0" presId="urn:microsoft.com/office/officeart/2005/8/layout/hList1"/>
    <dgm:cxn modelId="{A5F8F811-1B76-4E53-8BE2-8369BF11A64E}" type="presParOf" srcId="{1BE0446C-60DE-4E06-AAFA-DC4058C0EFDC}" destId="{E8F9929D-0228-4307-B6BC-2A4C4E699E17}" srcOrd="0" destOrd="0" presId="urn:microsoft.com/office/officeart/2005/8/layout/hList1"/>
    <dgm:cxn modelId="{48801BFB-D0C4-44EE-8E1F-4173313BC456}" type="presParOf" srcId="{1BE0446C-60DE-4E06-AAFA-DC4058C0EFDC}" destId="{371F1B1C-6C10-46E5-BB02-07760DFE925D}" srcOrd="1" destOrd="0" presId="urn:microsoft.com/office/officeart/2005/8/layout/hList1"/>
    <dgm:cxn modelId="{D7325E9F-4CA2-4548-BCD2-9C2606D85ABF}" type="presParOf" srcId="{9F76FB79-4A91-4D3E-860E-B19D2ECFA657}" destId="{EE9871EB-4963-4921-9DB9-5A9E3AE9263E}" srcOrd="1" destOrd="0" presId="urn:microsoft.com/office/officeart/2005/8/layout/hList1"/>
    <dgm:cxn modelId="{48A3F054-9598-4BD0-A499-33A86753CB64}" type="presParOf" srcId="{9F76FB79-4A91-4D3E-860E-B19D2ECFA657}" destId="{27121D47-F25B-402A-938C-54C6426B44A4}" srcOrd="2" destOrd="0" presId="urn:microsoft.com/office/officeart/2005/8/layout/hList1"/>
    <dgm:cxn modelId="{A9101958-2A32-4A4C-98E5-9C7E771C7401}" type="presParOf" srcId="{27121D47-F25B-402A-938C-54C6426B44A4}" destId="{427F38FF-C507-46FC-8A8E-8687AD67C46D}" srcOrd="0" destOrd="0" presId="urn:microsoft.com/office/officeart/2005/8/layout/hList1"/>
    <dgm:cxn modelId="{D0245F5B-1D95-40AB-97C7-5D3FE8A1757E}" type="presParOf" srcId="{27121D47-F25B-402A-938C-54C6426B44A4}" destId="{3FE460CB-AA94-44B8-B745-E0E7E614DC8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78FC71-1914-453C-8C05-FAE67F412AB4}"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110471E0-6491-4958-BD10-7047D93E0E6D}">
      <dgm:prSet custT="1"/>
      <dgm:spPr>
        <a:solidFill>
          <a:schemeClr val="tx1"/>
        </a:solidFill>
      </dgm:spPr>
      <dgm:t>
        <a:bodyPr/>
        <a:lstStyle/>
        <a:p>
          <a:r>
            <a:rPr lang="en-US" sz="2000" dirty="0"/>
            <a:t>Employee Respondents</a:t>
          </a:r>
        </a:p>
        <a:p>
          <a:r>
            <a:rPr lang="en-US" sz="2000" dirty="0"/>
            <a:t>(subject to Fair Dismissal Act; no tenure)</a:t>
          </a:r>
          <a:r>
            <a:rPr lang="en-US" sz="1800" dirty="0"/>
            <a:t> </a:t>
          </a:r>
        </a:p>
      </dgm:t>
    </dgm:pt>
    <dgm:pt modelId="{79532E7E-9D49-4FC2-9564-BC7085061E3E}" type="parTrans" cxnId="{B35FD753-24FE-4FEB-AFD7-473724D8861F}">
      <dgm:prSet/>
      <dgm:spPr/>
      <dgm:t>
        <a:bodyPr/>
        <a:lstStyle/>
        <a:p>
          <a:endParaRPr lang="en-US"/>
        </a:p>
      </dgm:t>
    </dgm:pt>
    <dgm:pt modelId="{ACCD4C5D-2A89-4363-B24C-E486BB886B27}" type="sibTrans" cxnId="{B35FD753-24FE-4FEB-AFD7-473724D8861F}">
      <dgm:prSet/>
      <dgm:spPr/>
      <dgm:t>
        <a:bodyPr/>
        <a:lstStyle/>
        <a:p>
          <a:endParaRPr lang="en-US"/>
        </a:p>
      </dgm:t>
    </dgm:pt>
    <dgm:pt modelId="{E1AFFD23-0EFC-4662-ABBD-485BA1B53A0C}">
      <dgm:prSet custT="1"/>
      <dgm:spPr>
        <a:solidFill>
          <a:schemeClr val="tx1"/>
        </a:solidFill>
      </dgm:spPr>
      <dgm:t>
        <a:bodyPr/>
        <a:lstStyle/>
        <a:p>
          <a:r>
            <a:rPr lang="en-US" sz="2000" dirty="0"/>
            <a:t>Other Employee Respondents</a:t>
          </a:r>
        </a:p>
        <a:p>
          <a:endParaRPr lang="en-US" sz="2000" dirty="0"/>
        </a:p>
      </dgm:t>
    </dgm:pt>
    <dgm:pt modelId="{35D2EDBF-5679-46C5-8237-BB842D4A4AE4}" type="parTrans" cxnId="{EC0CD853-CFFA-4D69-8DBE-DEA034B96650}">
      <dgm:prSet/>
      <dgm:spPr/>
      <dgm:t>
        <a:bodyPr/>
        <a:lstStyle/>
        <a:p>
          <a:endParaRPr lang="en-US"/>
        </a:p>
      </dgm:t>
    </dgm:pt>
    <dgm:pt modelId="{8A357BAC-0BEF-45D9-BDF9-01BA31615DBC}" type="sibTrans" cxnId="{EC0CD853-CFFA-4D69-8DBE-DEA034B96650}">
      <dgm:prSet/>
      <dgm:spPr/>
      <dgm:t>
        <a:bodyPr/>
        <a:lstStyle/>
        <a:p>
          <a:endParaRPr lang="en-US"/>
        </a:p>
      </dgm:t>
    </dgm:pt>
    <dgm:pt modelId="{19733C62-50D9-404F-8545-3EC9C30A8DCB}">
      <dgm:prSet custT="1"/>
      <dgm:spPr>
        <a:solidFill>
          <a:schemeClr val="bg1">
            <a:lumMod val="85000"/>
            <a:alpha val="90000"/>
          </a:schemeClr>
        </a:solidFill>
      </dgm:spPr>
      <dgm:t>
        <a:bodyPr/>
        <a:lstStyle/>
        <a:p>
          <a:r>
            <a:rPr lang="en-US" sz="2000" dirty="0"/>
            <a:t>If subject to Civil Service Act:</a:t>
          </a:r>
        </a:p>
      </dgm:t>
    </dgm:pt>
    <dgm:pt modelId="{DFB630C5-1E62-4416-AA11-BB8D2238CDBD}" type="parTrans" cxnId="{AD185699-F9E3-40A9-8ED5-B52E2940CF42}">
      <dgm:prSet/>
      <dgm:spPr/>
      <dgm:t>
        <a:bodyPr/>
        <a:lstStyle/>
        <a:p>
          <a:endParaRPr lang="en-US"/>
        </a:p>
      </dgm:t>
    </dgm:pt>
    <dgm:pt modelId="{2482A00E-D63C-4A7F-AEA9-A8EA05162928}" type="sibTrans" cxnId="{AD185699-F9E3-40A9-8ED5-B52E2940CF42}">
      <dgm:prSet/>
      <dgm:spPr/>
      <dgm:t>
        <a:bodyPr/>
        <a:lstStyle/>
        <a:p>
          <a:endParaRPr lang="en-US"/>
        </a:p>
      </dgm:t>
    </dgm:pt>
    <dgm:pt modelId="{9F16B212-1C26-4033-A300-ED7B46FBE537}">
      <dgm:prSet custT="1"/>
      <dgm:spPr>
        <a:solidFill>
          <a:schemeClr val="bg1">
            <a:lumMod val="85000"/>
            <a:alpha val="90000"/>
          </a:schemeClr>
        </a:solidFill>
      </dgm:spPr>
      <dgm:t>
        <a:bodyPr/>
        <a:lstStyle/>
        <a:p>
          <a:r>
            <a:rPr lang="en-US" sz="2000" dirty="0"/>
            <a:t>Demotion for a subsequent contract term</a:t>
          </a:r>
        </a:p>
      </dgm:t>
    </dgm:pt>
    <dgm:pt modelId="{2E7F11A0-5487-47C1-985A-E7A35992D8C1}" type="parTrans" cxnId="{3018FCA7-B24E-4066-AC95-14606C51D19C}">
      <dgm:prSet/>
      <dgm:spPr/>
      <dgm:t>
        <a:bodyPr/>
        <a:lstStyle/>
        <a:p>
          <a:endParaRPr lang="en-US"/>
        </a:p>
      </dgm:t>
    </dgm:pt>
    <dgm:pt modelId="{3879E687-CCCA-43D7-9033-B5DC816B8AC0}" type="sibTrans" cxnId="{3018FCA7-B24E-4066-AC95-14606C51D19C}">
      <dgm:prSet/>
      <dgm:spPr/>
      <dgm:t>
        <a:bodyPr/>
        <a:lstStyle/>
        <a:p>
          <a:endParaRPr lang="en-US"/>
        </a:p>
      </dgm:t>
    </dgm:pt>
    <dgm:pt modelId="{8BEBD774-4329-4C9F-946A-738E33894A80}">
      <dgm:prSet/>
      <dgm:spPr/>
      <dgm:t>
        <a:bodyPr/>
        <a:lstStyle/>
        <a:p>
          <a:endParaRPr lang="en-US" sz="1300" dirty="0"/>
        </a:p>
      </dgm:t>
    </dgm:pt>
    <dgm:pt modelId="{0352BF96-AEC7-44EC-B199-A511D61D5A69}" type="parTrans" cxnId="{49C57185-8C01-43BB-B111-CF06D0309792}">
      <dgm:prSet/>
      <dgm:spPr/>
      <dgm:t>
        <a:bodyPr/>
        <a:lstStyle/>
        <a:p>
          <a:endParaRPr lang="en-US"/>
        </a:p>
      </dgm:t>
    </dgm:pt>
    <dgm:pt modelId="{D8BAD3B4-1FF2-4B72-8B3F-CD424BDE0220}" type="sibTrans" cxnId="{49C57185-8C01-43BB-B111-CF06D0309792}">
      <dgm:prSet/>
      <dgm:spPr/>
      <dgm:t>
        <a:bodyPr/>
        <a:lstStyle/>
        <a:p>
          <a:endParaRPr lang="en-US"/>
        </a:p>
      </dgm:t>
    </dgm:pt>
    <dgm:pt modelId="{53EB8A5D-E147-4C05-A3E1-92BC61E803BA}">
      <dgm:prSet custT="1"/>
      <dgm:spPr/>
      <dgm:t>
        <a:bodyPr/>
        <a:lstStyle/>
        <a:p>
          <a:r>
            <a:rPr lang="en-US" sz="2000" dirty="0"/>
            <a:t>Nonrenewal of contract</a:t>
          </a:r>
        </a:p>
      </dgm:t>
    </dgm:pt>
    <dgm:pt modelId="{129C9E8A-C019-407F-93AB-73AD592CE8EB}" type="parTrans" cxnId="{1B641349-11B7-4A0A-BEA9-97C7A93C3F33}">
      <dgm:prSet/>
      <dgm:spPr/>
      <dgm:t>
        <a:bodyPr/>
        <a:lstStyle/>
        <a:p>
          <a:endParaRPr lang="en-US"/>
        </a:p>
      </dgm:t>
    </dgm:pt>
    <dgm:pt modelId="{822A4F9E-1B9C-4F5C-998C-0CCAE844EAB1}" type="sibTrans" cxnId="{1B641349-11B7-4A0A-BEA9-97C7A93C3F33}">
      <dgm:prSet/>
      <dgm:spPr/>
      <dgm:t>
        <a:bodyPr/>
        <a:lstStyle/>
        <a:p>
          <a:endParaRPr lang="en-US"/>
        </a:p>
      </dgm:t>
    </dgm:pt>
    <dgm:pt modelId="{3FB3247F-8F07-43E7-BC16-708DC16D772F}">
      <dgm:prSet custT="1"/>
      <dgm:spPr/>
      <dgm:t>
        <a:bodyPr/>
        <a:lstStyle/>
        <a:p>
          <a:r>
            <a:rPr lang="en-US" sz="2000" dirty="0"/>
            <a:t>Recommendation for suspension without pay</a:t>
          </a:r>
        </a:p>
      </dgm:t>
    </dgm:pt>
    <dgm:pt modelId="{8C75BEB0-0A00-457E-854D-83741C1F9EEF}" type="parTrans" cxnId="{95201392-CCDE-457C-905A-22B4DA01D522}">
      <dgm:prSet/>
      <dgm:spPr/>
      <dgm:t>
        <a:bodyPr/>
        <a:lstStyle/>
        <a:p>
          <a:endParaRPr lang="en-US"/>
        </a:p>
      </dgm:t>
    </dgm:pt>
    <dgm:pt modelId="{C70E872E-37E3-49F1-842B-E9A1FAC65BE9}" type="sibTrans" cxnId="{95201392-CCDE-457C-905A-22B4DA01D522}">
      <dgm:prSet/>
      <dgm:spPr/>
      <dgm:t>
        <a:bodyPr/>
        <a:lstStyle/>
        <a:p>
          <a:endParaRPr lang="en-US"/>
        </a:p>
      </dgm:t>
    </dgm:pt>
    <dgm:pt modelId="{4D11F796-2F28-4093-BD96-1723F0A2C32C}">
      <dgm:prSet custT="1"/>
      <dgm:spPr/>
      <dgm:t>
        <a:bodyPr/>
        <a:lstStyle/>
        <a:p>
          <a:r>
            <a:rPr lang="en-US" sz="2000" dirty="0"/>
            <a:t>Recommendation for termination</a:t>
          </a:r>
        </a:p>
      </dgm:t>
    </dgm:pt>
    <dgm:pt modelId="{D9379A81-A314-4682-BD16-FC427008F669}" type="parTrans" cxnId="{C32E95F9-8A0F-4583-9F7D-AB64650CD1FE}">
      <dgm:prSet/>
      <dgm:spPr/>
      <dgm:t>
        <a:bodyPr/>
        <a:lstStyle/>
        <a:p>
          <a:endParaRPr lang="en-US"/>
        </a:p>
      </dgm:t>
    </dgm:pt>
    <dgm:pt modelId="{71BE9125-1358-4A79-8E32-E6487F1B2066}" type="sibTrans" cxnId="{C32E95F9-8A0F-4583-9F7D-AB64650CD1FE}">
      <dgm:prSet/>
      <dgm:spPr/>
      <dgm:t>
        <a:bodyPr/>
        <a:lstStyle/>
        <a:p>
          <a:endParaRPr lang="en-US"/>
        </a:p>
      </dgm:t>
    </dgm:pt>
    <dgm:pt modelId="{59FBF495-A0CF-4408-B816-A1C61F8E17B7}">
      <dgm:prSet custT="1"/>
      <dgm:spPr/>
      <dgm:t>
        <a:bodyPr/>
        <a:lstStyle/>
        <a:p>
          <a:r>
            <a:rPr lang="en-US" sz="2000" dirty="0"/>
            <a:t>Recommendation for a Letter of Reprimand issued by the Superintendent</a:t>
          </a:r>
        </a:p>
      </dgm:t>
    </dgm:pt>
    <dgm:pt modelId="{29BA5D0B-0875-4246-B323-C35FBB000FD7}" type="parTrans" cxnId="{9B26CA26-6254-4DE8-9946-1AB75A4598AF}">
      <dgm:prSet/>
      <dgm:spPr/>
      <dgm:t>
        <a:bodyPr/>
        <a:lstStyle/>
        <a:p>
          <a:endParaRPr lang="en-US"/>
        </a:p>
      </dgm:t>
    </dgm:pt>
    <dgm:pt modelId="{D25A2467-37B5-4143-91CE-98565F40154A}" type="sibTrans" cxnId="{9B26CA26-6254-4DE8-9946-1AB75A4598AF}">
      <dgm:prSet/>
      <dgm:spPr/>
      <dgm:t>
        <a:bodyPr/>
        <a:lstStyle/>
        <a:p>
          <a:endParaRPr lang="en-US"/>
        </a:p>
      </dgm:t>
    </dgm:pt>
    <dgm:pt modelId="{14E7B0DE-4858-43D3-BA26-7341F0123D3B}">
      <dgm:prSet custT="1"/>
      <dgm:spPr/>
      <dgm:t>
        <a:bodyPr/>
        <a:lstStyle/>
        <a:p>
          <a:r>
            <a:rPr lang="en-US" sz="2000" dirty="0"/>
            <a:t>Recommendation for suspension without pay</a:t>
          </a:r>
        </a:p>
      </dgm:t>
    </dgm:pt>
    <dgm:pt modelId="{116CF932-50A5-447A-87FF-080EBA36B90B}" type="parTrans" cxnId="{1566072B-27FC-4835-B38A-0552A0D804CB}">
      <dgm:prSet/>
      <dgm:spPr/>
      <dgm:t>
        <a:bodyPr/>
        <a:lstStyle/>
        <a:p>
          <a:endParaRPr lang="en-US"/>
        </a:p>
      </dgm:t>
    </dgm:pt>
    <dgm:pt modelId="{BA53763A-CC3E-495B-A954-F519E5EBE7A4}" type="sibTrans" cxnId="{1566072B-27FC-4835-B38A-0552A0D804CB}">
      <dgm:prSet/>
      <dgm:spPr/>
      <dgm:t>
        <a:bodyPr/>
        <a:lstStyle/>
        <a:p>
          <a:endParaRPr lang="en-US"/>
        </a:p>
      </dgm:t>
    </dgm:pt>
    <dgm:pt modelId="{E2D21983-AB43-4CE6-8AA9-05522AE63B95}">
      <dgm:prSet custT="1"/>
      <dgm:spPr/>
      <dgm:t>
        <a:bodyPr/>
        <a:lstStyle/>
        <a:p>
          <a:r>
            <a:rPr lang="en-US" sz="2000" dirty="0"/>
            <a:t>Recommendation for demotion</a:t>
          </a:r>
        </a:p>
      </dgm:t>
    </dgm:pt>
    <dgm:pt modelId="{F6C5C030-2DCB-40B2-AE9C-08493135EECA}" type="parTrans" cxnId="{D7457D5C-F417-40A8-90E1-887D5F75F0E9}">
      <dgm:prSet/>
      <dgm:spPr/>
      <dgm:t>
        <a:bodyPr/>
        <a:lstStyle/>
        <a:p>
          <a:endParaRPr lang="en-US"/>
        </a:p>
      </dgm:t>
    </dgm:pt>
    <dgm:pt modelId="{24FE5695-D786-4C2A-8CE2-3CDBBC1042AD}" type="sibTrans" cxnId="{D7457D5C-F417-40A8-90E1-887D5F75F0E9}">
      <dgm:prSet/>
      <dgm:spPr/>
      <dgm:t>
        <a:bodyPr/>
        <a:lstStyle/>
        <a:p>
          <a:endParaRPr lang="en-US"/>
        </a:p>
      </dgm:t>
    </dgm:pt>
    <dgm:pt modelId="{DB03AB7F-8797-4BE9-B000-B959B47A8C6F}">
      <dgm:prSet custT="1"/>
      <dgm:spPr/>
      <dgm:t>
        <a:bodyPr/>
        <a:lstStyle/>
        <a:p>
          <a:r>
            <a:rPr lang="en-US" sz="2000" dirty="0"/>
            <a:t>Recommendation for termination of employment</a:t>
          </a:r>
        </a:p>
      </dgm:t>
    </dgm:pt>
    <dgm:pt modelId="{96BB741C-2C3B-4E88-BAC2-0AF32E5BEFDB}" type="parTrans" cxnId="{53DD7E45-BBAF-4754-84C4-E1C99F4F7151}">
      <dgm:prSet/>
      <dgm:spPr/>
      <dgm:t>
        <a:bodyPr/>
        <a:lstStyle/>
        <a:p>
          <a:endParaRPr lang="en-US"/>
        </a:p>
      </dgm:t>
    </dgm:pt>
    <dgm:pt modelId="{31D0FE7D-7E85-4CAD-9A86-86A5638716F1}" type="sibTrans" cxnId="{53DD7E45-BBAF-4754-84C4-E1C99F4F7151}">
      <dgm:prSet/>
      <dgm:spPr/>
      <dgm:t>
        <a:bodyPr/>
        <a:lstStyle/>
        <a:p>
          <a:endParaRPr lang="en-US"/>
        </a:p>
      </dgm:t>
    </dgm:pt>
    <dgm:pt modelId="{68E92AB6-F7C0-49D5-BB69-B8498DD891A3}">
      <dgm:prSet custT="1"/>
      <dgm:spPr/>
      <dgm:t>
        <a:bodyPr/>
        <a:lstStyle/>
        <a:p>
          <a:endParaRPr lang="en-US" sz="2000" dirty="0"/>
        </a:p>
      </dgm:t>
    </dgm:pt>
    <dgm:pt modelId="{C49B25AE-F848-4380-9185-B30E13BC477C}" type="parTrans" cxnId="{E81F06DA-8BA9-43BC-9E3A-B3B823820B8E}">
      <dgm:prSet/>
      <dgm:spPr/>
      <dgm:t>
        <a:bodyPr/>
        <a:lstStyle/>
        <a:p>
          <a:endParaRPr lang="en-US"/>
        </a:p>
      </dgm:t>
    </dgm:pt>
    <dgm:pt modelId="{AF2DB42C-E8B1-4FB5-AF55-F5D6123A3A84}" type="sibTrans" cxnId="{E81F06DA-8BA9-43BC-9E3A-B3B823820B8E}">
      <dgm:prSet/>
      <dgm:spPr/>
      <dgm:t>
        <a:bodyPr/>
        <a:lstStyle/>
        <a:p>
          <a:endParaRPr lang="en-US"/>
        </a:p>
      </dgm:t>
    </dgm:pt>
    <dgm:pt modelId="{885B5121-266B-422B-A16B-4285297BEEEE}">
      <dgm:prSet custT="1"/>
      <dgm:spPr/>
      <dgm:t>
        <a:bodyPr/>
        <a:lstStyle/>
        <a:p>
          <a:r>
            <a:rPr lang="en-US" sz="2000" dirty="0"/>
            <a:t>All other employees:</a:t>
          </a:r>
        </a:p>
      </dgm:t>
    </dgm:pt>
    <dgm:pt modelId="{DF07F00C-E8DB-478D-9326-27C3C43CDA94}" type="parTrans" cxnId="{807264E5-E030-4F12-A213-FE3CAE4BD44B}">
      <dgm:prSet/>
      <dgm:spPr/>
      <dgm:t>
        <a:bodyPr/>
        <a:lstStyle/>
        <a:p>
          <a:endParaRPr lang="en-US"/>
        </a:p>
      </dgm:t>
    </dgm:pt>
    <dgm:pt modelId="{BCDDF89F-BCE9-46B1-AFF9-543855748188}" type="sibTrans" cxnId="{807264E5-E030-4F12-A213-FE3CAE4BD44B}">
      <dgm:prSet/>
      <dgm:spPr/>
      <dgm:t>
        <a:bodyPr/>
        <a:lstStyle/>
        <a:p>
          <a:endParaRPr lang="en-US"/>
        </a:p>
      </dgm:t>
    </dgm:pt>
    <dgm:pt modelId="{D1255BF9-0B4D-4EA2-BF45-EB833AE5E3D3}">
      <dgm:prSet custT="1"/>
      <dgm:spPr/>
      <dgm:t>
        <a:bodyPr/>
        <a:lstStyle/>
        <a:p>
          <a:r>
            <a:rPr lang="en-US" sz="2000" dirty="0"/>
            <a:t>Suspension without pay</a:t>
          </a:r>
        </a:p>
      </dgm:t>
    </dgm:pt>
    <dgm:pt modelId="{859BC634-642D-482B-B42D-7058958BD0EB}" type="parTrans" cxnId="{56CA8FE7-45DE-455F-8F3C-101B173DD11E}">
      <dgm:prSet/>
      <dgm:spPr/>
      <dgm:t>
        <a:bodyPr/>
        <a:lstStyle/>
        <a:p>
          <a:endParaRPr lang="en-US"/>
        </a:p>
      </dgm:t>
    </dgm:pt>
    <dgm:pt modelId="{743386A2-CAAF-4B34-B43A-FE3BD73EF2C0}" type="sibTrans" cxnId="{56CA8FE7-45DE-455F-8F3C-101B173DD11E}">
      <dgm:prSet/>
      <dgm:spPr/>
      <dgm:t>
        <a:bodyPr/>
        <a:lstStyle/>
        <a:p>
          <a:endParaRPr lang="en-US"/>
        </a:p>
      </dgm:t>
    </dgm:pt>
    <dgm:pt modelId="{28587BF2-E793-4F3D-9F8A-371E3DEE46BE}">
      <dgm:prSet custT="1"/>
      <dgm:spPr/>
      <dgm:t>
        <a:bodyPr/>
        <a:lstStyle/>
        <a:p>
          <a:r>
            <a:rPr lang="en-US" sz="2000" dirty="0"/>
            <a:t>Demotion</a:t>
          </a:r>
        </a:p>
      </dgm:t>
    </dgm:pt>
    <dgm:pt modelId="{FFD8F7D1-677C-4578-903B-6FE71625A240}" type="parTrans" cxnId="{ECD2C4D3-2156-42AF-B79B-54277BE2395B}">
      <dgm:prSet/>
      <dgm:spPr/>
      <dgm:t>
        <a:bodyPr/>
        <a:lstStyle/>
        <a:p>
          <a:endParaRPr lang="en-US"/>
        </a:p>
      </dgm:t>
    </dgm:pt>
    <dgm:pt modelId="{05D16FBE-FB82-48B0-BA5C-432E4EB01279}" type="sibTrans" cxnId="{ECD2C4D3-2156-42AF-B79B-54277BE2395B}">
      <dgm:prSet/>
      <dgm:spPr/>
      <dgm:t>
        <a:bodyPr/>
        <a:lstStyle/>
        <a:p>
          <a:endParaRPr lang="en-US"/>
        </a:p>
      </dgm:t>
    </dgm:pt>
    <dgm:pt modelId="{0A3044BA-B985-4FFB-9E70-20E1CCA2F23E}">
      <dgm:prSet custT="1"/>
      <dgm:spPr/>
      <dgm:t>
        <a:bodyPr/>
        <a:lstStyle/>
        <a:p>
          <a:r>
            <a:rPr lang="en-US" sz="2000" dirty="0"/>
            <a:t>Termination of employment</a:t>
          </a:r>
        </a:p>
      </dgm:t>
    </dgm:pt>
    <dgm:pt modelId="{3525E921-ECA7-40E2-A63B-D294F9656BB5}" type="parTrans" cxnId="{A420C950-C0EE-46C3-8C84-77389080F835}">
      <dgm:prSet/>
      <dgm:spPr/>
      <dgm:t>
        <a:bodyPr/>
        <a:lstStyle/>
        <a:p>
          <a:endParaRPr lang="en-US"/>
        </a:p>
      </dgm:t>
    </dgm:pt>
    <dgm:pt modelId="{0EB70802-18DF-4825-A94E-6BE93AD7D39F}" type="sibTrans" cxnId="{A420C950-C0EE-46C3-8C84-77389080F835}">
      <dgm:prSet/>
      <dgm:spPr/>
      <dgm:t>
        <a:bodyPr/>
        <a:lstStyle/>
        <a:p>
          <a:endParaRPr lang="en-US"/>
        </a:p>
      </dgm:t>
    </dgm:pt>
    <dgm:pt modelId="{77312C77-C04F-45D9-8BB4-F3E3D4D0ACD8}">
      <dgm:prSet custT="1"/>
      <dgm:spPr/>
      <dgm:t>
        <a:bodyPr/>
        <a:lstStyle/>
        <a:p>
          <a:r>
            <a:rPr lang="en-US" sz="2000" dirty="0"/>
            <a:t>Recommendation for demotion during the current contract term</a:t>
          </a:r>
        </a:p>
      </dgm:t>
    </dgm:pt>
    <dgm:pt modelId="{CD61725B-50CF-4EB7-B257-95A3DE205747}" type="parTrans" cxnId="{2EF517E2-5E25-4C28-9662-754CAAD84F4E}">
      <dgm:prSet/>
      <dgm:spPr/>
      <dgm:t>
        <a:bodyPr/>
        <a:lstStyle/>
        <a:p>
          <a:endParaRPr lang="en-US"/>
        </a:p>
      </dgm:t>
    </dgm:pt>
    <dgm:pt modelId="{349B93EC-846D-4D10-8C3B-269C5EF017DE}" type="sibTrans" cxnId="{2EF517E2-5E25-4C28-9662-754CAAD84F4E}">
      <dgm:prSet/>
      <dgm:spPr/>
      <dgm:t>
        <a:bodyPr/>
        <a:lstStyle/>
        <a:p>
          <a:endParaRPr lang="en-US"/>
        </a:p>
      </dgm:t>
    </dgm:pt>
    <dgm:pt modelId="{9F76FB79-4A91-4D3E-860E-B19D2ECFA657}" type="pres">
      <dgm:prSet presAssocID="{C378FC71-1914-453C-8C05-FAE67F412AB4}" presName="Name0" presStyleCnt="0">
        <dgm:presLayoutVars>
          <dgm:dir/>
          <dgm:animLvl val="lvl"/>
          <dgm:resizeHandles val="exact"/>
        </dgm:presLayoutVars>
      </dgm:prSet>
      <dgm:spPr/>
    </dgm:pt>
    <dgm:pt modelId="{1BE0446C-60DE-4E06-AAFA-DC4058C0EFDC}" type="pres">
      <dgm:prSet presAssocID="{110471E0-6491-4958-BD10-7047D93E0E6D}" presName="composite" presStyleCnt="0"/>
      <dgm:spPr/>
    </dgm:pt>
    <dgm:pt modelId="{E8F9929D-0228-4307-B6BC-2A4C4E699E17}" type="pres">
      <dgm:prSet presAssocID="{110471E0-6491-4958-BD10-7047D93E0E6D}" presName="parTx" presStyleLbl="alignNode1" presStyleIdx="0" presStyleCnt="2" custLinFactNeighborX="-44912">
        <dgm:presLayoutVars>
          <dgm:chMax val="0"/>
          <dgm:chPref val="0"/>
          <dgm:bulletEnabled val="1"/>
        </dgm:presLayoutVars>
      </dgm:prSet>
      <dgm:spPr/>
    </dgm:pt>
    <dgm:pt modelId="{371F1B1C-6C10-46E5-BB02-07760DFE925D}" type="pres">
      <dgm:prSet presAssocID="{110471E0-6491-4958-BD10-7047D93E0E6D}" presName="desTx" presStyleLbl="alignAccFollowNode1" presStyleIdx="0" presStyleCnt="2">
        <dgm:presLayoutVars>
          <dgm:bulletEnabled val="1"/>
        </dgm:presLayoutVars>
      </dgm:prSet>
      <dgm:spPr/>
    </dgm:pt>
    <dgm:pt modelId="{EE9871EB-4963-4921-9DB9-5A9E3AE9263E}" type="pres">
      <dgm:prSet presAssocID="{ACCD4C5D-2A89-4363-B24C-E486BB886B27}" presName="space" presStyleCnt="0"/>
      <dgm:spPr/>
    </dgm:pt>
    <dgm:pt modelId="{27121D47-F25B-402A-938C-54C6426B44A4}" type="pres">
      <dgm:prSet presAssocID="{E1AFFD23-0EFC-4662-ABBD-485BA1B53A0C}" presName="composite" presStyleCnt="0"/>
      <dgm:spPr/>
    </dgm:pt>
    <dgm:pt modelId="{427F38FF-C507-46FC-8A8E-8687AD67C46D}" type="pres">
      <dgm:prSet presAssocID="{E1AFFD23-0EFC-4662-ABBD-485BA1B53A0C}" presName="parTx" presStyleLbl="alignNode1" presStyleIdx="1" presStyleCnt="2" custScaleX="122853">
        <dgm:presLayoutVars>
          <dgm:chMax val="0"/>
          <dgm:chPref val="0"/>
          <dgm:bulletEnabled val="1"/>
        </dgm:presLayoutVars>
      </dgm:prSet>
      <dgm:spPr/>
    </dgm:pt>
    <dgm:pt modelId="{3FE460CB-AA94-44B8-B745-E0E7E614DC8A}" type="pres">
      <dgm:prSet presAssocID="{E1AFFD23-0EFC-4662-ABBD-485BA1B53A0C}" presName="desTx" presStyleLbl="alignAccFollowNode1" presStyleIdx="1" presStyleCnt="2" custScaleX="122282">
        <dgm:presLayoutVars>
          <dgm:bulletEnabled val="1"/>
        </dgm:presLayoutVars>
      </dgm:prSet>
      <dgm:spPr/>
    </dgm:pt>
  </dgm:ptLst>
  <dgm:cxnLst>
    <dgm:cxn modelId="{8E561304-70BA-4895-BBF9-B0758CBEBC35}" type="presOf" srcId="{110471E0-6491-4958-BD10-7047D93E0E6D}" destId="{E8F9929D-0228-4307-B6BC-2A4C4E699E17}" srcOrd="0" destOrd="0" presId="urn:microsoft.com/office/officeart/2005/8/layout/hList1"/>
    <dgm:cxn modelId="{935B3A0C-2796-4D04-A001-693DAF72AE73}" type="presOf" srcId="{8BEBD774-4329-4C9F-946A-738E33894A80}" destId="{371F1B1C-6C10-46E5-BB02-07760DFE925D}" srcOrd="0" destOrd="6" presId="urn:microsoft.com/office/officeart/2005/8/layout/hList1"/>
    <dgm:cxn modelId="{1D3F131D-4AEE-4AF6-AD91-1493D26AA020}" type="presOf" srcId="{28587BF2-E793-4F3D-9F8A-371E3DEE46BE}" destId="{3FE460CB-AA94-44B8-B745-E0E7E614DC8A}" srcOrd="0" destOrd="7" presId="urn:microsoft.com/office/officeart/2005/8/layout/hList1"/>
    <dgm:cxn modelId="{9B26CA26-6254-4DE8-9946-1AB75A4598AF}" srcId="{110471E0-6491-4958-BD10-7047D93E0E6D}" destId="{59FBF495-A0CF-4408-B816-A1C61F8E17B7}" srcOrd="5" destOrd="0" parTransId="{29BA5D0B-0875-4246-B323-C35FBB000FD7}" sibTransId="{D25A2467-37B5-4143-91CE-98565F40154A}"/>
    <dgm:cxn modelId="{1566072B-27FC-4835-B38A-0552A0D804CB}" srcId="{19733C62-50D9-404F-8545-3EC9C30A8DCB}" destId="{14E7B0DE-4858-43D3-BA26-7341F0123D3B}" srcOrd="0" destOrd="0" parTransId="{116CF932-50A5-447A-87FF-080EBA36B90B}" sibTransId="{BA53763A-CC3E-495B-A954-F519E5EBE7A4}"/>
    <dgm:cxn modelId="{60A7BF35-B00D-4CD4-9A56-D4627FD35DD6}" type="presOf" srcId="{C378FC71-1914-453C-8C05-FAE67F412AB4}" destId="{9F76FB79-4A91-4D3E-860E-B19D2ECFA657}" srcOrd="0" destOrd="0" presId="urn:microsoft.com/office/officeart/2005/8/layout/hList1"/>
    <dgm:cxn modelId="{F1EF3036-C5AE-4518-B866-FEBA19357515}" type="presOf" srcId="{68E92AB6-F7C0-49D5-BB69-B8498DD891A3}" destId="{3FE460CB-AA94-44B8-B745-E0E7E614DC8A}" srcOrd="0" destOrd="4" presId="urn:microsoft.com/office/officeart/2005/8/layout/hList1"/>
    <dgm:cxn modelId="{D06B513C-A8D5-4D2E-87BC-6E398F8CF641}" type="presOf" srcId="{19733C62-50D9-404F-8545-3EC9C30A8DCB}" destId="{3FE460CB-AA94-44B8-B745-E0E7E614DC8A}" srcOrd="0" destOrd="0" presId="urn:microsoft.com/office/officeart/2005/8/layout/hList1"/>
    <dgm:cxn modelId="{D7457D5C-F417-40A8-90E1-887D5F75F0E9}" srcId="{19733C62-50D9-404F-8545-3EC9C30A8DCB}" destId="{E2D21983-AB43-4CE6-8AA9-05522AE63B95}" srcOrd="1" destOrd="0" parTransId="{F6C5C030-2DCB-40B2-AE9C-08493135EECA}" sibTransId="{24FE5695-D786-4C2A-8CE2-3CDBBC1042AD}"/>
    <dgm:cxn modelId="{4951E95F-CB73-4A08-A82F-95062ACCC0C0}" type="presOf" srcId="{4D11F796-2F28-4093-BD96-1723F0A2C32C}" destId="{371F1B1C-6C10-46E5-BB02-07760DFE925D}" srcOrd="0" destOrd="4" presId="urn:microsoft.com/office/officeart/2005/8/layout/hList1"/>
    <dgm:cxn modelId="{53DD7E45-BBAF-4754-84C4-E1C99F4F7151}" srcId="{19733C62-50D9-404F-8545-3EC9C30A8DCB}" destId="{DB03AB7F-8797-4BE9-B000-B959B47A8C6F}" srcOrd="2" destOrd="0" parTransId="{96BB741C-2C3B-4E88-BAC2-0AF32E5BEFDB}" sibTransId="{31D0FE7D-7E85-4CAD-9A86-86A5638716F1}"/>
    <dgm:cxn modelId="{1B641349-11B7-4A0A-BEA9-97C7A93C3F33}" srcId="{110471E0-6491-4958-BD10-7047D93E0E6D}" destId="{53EB8A5D-E147-4C05-A3E1-92BC61E803BA}" srcOrd="2" destOrd="0" parTransId="{129C9E8A-C019-407F-93AB-73AD592CE8EB}" sibTransId="{822A4F9E-1B9C-4F5C-998C-0CCAE844EAB1}"/>
    <dgm:cxn modelId="{0BA6A44D-6C64-4BA0-80B9-EFEB652AFDF5}" type="presOf" srcId="{53EB8A5D-E147-4C05-A3E1-92BC61E803BA}" destId="{371F1B1C-6C10-46E5-BB02-07760DFE925D}" srcOrd="0" destOrd="2" presId="urn:microsoft.com/office/officeart/2005/8/layout/hList1"/>
    <dgm:cxn modelId="{A420C950-C0EE-46C3-8C84-77389080F835}" srcId="{885B5121-266B-422B-A16B-4285297BEEEE}" destId="{0A3044BA-B985-4FFB-9E70-20E1CCA2F23E}" srcOrd="2" destOrd="0" parTransId="{3525E921-ECA7-40E2-A63B-D294F9656BB5}" sibTransId="{0EB70802-18DF-4825-A94E-6BE93AD7D39F}"/>
    <dgm:cxn modelId="{B35FD753-24FE-4FEB-AFD7-473724D8861F}" srcId="{C378FC71-1914-453C-8C05-FAE67F412AB4}" destId="{110471E0-6491-4958-BD10-7047D93E0E6D}" srcOrd="0" destOrd="0" parTransId="{79532E7E-9D49-4FC2-9564-BC7085061E3E}" sibTransId="{ACCD4C5D-2A89-4363-B24C-E486BB886B27}"/>
    <dgm:cxn modelId="{EC0CD853-CFFA-4D69-8DBE-DEA034B96650}" srcId="{C378FC71-1914-453C-8C05-FAE67F412AB4}" destId="{E1AFFD23-0EFC-4662-ABBD-485BA1B53A0C}" srcOrd="1" destOrd="0" parTransId="{35D2EDBF-5679-46C5-8237-BB842D4A4AE4}" sibTransId="{8A357BAC-0BEF-45D9-BDF9-01BA31615DBC}"/>
    <dgm:cxn modelId="{49C57185-8C01-43BB-B111-CF06D0309792}" srcId="{110471E0-6491-4958-BD10-7047D93E0E6D}" destId="{8BEBD774-4329-4C9F-946A-738E33894A80}" srcOrd="6" destOrd="0" parTransId="{0352BF96-AEC7-44EC-B199-A511D61D5A69}" sibTransId="{D8BAD3B4-1FF2-4B72-8B3F-CD424BDE0220}"/>
    <dgm:cxn modelId="{95201392-CCDE-457C-905A-22B4DA01D522}" srcId="{110471E0-6491-4958-BD10-7047D93E0E6D}" destId="{3FB3247F-8F07-43E7-BC16-708DC16D772F}" srcOrd="3" destOrd="0" parTransId="{8C75BEB0-0A00-457E-854D-83741C1F9EEF}" sibTransId="{C70E872E-37E3-49F1-842B-E9A1FAC65BE9}"/>
    <dgm:cxn modelId="{AD185699-F9E3-40A9-8ED5-B52E2940CF42}" srcId="{E1AFFD23-0EFC-4662-ABBD-485BA1B53A0C}" destId="{19733C62-50D9-404F-8545-3EC9C30A8DCB}" srcOrd="0" destOrd="0" parTransId="{DFB630C5-1E62-4416-AA11-BB8D2238CDBD}" sibTransId="{2482A00E-D63C-4A7F-AEA9-A8EA05162928}"/>
    <dgm:cxn modelId="{AA365DA0-1B51-4455-BEE6-3D2F5C57564C}" type="presOf" srcId="{77312C77-C04F-45D9-8BB4-F3E3D4D0ACD8}" destId="{371F1B1C-6C10-46E5-BB02-07760DFE925D}" srcOrd="0" destOrd="1" presId="urn:microsoft.com/office/officeart/2005/8/layout/hList1"/>
    <dgm:cxn modelId="{BF3F06A7-ECA5-4B81-9C5F-64934E141604}" type="presOf" srcId="{59FBF495-A0CF-4408-B816-A1C61F8E17B7}" destId="{371F1B1C-6C10-46E5-BB02-07760DFE925D}" srcOrd="0" destOrd="5" presId="urn:microsoft.com/office/officeart/2005/8/layout/hList1"/>
    <dgm:cxn modelId="{3018FCA7-B24E-4066-AC95-14606C51D19C}" srcId="{110471E0-6491-4958-BD10-7047D93E0E6D}" destId="{9F16B212-1C26-4033-A300-ED7B46FBE537}" srcOrd="0" destOrd="0" parTransId="{2E7F11A0-5487-47C1-985A-E7A35992D8C1}" sibTransId="{3879E687-CCCA-43D7-9033-B5DC816B8AC0}"/>
    <dgm:cxn modelId="{B4DC4FC1-6432-40C6-9255-74D2D5C3A0AF}" type="presOf" srcId="{E2D21983-AB43-4CE6-8AA9-05522AE63B95}" destId="{3FE460CB-AA94-44B8-B745-E0E7E614DC8A}" srcOrd="0" destOrd="2" presId="urn:microsoft.com/office/officeart/2005/8/layout/hList1"/>
    <dgm:cxn modelId="{2A87C5C7-BD12-469D-8029-3669C69DA6B2}" type="presOf" srcId="{E1AFFD23-0EFC-4662-ABBD-485BA1B53A0C}" destId="{427F38FF-C507-46FC-8A8E-8687AD67C46D}" srcOrd="0" destOrd="0" presId="urn:microsoft.com/office/officeart/2005/8/layout/hList1"/>
    <dgm:cxn modelId="{A7873FCC-442C-40C7-95AF-FBF5321812CB}" type="presOf" srcId="{885B5121-266B-422B-A16B-4285297BEEEE}" destId="{3FE460CB-AA94-44B8-B745-E0E7E614DC8A}" srcOrd="0" destOrd="5" presId="urn:microsoft.com/office/officeart/2005/8/layout/hList1"/>
    <dgm:cxn modelId="{5EFB32CE-3C80-49AD-BE43-4C04778379F7}" type="presOf" srcId="{9F16B212-1C26-4033-A300-ED7B46FBE537}" destId="{371F1B1C-6C10-46E5-BB02-07760DFE925D}" srcOrd="0" destOrd="0" presId="urn:microsoft.com/office/officeart/2005/8/layout/hList1"/>
    <dgm:cxn modelId="{ECD2C4D3-2156-42AF-B79B-54277BE2395B}" srcId="{885B5121-266B-422B-A16B-4285297BEEEE}" destId="{28587BF2-E793-4F3D-9F8A-371E3DEE46BE}" srcOrd="1" destOrd="0" parTransId="{FFD8F7D1-677C-4578-903B-6FE71625A240}" sibTransId="{05D16FBE-FB82-48B0-BA5C-432E4EB01279}"/>
    <dgm:cxn modelId="{86373CD9-F1CA-4F40-88FD-A8B1223A4C15}" type="presOf" srcId="{14E7B0DE-4858-43D3-BA26-7341F0123D3B}" destId="{3FE460CB-AA94-44B8-B745-E0E7E614DC8A}" srcOrd="0" destOrd="1" presId="urn:microsoft.com/office/officeart/2005/8/layout/hList1"/>
    <dgm:cxn modelId="{E81F06DA-8BA9-43BC-9E3A-B3B823820B8E}" srcId="{19733C62-50D9-404F-8545-3EC9C30A8DCB}" destId="{68E92AB6-F7C0-49D5-BB69-B8498DD891A3}" srcOrd="3" destOrd="0" parTransId="{C49B25AE-F848-4380-9185-B30E13BC477C}" sibTransId="{AF2DB42C-E8B1-4FB5-AF55-F5D6123A3A84}"/>
    <dgm:cxn modelId="{C77F4BE0-155D-4CE5-8B9E-D33A05A78F65}" type="presOf" srcId="{D1255BF9-0B4D-4EA2-BF45-EB833AE5E3D3}" destId="{3FE460CB-AA94-44B8-B745-E0E7E614DC8A}" srcOrd="0" destOrd="6" presId="urn:microsoft.com/office/officeart/2005/8/layout/hList1"/>
    <dgm:cxn modelId="{2EF517E2-5E25-4C28-9662-754CAAD84F4E}" srcId="{110471E0-6491-4958-BD10-7047D93E0E6D}" destId="{77312C77-C04F-45D9-8BB4-F3E3D4D0ACD8}" srcOrd="1" destOrd="0" parTransId="{CD61725B-50CF-4EB7-B257-95A3DE205747}" sibTransId="{349B93EC-846D-4D10-8C3B-269C5EF017DE}"/>
    <dgm:cxn modelId="{87935AE2-20D2-4153-9E5E-75C54B824B49}" type="presOf" srcId="{0A3044BA-B985-4FFB-9E70-20E1CCA2F23E}" destId="{3FE460CB-AA94-44B8-B745-E0E7E614DC8A}" srcOrd="0" destOrd="8" presId="urn:microsoft.com/office/officeart/2005/8/layout/hList1"/>
    <dgm:cxn modelId="{807264E5-E030-4F12-A213-FE3CAE4BD44B}" srcId="{E1AFFD23-0EFC-4662-ABBD-485BA1B53A0C}" destId="{885B5121-266B-422B-A16B-4285297BEEEE}" srcOrd="1" destOrd="0" parTransId="{DF07F00C-E8DB-478D-9326-27C3C43CDA94}" sibTransId="{BCDDF89F-BCE9-46B1-AFF9-543855748188}"/>
    <dgm:cxn modelId="{56CA8FE7-45DE-455F-8F3C-101B173DD11E}" srcId="{885B5121-266B-422B-A16B-4285297BEEEE}" destId="{D1255BF9-0B4D-4EA2-BF45-EB833AE5E3D3}" srcOrd="0" destOrd="0" parTransId="{859BC634-642D-482B-B42D-7058958BD0EB}" sibTransId="{743386A2-CAAF-4B34-B43A-FE3BD73EF2C0}"/>
    <dgm:cxn modelId="{C32E95F9-8A0F-4583-9F7D-AB64650CD1FE}" srcId="{110471E0-6491-4958-BD10-7047D93E0E6D}" destId="{4D11F796-2F28-4093-BD96-1723F0A2C32C}" srcOrd="4" destOrd="0" parTransId="{D9379A81-A314-4682-BD16-FC427008F669}" sibTransId="{71BE9125-1358-4A79-8E32-E6487F1B2066}"/>
    <dgm:cxn modelId="{99A7D8FB-0DC9-4FB1-8382-A4F80434B8D1}" type="presOf" srcId="{DB03AB7F-8797-4BE9-B000-B959B47A8C6F}" destId="{3FE460CB-AA94-44B8-B745-E0E7E614DC8A}" srcOrd="0" destOrd="3" presId="urn:microsoft.com/office/officeart/2005/8/layout/hList1"/>
    <dgm:cxn modelId="{29455DFD-46B2-4B4C-BEBB-DBCD0E115F19}" type="presOf" srcId="{3FB3247F-8F07-43E7-BC16-708DC16D772F}" destId="{371F1B1C-6C10-46E5-BB02-07760DFE925D}" srcOrd="0" destOrd="3" presId="urn:microsoft.com/office/officeart/2005/8/layout/hList1"/>
    <dgm:cxn modelId="{8773812C-14B2-40E5-A9F3-DD972A3E6F73}" type="presParOf" srcId="{9F76FB79-4A91-4D3E-860E-B19D2ECFA657}" destId="{1BE0446C-60DE-4E06-AAFA-DC4058C0EFDC}" srcOrd="0" destOrd="0" presId="urn:microsoft.com/office/officeart/2005/8/layout/hList1"/>
    <dgm:cxn modelId="{A5F8F811-1B76-4E53-8BE2-8369BF11A64E}" type="presParOf" srcId="{1BE0446C-60DE-4E06-AAFA-DC4058C0EFDC}" destId="{E8F9929D-0228-4307-B6BC-2A4C4E699E17}" srcOrd="0" destOrd="0" presId="urn:microsoft.com/office/officeart/2005/8/layout/hList1"/>
    <dgm:cxn modelId="{48801BFB-D0C4-44EE-8E1F-4173313BC456}" type="presParOf" srcId="{1BE0446C-60DE-4E06-AAFA-DC4058C0EFDC}" destId="{371F1B1C-6C10-46E5-BB02-07760DFE925D}" srcOrd="1" destOrd="0" presId="urn:microsoft.com/office/officeart/2005/8/layout/hList1"/>
    <dgm:cxn modelId="{D7325E9F-4CA2-4548-BCD2-9C2606D85ABF}" type="presParOf" srcId="{9F76FB79-4A91-4D3E-860E-B19D2ECFA657}" destId="{EE9871EB-4963-4921-9DB9-5A9E3AE9263E}" srcOrd="1" destOrd="0" presId="urn:microsoft.com/office/officeart/2005/8/layout/hList1"/>
    <dgm:cxn modelId="{48A3F054-9598-4BD0-A499-33A86753CB64}" type="presParOf" srcId="{9F76FB79-4A91-4D3E-860E-B19D2ECFA657}" destId="{27121D47-F25B-402A-938C-54C6426B44A4}" srcOrd="2" destOrd="0" presId="urn:microsoft.com/office/officeart/2005/8/layout/hList1"/>
    <dgm:cxn modelId="{A9101958-2A32-4A4C-98E5-9C7E771C7401}" type="presParOf" srcId="{27121D47-F25B-402A-938C-54C6426B44A4}" destId="{427F38FF-C507-46FC-8A8E-8687AD67C46D}" srcOrd="0" destOrd="0" presId="urn:microsoft.com/office/officeart/2005/8/layout/hList1"/>
    <dgm:cxn modelId="{D0245F5B-1D95-40AB-97C7-5D3FE8A1757E}" type="presParOf" srcId="{27121D47-F25B-402A-938C-54C6426B44A4}" destId="{3FE460CB-AA94-44B8-B745-E0E7E614DC8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A7975-11D1-4B68-ADCE-16A94971D2F0}">
      <dsp:nvSpPr>
        <dsp:cNvPr id="0" name=""/>
        <dsp:cNvSpPr/>
      </dsp:nvSpPr>
      <dsp:spPr>
        <a:xfrm>
          <a:off x="10777" y="870267"/>
          <a:ext cx="1792779" cy="537833"/>
        </a:xfrm>
        <a:prstGeom prst="chevron">
          <a:avLst>
            <a:gd name="adj" fmla="val 3000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08" tIns="66408" rIns="66408" bIns="66408" numCol="1" spcCol="1270" anchor="ctr" anchorCtr="0">
          <a:noAutofit/>
        </a:bodyPr>
        <a:lstStyle/>
        <a:p>
          <a:pPr marL="0" lvl="0" indent="0" algn="ctr" defTabSz="1244600">
            <a:lnSpc>
              <a:spcPct val="90000"/>
            </a:lnSpc>
            <a:spcBef>
              <a:spcPct val="0"/>
            </a:spcBef>
            <a:spcAft>
              <a:spcPct val="35000"/>
            </a:spcAft>
            <a:buNone/>
          </a:pPr>
          <a:r>
            <a:rPr lang="en-US" sz="2800" kern="1200"/>
            <a:t>STEP 1</a:t>
          </a:r>
        </a:p>
      </dsp:txBody>
      <dsp:txXfrm>
        <a:off x="172127" y="870267"/>
        <a:ext cx="1470079" cy="537833"/>
      </dsp:txXfrm>
    </dsp:sp>
    <dsp:sp modelId="{3D064C2A-3FED-4509-9CDD-FF7BBC1EFFE4}">
      <dsp:nvSpPr>
        <dsp:cNvPr id="0" name=""/>
        <dsp:cNvSpPr/>
      </dsp:nvSpPr>
      <dsp:spPr>
        <a:xfrm>
          <a:off x="10777" y="1408101"/>
          <a:ext cx="1631429" cy="207296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19" tIns="128919" rIns="128919" bIns="257838" numCol="1" spcCol="1270" anchor="t" anchorCtr="0">
          <a:noAutofit/>
        </a:bodyPr>
        <a:lstStyle/>
        <a:p>
          <a:pPr marL="0" lvl="0" indent="0" algn="l" defTabSz="889000">
            <a:lnSpc>
              <a:spcPct val="90000"/>
            </a:lnSpc>
            <a:spcBef>
              <a:spcPct val="0"/>
            </a:spcBef>
            <a:spcAft>
              <a:spcPct val="35000"/>
            </a:spcAft>
            <a:buNone/>
          </a:pPr>
          <a:r>
            <a:rPr lang="en-US" sz="2000" kern="1200" dirty="0"/>
            <a:t>Formal Complaint</a:t>
          </a:r>
        </a:p>
      </dsp:txBody>
      <dsp:txXfrm>
        <a:off x="10777" y="1408101"/>
        <a:ext cx="1631429" cy="2072968"/>
      </dsp:txXfrm>
    </dsp:sp>
    <dsp:sp modelId="{8F23796D-20AD-45D6-9460-5D2BC9E5C1DA}">
      <dsp:nvSpPr>
        <dsp:cNvPr id="0" name=""/>
        <dsp:cNvSpPr/>
      </dsp:nvSpPr>
      <dsp:spPr>
        <a:xfrm>
          <a:off x="1751030" y="870267"/>
          <a:ext cx="1792779" cy="537833"/>
        </a:xfrm>
        <a:prstGeom prst="chevron">
          <a:avLst>
            <a:gd name="adj" fmla="val 3000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08" tIns="66408" rIns="66408" bIns="66408" numCol="1" spcCol="1270" anchor="ctr" anchorCtr="0">
          <a:noAutofit/>
        </a:bodyPr>
        <a:lstStyle/>
        <a:p>
          <a:pPr marL="0" lvl="0" indent="0" algn="ctr" defTabSz="1244600">
            <a:lnSpc>
              <a:spcPct val="90000"/>
            </a:lnSpc>
            <a:spcBef>
              <a:spcPct val="0"/>
            </a:spcBef>
            <a:spcAft>
              <a:spcPct val="35000"/>
            </a:spcAft>
            <a:buNone/>
          </a:pPr>
          <a:r>
            <a:rPr lang="en-US" sz="2800" kern="1200" dirty="0"/>
            <a:t>STEP 2</a:t>
          </a:r>
        </a:p>
      </dsp:txBody>
      <dsp:txXfrm>
        <a:off x="1912380" y="870267"/>
        <a:ext cx="1470079" cy="537833"/>
      </dsp:txXfrm>
    </dsp:sp>
    <dsp:sp modelId="{F14AF3C5-2697-42A0-A467-4ABE924DD059}">
      <dsp:nvSpPr>
        <dsp:cNvPr id="0" name=""/>
        <dsp:cNvSpPr/>
      </dsp:nvSpPr>
      <dsp:spPr>
        <a:xfrm>
          <a:off x="1751030" y="1408101"/>
          <a:ext cx="1631429" cy="207296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19" tIns="128919" rIns="128919" bIns="257838" numCol="1" spcCol="1270" anchor="t" anchorCtr="0">
          <a:noAutofit/>
        </a:bodyPr>
        <a:lstStyle/>
        <a:p>
          <a:pPr marL="0" lvl="0" indent="0" algn="l" defTabSz="889000">
            <a:lnSpc>
              <a:spcPct val="90000"/>
            </a:lnSpc>
            <a:spcBef>
              <a:spcPct val="0"/>
            </a:spcBef>
            <a:spcAft>
              <a:spcPct val="35000"/>
            </a:spcAft>
            <a:buNone/>
          </a:pPr>
          <a:r>
            <a:rPr lang="en-US" sz="2000" kern="1200"/>
            <a:t>Written Notice </a:t>
          </a:r>
        </a:p>
      </dsp:txBody>
      <dsp:txXfrm>
        <a:off x="1751030" y="1408101"/>
        <a:ext cx="1631429" cy="2072968"/>
      </dsp:txXfrm>
    </dsp:sp>
    <dsp:sp modelId="{D0D65811-36BD-47C1-A6FB-599F3C944A65}">
      <dsp:nvSpPr>
        <dsp:cNvPr id="0" name=""/>
        <dsp:cNvSpPr/>
      </dsp:nvSpPr>
      <dsp:spPr>
        <a:xfrm>
          <a:off x="3491283" y="870267"/>
          <a:ext cx="1792779" cy="537833"/>
        </a:xfrm>
        <a:prstGeom prst="chevron">
          <a:avLst>
            <a:gd name="adj" fmla="val 3000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08" tIns="66408" rIns="66408" bIns="66408" numCol="1" spcCol="1270" anchor="ctr" anchorCtr="0">
          <a:noAutofit/>
        </a:bodyPr>
        <a:lstStyle/>
        <a:p>
          <a:pPr marL="0" lvl="0" indent="0" algn="ctr" defTabSz="1244600">
            <a:lnSpc>
              <a:spcPct val="90000"/>
            </a:lnSpc>
            <a:spcBef>
              <a:spcPct val="0"/>
            </a:spcBef>
            <a:spcAft>
              <a:spcPct val="35000"/>
            </a:spcAft>
            <a:buNone/>
          </a:pPr>
          <a:r>
            <a:rPr lang="en-US" sz="2800" kern="1200" dirty="0"/>
            <a:t>STEP 3</a:t>
          </a:r>
        </a:p>
      </dsp:txBody>
      <dsp:txXfrm>
        <a:off x="3652633" y="870267"/>
        <a:ext cx="1470079" cy="537833"/>
      </dsp:txXfrm>
    </dsp:sp>
    <dsp:sp modelId="{D8C8A763-200F-4602-832B-0E7D3EAEB9F9}">
      <dsp:nvSpPr>
        <dsp:cNvPr id="0" name=""/>
        <dsp:cNvSpPr/>
      </dsp:nvSpPr>
      <dsp:spPr>
        <a:xfrm>
          <a:off x="3491283" y="1408101"/>
          <a:ext cx="1631429" cy="207296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19" tIns="128919" rIns="128919" bIns="257838" numCol="1" spcCol="1270" anchor="t" anchorCtr="0">
          <a:noAutofit/>
        </a:bodyPr>
        <a:lstStyle/>
        <a:p>
          <a:pPr marL="0" lvl="0" indent="0" algn="l" defTabSz="889000">
            <a:lnSpc>
              <a:spcPct val="90000"/>
            </a:lnSpc>
            <a:spcBef>
              <a:spcPct val="0"/>
            </a:spcBef>
            <a:spcAft>
              <a:spcPct val="35000"/>
            </a:spcAft>
            <a:buNone/>
          </a:pPr>
          <a:r>
            <a:rPr lang="en-US" sz="2000" kern="1200"/>
            <a:t>Investigation</a:t>
          </a:r>
        </a:p>
      </dsp:txBody>
      <dsp:txXfrm>
        <a:off x="3491283" y="1408101"/>
        <a:ext cx="1631429" cy="2072968"/>
      </dsp:txXfrm>
    </dsp:sp>
    <dsp:sp modelId="{B91331B3-82A5-49D9-890D-2F127C12AAF5}">
      <dsp:nvSpPr>
        <dsp:cNvPr id="0" name=""/>
        <dsp:cNvSpPr/>
      </dsp:nvSpPr>
      <dsp:spPr>
        <a:xfrm>
          <a:off x="5231536" y="870267"/>
          <a:ext cx="1792779" cy="537833"/>
        </a:xfrm>
        <a:prstGeom prst="chevron">
          <a:avLst>
            <a:gd name="adj" fmla="val 3000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08" tIns="66408" rIns="66408" bIns="66408" numCol="1" spcCol="1270" anchor="ctr" anchorCtr="0">
          <a:noAutofit/>
        </a:bodyPr>
        <a:lstStyle/>
        <a:p>
          <a:pPr marL="0" lvl="0" indent="0" algn="ctr" defTabSz="1244600">
            <a:lnSpc>
              <a:spcPct val="90000"/>
            </a:lnSpc>
            <a:spcBef>
              <a:spcPct val="0"/>
            </a:spcBef>
            <a:spcAft>
              <a:spcPct val="35000"/>
            </a:spcAft>
            <a:buNone/>
          </a:pPr>
          <a:r>
            <a:rPr lang="en-US" sz="2800" kern="1200" dirty="0"/>
            <a:t>STEP 4</a:t>
          </a:r>
        </a:p>
      </dsp:txBody>
      <dsp:txXfrm>
        <a:off x="5392886" y="870267"/>
        <a:ext cx="1470079" cy="537833"/>
      </dsp:txXfrm>
    </dsp:sp>
    <dsp:sp modelId="{13F9917B-EC85-4028-A4EB-795FE8311F8D}">
      <dsp:nvSpPr>
        <dsp:cNvPr id="0" name=""/>
        <dsp:cNvSpPr/>
      </dsp:nvSpPr>
      <dsp:spPr>
        <a:xfrm>
          <a:off x="5231536" y="1408101"/>
          <a:ext cx="1631429" cy="207296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19" tIns="128919" rIns="128919" bIns="257838" numCol="1" spcCol="1270" anchor="t" anchorCtr="0">
          <a:noAutofit/>
        </a:bodyPr>
        <a:lstStyle/>
        <a:p>
          <a:pPr marL="0" lvl="0" indent="0" algn="l" defTabSz="889000">
            <a:lnSpc>
              <a:spcPct val="90000"/>
            </a:lnSpc>
            <a:spcBef>
              <a:spcPct val="0"/>
            </a:spcBef>
            <a:spcAft>
              <a:spcPct val="35000"/>
            </a:spcAft>
            <a:buNone/>
          </a:pPr>
          <a:r>
            <a:rPr lang="en-US" sz="2000" kern="1200"/>
            <a:t>Investigative Report</a:t>
          </a:r>
        </a:p>
      </dsp:txBody>
      <dsp:txXfrm>
        <a:off x="5231536" y="1408101"/>
        <a:ext cx="1631429" cy="2072968"/>
      </dsp:txXfrm>
    </dsp:sp>
    <dsp:sp modelId="{98102686-A1D8-49BA-9468-D77877D7E921}">
      <dsp:nvSpPr>
        <dsp:cNvPr id="0" name=""/>
        <dsp:cNvSpPr/>
      </dsp:nvSpPr>
      <dsp:spPr>
        <a:xfrm>
          <a:off x="6971789" y="870267"/>
          <a:ext cx="1792779" cy="537833"/>
        </a:xfrm>
        <a:prstGeom prst="chevron">
          <a:avLst>
            <a:gd name="adj" fmla="val 3000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08" tIns="66408" rIns="66408" bIns="66408" numCol="1" spcCol="1270" anchor="ctr" anchorCtr="0">
          <a:noAutofit/>
        </a:bodyPr>
        <a:lstStyle/>
        <a:p>
          <a:pPr marL="0" lvl="0" indent="0" algn="ctr" defTabSz="1244600">
            <a:lnSpc>
              <a:spcPct val="90000"/>
            </a:lnSpc>
            <a:spcBef>
              <a:spcPct val="0"/>
            </a:spcBef>
            <a:spcAft>
              <a:spcPct val="35000"/>
            </a:spcAft>
            <a:buNone/>
          </a:pPr>
          <a:r>
            <a:rPr lang="en-US" sz="2800" kern="1200" dirty="0"/>
            <a:t>STEP 5</a:t>
          </a:r>
        </a:p>
      </dsp:txBody>
      <dsp:txXfrm>
        <a:off x="7133139" y="870267"/>
        <a:ext cx="1470079" cy="537833"/>
      </dsp:txXfrm>
    </dsp:sp>
    <dsp:sp modelId="{50C8BEDE-B48C-4E29-99B9-B13DCB411760}">
      <dsp:nvSpPr>
        <dsp:cNvPr id="0" name=""/>
        <dsp:cNvSpPr/>
      </dsp:nvSpPr>
      <dsp:spPr>
        <a:xfrm>
          <a:off x="6971789" y="1408101"/>
          <a:ext cx="1631429" cy="207296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19" tIns="128919" rIns="128919" bIns="257838" numCol="1" spcCol="1270" anchor="t" anchorCtr="0">
          <a:noAutofit/>
        </a:bodyPr>
        <a:lstStyle/>
        <a:p>
          <a:pPr marL="0" lvl="0" indent="0" algn="l" defTabSz="889000">
            <a:lnSpc>
              <a:spcPct val="90000"/>
            </a:lnSpc>
            <a:spcBef>
              <a:spcPct val="0"/>
            </a:spcBef>
            <a:spcAft>
              <a:spcPct val="35000"/>
            </a:spcAft>
            <a:buNone/>
          </a:pPr>
          <a:r>
            <a:rPr lang="en-US" sz="2000" kern="1200"/>
            <a:t>Decision </a:t>
          </a:r>
        </a:p>
      </dsp:txBody>
      <dsp:txXfrm>
        <a:off x="6971789" y="1408101"/>
        <a:ext cx="1631429" cy="2072968"/>
      </dsp:txXfrm>
    </dsp:sp>
    <dsp:sp modelId="{2600EFC6-89E1-439E-8C19-41672441FBBD}">
      <dsp:nvSpPr>
        <dsp:cNvPr id="0" name=""/>
        <dsp:cNvSpPr/>
      </dsp:nvSpPr>
      <dsp:spPr>
        <a:xfrm>
          <a:off x="8712043" y="870267"/>
          <a:ext cx="1792779" cy="537833"/>
        </a:xfrm>
        <a:prstGeom prst="chevron">
          <a:avLst>
            <a:gd name="adj" fmla="val 3000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08" tIns="66408" rIns="66408" bIns="66408" numCol="1" spcCol="1270" anchor="ctr" anchorCtr="0">
          <a:noAutofit/>
        </a:bodyPr>
        <a:lstStyle/>
        <a:p>
          <a:pPr marL="0" lvl="0" indent="0" algn="ctr" defTabSz="1244600">
            <a:lnSpc>
              <a:spcPct val="90000"/>
            </a:lnSpc>
            <a:spcBef>
              <a:spcPct val="0"/>
            </a:spcBef>
            <a:spcAft>
              <a:spcPct val="35000"/>
            </a:spcAft>
            <a:buNone/>
          </a:pPr>
          <a:r>
            <a:rPr lang="en-US" sz="2800" kern="1200" dirty="0"/>
            <a:t>STEP 6</a:t>
          </a:r>
        </a:p>
      </dsp:txBody>
      <dsp:txXfrm>
        <a:off x="8873393" y="870267"/>
        <a:ext cx="1470079" cy="537833"/>
      </dsp:txXfrm>
    </dsp:sp>
    <dsp:sp modelId="{7F8BB0AB-C8D2-4BF0-8D2B-343FEC40E3E0}">
      <dsp:nvSpPr>
        <dsp:cNvPr id="0" name=""/>
        <dsp:cNvSpPr/>
      </dsp:nvSpPr>
      <dsp:spPr>
        <a:xfrm>
          <a:off x="8712043" y="1408101"/>
          <a:ext cx="1631429" cy="207296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919" tIns="128919" rIns="128919" bIns="257838" numCol="1" spcCol="1270" anchor="t" anchorCtr="0">
          <a:noAutofit/>
        </a:bodyPr>
        <a:lstStyle/>
        <a:p>
          <a:pPr marL="0" lvl="0" indent="0" algn="l" defTabSz="889000">
            <a:lnSpc>
              <a:spcPct val="90000"/>
            </a:lnSpc>
            <a:spcBef>
              <a:spcPct val="0"/>
            </a:spcBef>
            <a:spcAft>
              <a:spcPct val="35000"/>
            </a:spcAft>
            <a:buNone/>
          </a:pPr>
          <a:r>
            <a:rPr lang="en-US" sz="2000" kern="1200"/>
            <a:t>Appeal </a:t>
          </a:r>
        </a:p>
      </dsp:txBody>
      <dsp:txXfrm>
        <a:off x="8712043" y="1408101"/>
        <a:ext cx="1631429" cy="20729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A7975-11D1-4B68-ADCE-16A94971D2F0}">
      <dsp:nvSpPr>
        <dsp:cNvPr id="0" name=""/>
        <dsp:cNvSpPr/>
      </dsp:nvSpPr>
      <dsp:spPr>
        <a:xfrm>
          <a:off x="0" y="313048"/>
          <a:ext cx="3534264" cy="1060279"/>
        </a:xfrm>
        <a:prstGeom prst="chevron">
          <a:avLst>
            <a:gd name="adj" fmla="val 3000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915" tIns="130915" rIns="130915" bIns="130915" numCol="1" spcCol="1270" anchor="ctr" anchorCtr="0">
          <a:noAutofit/>
        </a:bodyPr>
        <a:lstStyle/>
        <a:p>
          <a:pPr marL="0" lvl="0" indent="0" algn="ctr" defTabSz="1244600">
            <a:lnSpc>
              <a:spcPct val="90000"/>
            </a:lnSpc>
            <a:spcBef>
              <a:spcPct val="0"/>
            </a:spcBef>
            <a:spcAft>
              <a:spcPct val="35000"/>
            </a:spcAft>
            <a:buNone/>
          </a:pPr>
          <a:r>
            <a:rPr lang="en-US" sz="2800" kern="1200" dirty="0"/>
            <a:t>FIRST</a:t>
          </a:r>
        </a:p>
      </dsp:txBody>
      <dsp:txXfrm>
        <a:off x="318084" y="313048"/>
        <a:ext cx="2898096" cy="1060279"/>
      </dsp:txXfrm>
    </dsp:sp>
    <dsp:sp modelId="{3D064C2A-3FED-4509-9CDD-FF7BBC1EFFE4}">
      <dsp:nvSpPr>
        <dsp:cNvPr id="0" name=""/>
        <dsp:cNvSpPr/>
      </dsp:nvSpPr>
      <dsp:spPr>
        <a:xfrm>
          <a:off x="8930" y="1373327"/>
          <a:ext cx="3216180" cy="2664962"/>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150" tIns="254150" rIns="254150" bIns="508299" numCol="1" spcCol="1270" anchor="t" anchorCtr="0">
          <a:noAutofit/>
        </a:bodyPr>
        <a:lstStyle/>
        <a:p>
          <a:pPr marL="0" lvl="0" indent="0" algn="l" defTabSz="889000">
            <a:lnSpc>
              <a:spcPct val="90000"/>
            </a:lnSpc>
            <a:spcBef>
              <a:spcPct val="0"/>
            </a:spcBef>
            <a:spcAft>
              <a:spcPct val="35000"/>
            </a:spcAft>
            <a:buNone/>
          </a:pPr>
          <a:r>
            <a:rPr lang="en-US" sz="2000" kern="1200" dirty="0"/>
            <a:t>CCSD sends draft Report to both parties (and any advisors).</a:t>
          </a:r>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Parties have 10 days to submit response.</a:t>
          </a:r>
        </a:p>
      </dsp:txBody>
      <dsp:txXfrm>
        <a:off x="8930" y="1373327"/>
        <a:ext cx="3216180" cy="2664962"/>
      </dsp:txXfrm>
    </dsp:sp>
    <dsp:sp modelId="{8F23796D-20AD-45D6-9460-5D2BC9E5C1DA}">
      <dsp:nvSpPr>
        <dsp:cNvPr id="0" name=""/>
        <dsp:cNvSpPr/>
      </dsp:nvSpPr>
      <dsp:spPr>
        <a:xfrm>
          <a:off x="3490667" y="313048"/>
          <a:ext cx="3534264" cy="1060279"/>
        </a:xfrm>
        <a:prstGeom prst="chevron">
          <a:avLst>
            <a:gd name="adj" fmla="val 3000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915" tIns="130915" rIns="130915" bIns="130915" numCol="1" spcCol="1270" anchor="ctr" anchorCtr="0">
          <a:noAutofit/>
        </a:bodyPr>
        <a:lstStyle/>
        <a:p>
          <a:pPr marL="0" lvl="0" indent="0" algn="ctr" defTabSz="1244600">
            <a:lnSpc>
              <a:spcPct val="90000"/>
            </a:lnSpc>
            <a:spcBef>
              <a:spcPct val="0"/>
            </a:spcBef>
            <a:spcAft>
              <a:spcPct val="35000"/>
            </a:spcAft>
            <a:buNone/>
          </a:pPr>
          <a:r>
            <a:rPr lang="en-US" sz="2800" kern="1200" dirty="0"/>
            <a:t>SECOND</a:t>
          </a:r>
        </a:p>
      </dsp:txBody>
      <dsp:txXfrm>
        <a:off x="3808751" y="313048"/>
        <a:ext cx="2898096" cy="1060279"/>
      </dsp:txXfrm>
    </dsp:sp>
    <dsp:sp modelId="{F14AF3C5-2697-42A0-A467-4ABE924DD059}">
      <dsp:nvSpPr>
        <dsp:cNvPr id="0" name=""/>
        <dsp:cNvSpPr/>
      </dsp:nvSpPr>
      <dsp:spPr>
        <a:xfrm>
          <a:off x="3490667" y="1373327"/>
          <a:ext cx="3216180" cy="2664962"/>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150" tIns="254150" rIns="254150" bIns="508299" numCol="1" spcCol="1270" anchor="t" anchorCtr="0">
          <a:noAutofit/>
        </a:bodyPr>
        <a:lstStyle/>
        <a:p>
          <a:pPr marL="0" lvl="0" indent="0" algn="l" defTabSz="889000">
            <a:lnSpc>
              <a:spcPct val="90000"/>
            </a:lnSpc>
            <a:spcBef>
              <a:spcPct val="0"/>
            </a:spcBef>
            <a:spcAft>
              <a:spcPct val="35000"/>
            </a:spcAft>
            <a:buNone/>
          </a:pPr>
          <a:r>
            <a:rPr lang="en-US" sz="2000" kern="1200" dirty="0"/>
            <a:t>CCSD sends final Report to both parties (and any advisors).</a:t>
          </a:r>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Parties have 5 days to submit response.</a:t>
          </a:r>
        </a:p>
      </dsp:txBody>
      <dsp:txXfrm>
        <a:off x="3490667" y="1373327"/>
        <a:ext cx="3216180" cy="2664962"/>
      </dsp:txXfrm>
    </dsp:sp>
    <dsp:sp modelId="{D0D65811-36BD-47C1-A6FB-599F3C944A65}">
      <dsp:nvSpPr>
        <dsp:cNvPr id="0" name=""/>
        <dsp:cNvSpPr/>
      </dsp:nvSpPr>
      <dsp:spPr>
        <a:xfrm>
          <a:off x="6972405" y="313048"/>
          <a:ext cx="3534264" cy="1060279"/>
        </a:xfrm>
        <a:prstGeom prst="chevron">
          <a:avLst>
            <a:gd name="adj" fmla="val 3000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915" tIns="130915" rIns="130915" bIns="130915" numCol="1" spcCol="1270" anchor="ctr" anchorCtr="0">
          <a:noAutofit/>
        </a:bodyPr>
        <a:lstStyle/>
        <a:p>
          <a:pPr marL="0" lvl="0" indent="0" algn="ctr" defTabSz="1244600">
            <a:lnSpc>
              <a:spcPct val="90000"/>
            </a:lnSpc>
            <a:spcBef>
              <a:spcPct val="0"/>
            </a:spcBef>
            <a:spcAft>
              <a:spcPct val="35000"/>
            </a:spcAft>
            <a:buNone/>
          </a:pPr>
          <a:r>
            <a:rPr lang="en-US" sz="2800" kern="1200" dirty="0"/>
            <a:t>THIRD </a:t>
          </a:r>
        </a:p>
      </dsp:txBody>
      <dsp:txXfrm>
        <a:off x="7290489" y="313048"/>
        <a:ext cx="2898096" cy="1060279"/>
      </dsp:txXfrm>
    </dsp:sp>
    <dsp:sp modelId="{D8C8A763-200F-4602-832B-0E7D3EAEB9F9}">
      <dsp:nvSpPr>
        <dsp:cNvPr id="0" name=""/>
        <dsp:cNvSpPr/>
      </dsp:nvSpPr>
      <dsp:spPr>
        <a:xfrm>
          <a:off x="6972405" y="1373327"/>
          <a:ext cx="3216180" cy="2664962"/>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150" tIns="254150" rIns="254150" bIns="508299" numCol="1" spcCol="1270" anchor="t" anchorCtr="0">
          <a:noAutofit/>
        </a:bodyPr>
        <a:lstStyle/>
        <a:p>
          <a:pPr marL="0" lvl="0" indent="0" algn="l" defTabSz="889000">
            <a:lnSpc>
              <a:spcPct val="90000"/>
            </a:lnSpc>
            <a:spcBef>
              <a:spcPct val="0"/>
            </a:spcBef>
            <a:spcAft>
              <a:spcPct val="35000"/>
            </a:spcAft>
            <a:buNone/>
          </a:pPr>
          <a:r>
            <a:rPr lang="en-US" sz="2000" kern="1200" dirty="0"/>
            <a:t>Investigator has choice to update Report and send to both parties.  </a:t>
          </a:r>
        </a:p>
      </dsp:txBody>
      <dsp:txXfrm>
        <a:off x="6972405" y="1373327"/>
        <a:ext cx="3216180" cy="26649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9929D-0228-4307-B6BC-2A4C4E699E17}">
      <dsp:nvSpPr>
        <dsp:cNvPr id="0" name=""/>
        <dsp:cNvSpPr/>
      </dsp:nvSpPr>
      <dsp:spPr>
        <a:xfrm>
          <a:off x="0" y="15880"/>
          <a:ext cx="4849800" cy="1699200"/>
        </a:xfrm>
        <a:prstGeom prst="rect">
          <a:avLst/>
        </a:prstGeom>
        <a:solidFill>
          <a:schemeClr val="tx1"/>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Student Respondents</a:t>
          </a:r>
          <a:r>
            <a:rPr lang="en-US" sz="1800" kern="1200" dirty="0"/>
            <a:t> </a:t>
          </a:r>
        </a:p>
      </dsp:txBody>
      <dsp:txXfrm>
        <a:off x="0" y="15880"/>
        <a:ext cx="4849800" cy="1699200"/>
      </dsp:txXfrm>
    </dsp:sp>
    <dsp:sp modelId="{371F1B1C-6C10-46E5-BB02-07760DFE925D}">
      <dsp:nvSpPr>
        <dsp:cNvPr id="0" name=""/>
        <dsp:cNvSpPr/>
      </dsp:nvSpPr>
      <dsp:spPr>
        <a:xfrm>
          <a:off x="4462" y="1715080"/>
          <a:ext cx="4849800" cy="2966523"/>
        </a:xfrm>
        <a:prstGeom prst="rect">
          <a:avLst/>
        </a:prstGeom>
        <a:solidFill>
          <a:schemeClr val="bg1">
            <a:lumMod val="85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Detention/Saturday School</a:t>
          </a:r>
        </a:p>
        <a:p>
          <a:pPr marL="228600" lvl="1" indent="-228600" algn="l" defTabSz="889000">
            <a:lnSpc>
              <a:spcPct val="90000"/>
            </a:lnSpc>
            <a:spcBef>
              <a:spcPct val="0"/>
            </a:spcBef>
            <a:spcAft>
              <a:spcPct val="15000"/>
            </a:spcAft>
            <a:buChar char="•"/>
          </a:pPr>
          <a:r>
            <a:rPr lang="en-US" sz="2000" kern="1200" dirty="0"/>
            <a:t>In-school suspension</a:t>
          </a:r>
        </a:p>
        <a:p>
          <a:pPr marL="228600" lvl="1" indent="-228600" algn="l" defTabSz="889000">
            <a:lnSpc>
              <a:spcPct val="90000"/>
            </a:lnSpc>
            <a:spcBef>
              <a:spcPct val="0"/>
            </a:spcBef>
            <a:spcAft>
              <a:spcPct val="15000"/>
            </a:spcAft>
            <a:buChar char="•"/>
          </a:pPr>
          <a:r>
            <a:rPr lang="en-US" sz="2000" kern="1200" dirty="0"/>
            <a:t>Out-of-school suspension/expulsion</a:t>
          </a:r>
        </a:p>
        <a:p>
          <a:pPr marL="457200" lvl="2" indent="-228600" algn="l" defTabSz="889000">
            <a:lnSpc>
              <a:spcPct val="90000"/>
            </a:lnSpc>
            <a:spcBef>
              <a:spcPct val="0"/>
            </a:spcBef>
            <a:spcAft>
              <a:spcPct val="15000"/>
            </a:spcAft>
            <a:buChar char="•"/>
          </a:pPr>
          <a:r>
            <a:rPr lang="en-US" sz="2000" kern="1200" dirty="0"/>
            <a:t>Decision-maker may allow for attendance at alternative education program for out-of-school suspensions for periods of 11 school days or longer</a:t>
          </a:r>
        </a:p>
        <a:p>
          <a:pPr marL="114300" lvl="1" indent="-114300" algn="l" defTabSz="577850">
            <a:lnSpc>
              <a:spcPct val="90000"/>
            </a:lnSpc>
            <a:spcBef>
              <a:spcPct val="0"/>
            </a:spcBef>
            <a:spcAft>
              <a:spcPct val="15000"/>
            </a:spcAft>
            <a:buChar char="•"/>
          </a:pPr>
          <a:endParaRPr lang="en-US" sz="1300" kern="1200" dirty="0"/>
        </a:p>
      </dsp:txBody>
      <dsp:txXfrm>
        <a:off x="4462" y="1715080"/>
        <a:ext cx="4849800" cy="2966523"/>
      </dsp:txXfrm>
    </dsp:sp>
    <dsp:sp modelId="{427F38FF-C507-46FC-8A8E-8687AD67C46D}">
      <dsp:nvSpPr>
        <dsp:cNvPr id="0" name=""/>
        <dsp:cNvSpPr/>
      </dsp:nvSpPr>
      <dsp:spPr>
        <a:xfrm>
          <a:off x="5533235" y="15880"/>
          <a:ext cx="5958125" cy="1699200"/>
        </a:xfrm>
        <a:prstGeom prst="rect">
          <a:avLst/>
        </a:prstGeom>
        <a:solidFill>
          <a:schemeClr val="tx1"/>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Employee Respondents</a:t>
          </a:r>
        </a:p>
        <a:p>
          <a:pPr marL="0" lvl="0" indent="0" algn="ctr" defTabSz="889000">
            <a:lnSpc>
              <a:spcPct val="90000"/>
            </a:lnSpc>
            <a:spcBef>
              <a:spcPct val="0"/>
            </a:spcBef>
            <a:spcAft>
              <a:spcPct val="35000"/>
            </a:spcAft>
            <a:buNone/>
          </a:pPr>
          <a:r>
            <a:rPr lang="en-US" sz="2000" kern="1200" dirty="0"/>
            <a:t>(subject to Fair Dismissal Act and have tenure)</a:t>
          </a:r>
        </a:p>
      </dsp:txBody>
      <dsp:txXfrm>
        <a:off x="5533235" y="15880"/>
        <a:ext cx="5958125" cy="1699200"/>
      </dsp:txXfrm>
    </dsp:sp>
    <dsp:sp modelId="{3FE460CB-AA94-44B8-B745-E0E7E614DC8A}">
      <dsp:nvSpPr>
        <dsp:cNvPr id="0" name=""/>
        <dsp:cNvSpPr/>
      </dsp:nvSpPr>
      <dsp:spPr>
        <a:xfrm>
          <a:off x="5547081" y="1715080"/>
          <a:ext cx="5930432" cy="2966523"/>
        </a:xfrm>
        <a:prstGeom prst="rect">
          <a:avLst/>
        </a:prstGeom>
        <a:solidFill>
          <a:schemeClr val="bg1">
            <a:lumMod val="85000"/>
            <a:alpha val="9000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Demotion to be effective for the subsequent contract </a:t>
          </a:r>
          <a:r>
            <a:rPr lang="en-US" sz="2000" kern="1200" dirty="0" err="1"/>
            <a:t>termRecommendation</a:t>
          </a:r>
          <a:r>
            <a:rPr lang="en-US" sz="2000" kern="1200" dirty="0"/>
            <a:t> for demotion</a:t>
          </a:r>
        </a:p>
        <a:p>
          <a:pPr marL="228600" lvl="1" indent="-228600" algn="l" defTabSz="889000">
            <a:lnSpc>
              <a:spcPct val="90000"/>
            </a:lnSpc>
            <a:spcBef>
              <a:spcPct val="0"/>
            </a:spcBef>
            <a:spcAft>
              <a:spcPct val="15000"/>
            </a:spcAft>
            <a:buChar char="•"/>
          </a:pPr>
          <a:r>
            <a:rPr lang="en-US" sz="2000" kern="1200" dirty="0"/>
            <a:t>Recommendation for suspension without pay</a:t>
          </a:r>
        </a:p>
        <a:p>
          <a:pPr marL="228600" lvl="1" indent="-228600" algn="l" defTabSz="889000">
            <a:lnSpc>
              <a:spcPct val="90000"/>
            </a:lnSpc>
            <a:spcBef>
              <a:spcPct val="0"/>
            </a:spcBef>
            <a:spcAft>
              <a:spcPct val="15000"/>
            </a:spcAft>
            <a:buChar char="•"/>
          </a:pPr>
          <a:r>
            <a:rPr lang="en-US" sz="2000" kern="1200" dirty="0"/>
            <a:t>Recommendation for termination</a:t>
          </a:r>
        </a:p>
        <a:p>
          <a:pPr marL="228600" lvl="1" indent="-228600" algn="l" defTabSz="889000">
            <a:lnSpc>
              <a:spcPct val="90000"/>
            </a:lnSpc>
            <a:spcBef>
              <a:spcPct val="0"/>
            </a:spcBef>
            <a:spcAft>
              <a:spcPct val="15000"/>
            </a:spcAft>
            <a:buChar char="•"/>
          </a:pPr>
          <a:r>
            <a:rPr lang="en-US" sz="2000" kern="1200" dirty="0"/>
            <a:t>Recommendation nonrenewal of contract</a:t>
          </a:r>
        </a:p>
        <a:p>
          <a:pPr marL="228600" lvl="1" indent="-228600" algn="l" defTabSz="889000">
            <a:lnSpc>
              <a:spcPct val="90000"/>
            </a:lnSpc>
            <a:spcBef>
              <a:spcPct val="0"/>
            </a:spcBef>
            <a:spcAft>
              <a:spcPct val="15000"/>
            </a:spcAft>
            <a:buChar char="•"/>
          </a:pPr>
          <a:r>
            <a:rPr lang="en-US" sz="2000" kern="1200" dirty="0"/>
            <a:t>Recommendation for a Letter of Reprimand issued by the Superintendent</a:t>
          </a:r>
        </a:p>
      </dsp:txBody>
      <dsp:txXfrm>
        <a:off x="5547081" y="1715080"/>
        <a:ext cx="5930432" cy="29665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9929D-0228-4307-B6BC-2A4C4E699E17}">
      <dsp:nvSpPr>
        <dsp:cNvPr id="0" name=""/>
        <dsp:cNvSpPr/>
      </dsp:nvSpPr>
      <dsp:spPr>
        <a:xfrm>
          <a:off x="0" y="137035"/>
          <a:ext cx="4845064" cy="846000"/>
        </a:xfrm>
        <a:prstGeom prst="rect">
          <a:avLst/>
        </a:prstGeom>
        <a:solidFill>
          <a:schemeClr val="tx1"/>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Employee Respondents</a:t>
          </a:r>
        </a:p>
        <a:p>
          <a:pPr marL="0" lvl="0" indent="0" algn="ctr" defTabSz="889000">
            <a:lnSpc>
              <a:spcPct val="90000"/>
            </a:lnSpc>
            <a:spcBef>
              <a:spcPct val="0"/>
            </a:spcBef>
            <a:spcAft>
              <a:spcPct val="35000"/>
            </a:spcAft>
            <a:buNone/>
          </a:pPr>
          <a:r>
            <a:rPr lang="en-US" sz="2000" kern="1200" dirty="0"/>
            <a:t>(subject to Fair Dismissal Act; no tenure)</a:t>
          </a:r>
          <a:r>
            <a:rPr lang="en-US" sz="1800" kern="1200" dirty="0"/>
            <a:t> </a:t>
          </a:r>
        </a:p>
      </dsp:txBody>
      <dsp:txXfrm>
        <a:off x="0" y="137035"/>
        <a:ext cx="4845064" cy="846000"/>
      </dsp:txXfrm>
    </dsp:sp>
    <dsp:sp modelId="{371F1B1C-6C10-46E5-BB02-07760DFE925D}">
      <dsp:nvSpPr>
        <dsp:cNvPr id="0" name=""/>
        <dsp:cNvSpPr/>
      </dsp:nvSpPr>
      <dsp:spPr>
        <a:xfrm>
          <a:off x="10071" y="983035"/>
          <a:ext cx="4845064" cy="3577413"/>
        </a:xfrm>
        <a:prstGeom prst="rect">
          <a:avLst/>
        </a:prstGeom>
        <a:solidFill>
          <a:schemeClr val="bg1">
            <a:lumMod val="85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Demotion for a subsequent contract term</a:t>
          </a:r>
        </a:p>
        <a:p>
          <a:pPr marL="228600" lvl="1" indent="-228600" algn="l" defTabSz="889000">
            <a:lnSpc>
              <a:spcPct val="90000"/>
            </a:lnSpc>
            <a:spcBef>
              <a:spcPct val="0"/>
            </a:spcBef>
            <a:spcAft>
              <a:spcPct val="15000"/>
            </a:spcAft>
            <a:buChar char="•"/>
          </a:pPr>
          <a:r>
            <a:rPr lang="en-US" sz="2000" kern="1200" dirty="0"/>
            <a:t>Recommendation for demotion during the current contract term</a:t>
          </a:r>
        </a:p>
        <a:p>
          <a:pPr marL="228600" lvl="1" indent="-228600" algn="l" defTabSz="889000">
            <a:lnSpc>
              <a:spcPct val="90000"/>
            </a:lnSpc>
            <a:spcBef>
              <a:spcPct val="0"/>
            </a:spcBef>
            <a:spcAft>
              <a:spcPct val="15000"/>
            </a:spcAft>
            <a:buChar char="•"/>
          </a:pPr>
          <a:r>
            <a:rPr lang="en-US" sz="2000" kern="1200" dirty="0"/>
            <a:t>Nonrenewal of contract</a:t>
          </a:r>
        </a:p>
        <a:p>
          <a:pPr marL="228600" lvl="1" indent="-228600" algn="l" defTabSz="889000">
            <a:lnSpc>
              <a:spcPct val="90000"/>
            </a:lnSpc>
            <a:spcBef>
              <a:spcPct val="0"/>
            </a:spcBef>
            <a:spcAft>
              <a:spcPct val="15000"/>
            </a:spcAft>
            <a:buChar char="•"/>
          </a:pPr>
          <a:r>
            <a:rPr lang="en-US" sz="2000" kern="1200" dirty="0"/>
            <a:t>Recommendation for suspension without pay</a:t>
          </a:r>
        </a:p>
        <a:p>
          <a:pPr marL="228600" lvl="1" indent="-228600" algn="l" defTabSz="889000">
            <a:lnSpc>
              <a:spcPct val="90000"/>
            </a:lnSpc>
            <a:spcBef>
              <a:spcPct val="0"/>
            </a:spcBef>
            <a:spcAft>
              <a:spcPct val="15000"/>
            </a:spcAft>
            <a:buChar char="•"/>
          </a:pPr>
          <a:r>
            <a:rPr lang="en-US" sz="2000" kern="1200" dirty="0"/>
            <a:t>Recommendation for termination</a:t>
          </a:r>
        </a:p>
        <a:p>
          <a:pPr marL="228600" lvl="1" indent="-228600" algn="l" defTabSz="889000">
            <a:lnSpc>
              <a:spcPct val="90000"/>
            </a:lnSpc>
            <a:spcBef>
              <a:spcPct val="0"/>
            </a:spcBef>
            <a:spcAft>
              <a:spcPct val="15000"/>
            </a:spcAft>
            <a:buChar char="•"/>
          </a:pPr>
          <a:r>
            <a:rPr lang="en-US" sz="2000" kern="1200" dirty="0"/>
            <a:t>Recommendation for a Letter of Reprimand issued by the Superintendent</a:t>
          </a:r>
        </a:p>
        <a:p>
          <a:pPr marL="114300" lvl="1" indent="-114300" algn="l" defTabSz="577850">
            <a:lnSpc>
              <a:spcPct val="90000"/>
            </a:lnSpc>
            <a:spcBef>
              <a:spcPct val="0"/>
            </a:spcBef>
            <a:spcAft>
              <a:spcPct val="15000"/>
            </a:spcAft>
            <a:buChar char="•"/>
          </a:pPr>
          <a:endParaRPr lang="en-US" sz="1300" kern="1200" dirty="0"/>
        </a:p>
      </dsp:txBody>
      <dsp:txXfrm>
        <a:off x="10071" y="983035"/>
        <a:ext cx="4845064" cy="3577413"/>
      </dsp:txXfrm>
    </dsp:sp>
    <dsp:sp modelId="{427F38FF-C507-46FC-8A8E-8687AD67C46D}">
      <dsp:nvSpPr>
        <dsp:cNvPr id="0" name=""/>
        <dsp:cNvSpPr/>
      </dsp:nvSpPr>
      <dsp:spPr>
        <a:xfrm>
          <a:off x="5533444" y="137035"/>
          <a:ext cx="5952306" cy="846000"/>
        </a:xfrm>
        <a:prstGeom prst="rect">
          <a:avLst/>
        </a:prstGeom>
        <a:solidFill>
          <a:schemeClr val="tx1"/>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Other Employee Respondents</a:t>
          </a:r>
        </a:p>
        <a:p>
          <a:pPr marL="0" lvl="0" indent="0" algn="ctr" defTabSz="889000">
            <a:lnSpc>
              <a:spcPct val="90000"/>
            </a:lnSpc>
            <a:spcBef>
              <a:spcPct val="0"/>
            </a:spcBef>
            <a:spcAft>
              <a:spcPct val="35000"/>
            </a:spcAft>
            <a:buNone/>
          </a:pPr>
          <a:endParaRPr lang="en-US" sz="2000" kern="1200" dirty="0"/>
        </a:p>
      </dsp:txBody>
      <dsp:txXfrm>
        <a:off x="5533444" y="137035"/>
        <a:ext cx="5952306" cy="846000"/>
      </dsp:txXfrm>
    </dsp:sp>
    <dsp:sp modelId="{3FE460CB-AA94-44B8-B745-E0E7E614DC8A}">
      <dsp:nvSpPr>
        <dsp:cNvPr id="0" name=""/>
        <dsp:cNvSpPr/>
      </dsp:nvSpPr>
      <dsp:spPr>
        <a:xfrm>
          <a:off x="5547277" y="983035"/>
          <a:ext cx="5924641" cy="3577413"/>
        </a:xfrm>
        <a:prstGeom prst="rect">
          <a:avLst/>
        </a:prstGeom>
        <a:solidFill>
          <a:schemeClr val="bg1">
            <a:lumMod val="85000"/>
            <a:alpha val="9000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If subject to Civil Service Act:</a:t>
          </a:r>
        </a:p>
        <a:p>
          <a:pPr marL="457200" lvl="2" indent="-228600" algn="l" defTabSz="889000">
            <a:lnSpc>
              <a:spcPct val="90000"/>
            </a:lnSpc>
            <a:spcBef>
              <a:spcPct val="0"/>
            </a:spcBef>
            <a:spcAft>
              <a:spcPct val="15000"/>
            </a:spcAft>
            <a:buChar char="•"/>
          </a:pPr>
          <a:r>
            <a:rPr lang="en-US" sz="2000" kern="1200" dirty="0"/>
            <a:t>Recommendation for suspension without pay</a:t>
          </a:r>
        </a:p>
        <a:p>
          <a:pPr marL="457200" lvl="2" indent="-228600" algn="l" defTabSz="889000">
            <a:lnSpc>
              <a:spcPct val="90000"/>
            </a:lnSpc>
            <a:spcBef>
              <a:spcPct val="0"/>
            </a:spcBef>
            <a:spcAft>
              <a:spcPct val="15000"/>
            </a:spcAft>
            <a:buChar char="•"/>
          </a:pPr>
          <a:r>
            <a:rPr lang="en-US" sz="2000" kern="1200" dirty="0"/>
            <a:t>Recommendation for demotion</a:t>
          </a:r>
        </a:p>
        <a:p>
          <a:pPr marL="457200" lvl="2" indent="-228600" algn="l" defTabSz="889000">
            <a:lnSpc>
              <a:spcPct val="90000"/>
            </a:lnSpc>
            <a:spcBef>
              <a:spcPct val="0"/>
            </a:spcBef>
            <a:spcAft>
              <a:spcPct val="15000"/>
            </a:spcAft>
            <a:buChar char="•"/>
          </a:pPr>
          <a:r>
            <a:rPr lang="en-US" sz="2000" kern="1200" dirty="0"/>
            <a:t>Recommendation for termination of employment</a:t>
          </a:r>
        </a:p>
        <a:p>
          <a:pPr marL="457200" lvl="2"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a:t>All other employees:</a:t>
          </a:r>
        </a:p>
        <a:p>
          <a:pPr marL="457200" lvl="2" indent="-228600" algn="l" defTabSz="889000">
            <a:lnSpc>
              <a:spcPct val="90000"/>
            </a:lnSpc>
            <a:spcBef>
              <a:spcPct val="0"/>
            </a:spcBef>
            <a:spcAft>
              <a:spcPct val="15000"/>
            </a:spcAft>
            <a:buChar char="•"/>
          </a:pPr>
          <a:r>
            <a:rPr lang="en-US" sz="2000" kern="1200" dirty="0"/>
            <a:t>Suspension without pay</a:t>
          </a:r>
        </a:p>
        <a:p>
          <a:pPr marL="457200" lvl="2" indent="-228600" algn="l" defTabSz="889000">
            <a:lnSpc>
              <a:spcPct val="90000"/>
            </a:lnSpc>
            <a:spcBef>
              <a:spcPct val="0"/>
            </a:spcBef>
            <a:spcAft>
              <a:spcPct val="15000"/>
            </a:spcAft>
            <a:buChar char="•"/>
          </a:pPr>
          <a:r>
            <a:rPr lang="en-US" sz="2000" kern="1200" dirty="0"/>
            <a:t>Demotion</a:t>
          </a:r>
        </a:p>
        <a:p>
          <a:pPr marL="457200" lvl="2" indent="-228600" algn="l" defTabSz="889000">
            <a:lnSpc>
              <a:spcPct val="90000"/>
            </a:lnSpc>
            <a:spcBef>
              <a:spcPct val="0"/>
            </a:spcBef>
            <a:spcAft>
              <a:spcPct val="15000"/>
            </a:spcAft>
            <a:buChar char="•"/>
          </a:pPr>
          <a:r>
            <a:rPr lang="en-US" sz="2000" kern="1200" dirty="0"/>
            <a:t>Termination of employment</a:t>
          </a:r>
        </a:p>
      </dsp:txBody>
      <dsp:txXfrm>
        <a:off x="5547277" y="983035"/>
        <a:ext cx="5924641" cy="3577413"/>
      </dsp:txXfrm>
    </dsp:sp>
  </dsp:spTree>
</dsp:drawing>
</file>

<file path=ppt/diagrams/layout1.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68C80B-48AB-4DB3-B2AB-A7ABFECFA5CA}" type="datetimeFigureOut">
              <a:rPr lang="en-US" smtClean="0"/>
              <a:t>7/19/2021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12A4E-85D3-4759-BCA9-267547E25C7A}" type="slidenum">
              <a:rPr lang="en-US" smtClean="0"/>
              <a:t>‹#›</a:t>
            </a:fld>
            <a:endParaRPr lang="en-US"/>
          </a:p>
        </p:txBody>
      </p:sp>
    </p:spTree>
    <p:extLst>
      <p:ext uri="{BB962C8B-B14F-4D97-AF65-F5344CB8AC3E}">
        <p14:creationId xmlns:p14="http://schemas.microsoft.com/office/powerpoint/2010/main" val="756265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DFAF1-1571-4B72-94CB-0E2FEC4661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80E20-F4DC-4B52-ABBD-613CB5A082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A12F35-D39C-4B4E-8E74-52F0FB3546C7}"/>
              </a:ext>
            </a:extLst>
          </p:cNvPr>
          <p:cNvSpPr>
            <a:spLocks noGrp="1"/>
          </p:cNvSpPr>
          <p:nvPr>
            <p:ph type="dt" sz="half" idx="10"/>
          </p:nvPr>
        </p:nvSpPr>
        <p:spPr/>
        <p:txBody>
          <a:bodyPr/>
          <a:lstStyle/>
          <a:p>
            <a:fld id="{86741653-CB95-4A44-B887-037B018171B3}" type="datetime1">
              <a:rPr lang="en-US" smtClean="0"/>
              <a:t>7/19/2021</a:t>
            </a:fld>
            <a:endParaRPr lang="en-US"/>
          </a:p>
        </p:txBody>
      </p:sp>
      <p:sp>
        <p:nvSpPr>
          <p:cNvPr id="5" name="Footer Placeholder 4">
            <a:extLst>
              <a:ext uri="{FF2B5EF4-FFF2-40B4-BE49-F238E27FC236}">
                <a16:creationId xmlns:a16="http://schemas.microsoft.com/office/drawing/2014/main" id="{94A37CF8-9271-463E-9884-ACDCD43C0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79E2E6-AB71-468F-B3EA-299A21571557}"/>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128537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E9552-74EA-4A27-8999-8F7174AE6E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9E4344-3333-48D5-92DE-56BD15604A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352018-9686-4C10-8CE4-7AB44B508036}"/>
              </a:ext>
            </a:extLst>
          </p:cNvPr>
          <p:cNvSpPr>
            <a:spLocks noGrp="1"/>
          </p:cNvSpPr>
          <p:nvPr>
            <p:ph type="dt" sz="half" idx="10"/>
          </p:nvPr>
        </p:nvSpPr>
        <p:spPr/>
        <p:txBody>
          <a:bodyPr/>
          <a:lstStyle/>
          <a:p>
            <a:fld id="{8E01780D-F7C0-475E-B0F6-1165AA461508}" type="datetime1">
              <a:rPr lang="en-US" smtClean="0"/>
              <a:t>7/19/2021</a:t>
            </a:fld>
            <a:endParaRPr lang="en-US"/>
          </a:p>
        </p:txBody>
      </p:sp>
      <p:sp>
        <p:nvSpPr>
          <p:cNvPr id="5" name="Footer Placeholder 4">
            <a:extLst>
              <a:ext uri="{FF2B5EF4-FFF2-40B4-BE49-F238E27FC236}">
                <a16:creationId xmlns:a16="http://schemas.microsoft.com/office/drawing/2014/main" id="{54EF2024-AA1F-4732-B913-F489709720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E33E33-05E5-45C1-A250-B450322993A0}"/>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420289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F7AF9E-E294-4855-91BE-4E872EEC8D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E46112-AB3C-4FB9-B062-7819335AC9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8B84F2-6BC1-4131-887C-6A648A0DF09B}"/>
              </a:ext>
            </a:extLst>
          </p:cNvPr>
          <p:cNvSpPr>
            <a:spLocks noGrp="1"/>
          </p:cNvSpPr>
          <p:nvPr>
            <p:ph type="dt" sz="half" idx="10"/>
          </p:nvPr>
        </p:nvSpPr>
        <p:spPr/>
        <p:txBody>
          <a:bodyPr/>
          <a:lstStyle/>
          <a:p>
            <a:fld id="{36172C4A-317B-460E-872A-07B97DE9A573}" type="datetime1">
              <a:rPr lang="en-US" smtClean="0"/>
              <a:t>7/19/2021</a:t>
            </a:fld>
            <a:endParaRPr lang="en-US"/>
          </a:p>
        </p:txBody>
      </p:sp>
      <p:sp>
        <p:nvSpPr>
          <p:cNvPr id="5" name="Footer Placeholder 4">
            <a:extLst>
              <a:ext uri="{FF2B5EF4-FFF2-40B4-BE49-F238E27FC236}">
                <a16:creationId xmlns:a16="http://schemas.microsoft.com/office/drawing/2014/main" id="{7FF34872-47F5-4F7A-A784-1D56B66CB9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30E70-BFFD-4E48-A101-13692B47E13B}"/>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2392051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DFAF1-1571-4B72-94CB-0E2FEC4661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80E20-F4DC-4B52-ABBD-613CB5A082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A12F35-D39C-4B4E-8E74-52F0FB3546C7}"/>
              </a:ext>
            </a:extLst>
          </p:cNvPr>
          <p:cNvSpPr>
            <a:spLocks noGrp="1"/>
          </p:cNvSpPr>
          <p:nvPr>
            <p:ph type="dt" sz="half" idx="10"/>
          </p:nvPr>
        </p:nvSpPr>
        <p:spPr/>
        <p:txBody>
          <a:bodyPr/>
          <a:lstStyle/>
          <a:p>
            <a:fld id="{6A097963-42D8-4B19-881D-EF13D5B9B01B}" type="datetime1">
              <a:rPr lang="en-US" smtClean="0"/>
              <a:t>7/19/2021</a:t>
            </a:fld>
            <a:endParaRPr lang="en-US"/>
          </a:p>
        </p:txBody>
      </p:sp>
      <p:sp>
        <p:nvSpPr>
          <p:cNvPr id="5" name="Footer Placeholder 4">
            <a:extLst>
              <a:ext uri="{FF2B5EF4-FFF2-40B4-BE49-F238E27FC236}">
                <a16:creationId xmlns:a16="http://schemas.microsoft.com/office/drawing/2014/main" id="{94A37CF8-9271-463E-9884-ACDCD43C0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79E2E6-AB71-468F-B3EA-299A21571557}"/>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406482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C330-D4E4-404E-AD09-096129902F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815D9B-013F-4B4C-8695-351324994B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C779D1-8FEE-47D4-86F0-F595E04DAA1C}"/>
              </a:ext>
            </a:extLst>
          </p:cNvPr>
          <p:cNvSpPr>
            <a:spLocks noGrp="1"/>
          </p:cNvSpPr>
          <p:nvPr>
            <p:ph type="dt" sz="half" idx="10"/>
          </p:nvPr>
        </p:nvSpPr>
        <p:spPr/>
        <p:txBody>
          <a:bodyPr/>
          <a:lstStyle/>
          <a:p>
            <a:fld id="{7DB7EEC2-1E33-48B0-A3AC-BBB186F9F964}" type="datetime1">
              <a:rPr lang="en-US" smtClean="0"/>
              <a:t>7/19/2021</a:t>
            </a:fld>
            <a:endParaRPr lang="en-US"/>
          </a:p>
        </p:txBody>
      </p:sp>
      <p:sp>
        <p:nvSpPr>
          <p:cNvPr id="5" name="Footer Placeholder 4">
            <a:extLst>
              <a:ext uri="{FF2B5EF4-FFF2-40B4-BE49-F238E27FC236}">
                <a16:creationId xmlns:a16="http://schemas.microsoft.com/office/drawing/2014/main" id="{EC5E19F4-D763-486D-93AC-97971246A3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1F8FF-5FCA-455E-8634-94EF9B84C45B}"/>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3670404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27F75-1C78-4265-86FE-4B3919AFAD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9E6E7B-0F7B-4C15-819A-8574C981DC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65E428-6CC5-4967-AF03-D11F3925EC8C}"/>
              </a:ext>
            </a:extLst>
          </p:cNvPr>
          <p:cNvSpPr>
            <a:spLocks noGrp="1"/>
          </p:cNvSpPr>
          <p:nvPr>
            <p:ph type="dt" sz="half" idx="10"/>
          </p:nvPr>
        </p:nvSpPr>
        <p:spPr/>
        <p:txBody>
          <a:bodyPr/>
          <a:lstStyle/>
          <a:p>
            <a:fld id="{F464EE66-8521-4481-A4DD-58F165E05031}" type="datetime1">
              <a:rPr lang="en-US" smtClean="0"/>
              <a:t>7/19/2021</a:t>
            </a:fld>
            <a:endParaRPr lang="en-US"/>
          </a:p>
        </p:txBody>
      </p:sp>
      <p:sp>
        <p:nvSpPr>
          <p:cNvPr id="5" name="Footer Placeholder 4">
            <a:extLst>
              <a:ext uri="{FF2B5EF4-FFF2-40B4-BE49-F238E27FC236}">
                <a16:creationId xmlns:a16="http://schemas.microsoft.com/office/drawing/2014/main" id="{C6FC738B-269D-44A4-AC61-A9A1E4755F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E561C-B6B0-44DC-A998-18EACD1F88FC}"/>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1843048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FAC7B-CA15-40B2-A281-BBA352AF26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4672B-4041-429F-B425-E3594D0D9E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E7D239-B005-4984-8815-2E3F6CC960D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F51E93-D316-4B03-A21E-CBCC44F4E422}"/>
              </a:ext>
            </a:extLst>
          </p:cNvPr>
          <p:cNvSpPr>
            <a:spLocks noGrp="1"/>
          </p:cNvSpPr>
          <p:nvPr>
            <p:ph type="dt" sz="half" idx="10"/>
          </p:nvPr>
        </p:nvSpPr>
        <p:spPr/>
        <p:txBody>
          <a:bodyPr/>
          <a:lstStyle/>
          <a:p>
            <a:fld id="{123B2DF5-CD45-4B0B-8669-12FD62726542}" type="datetime1">
              <a:rPr lang="en-US" smtClean="0"/>
              <a:t>7/19/2021</a:t>
            </a:fld>
            <a:endParaRPr lang="en-US"/>
          </a:p>
        </p:txBody>
      </p:sp>
      <p:sp>
        <p:nvSpPr>
          <p:cNvPr id="6" name="Footer Placeholder 5">
            <a:extLst>
              <a:ext uri="{FF2B5EF4-FFF2-40B4-BE49-F238E27FC236}">
                <a16:creationId xmlns:a16="http://schemas.microsoft.com/office/drawing/2014/main" id="{790466FE-4100-4BA6-82B7-D32BEEDD07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AFCD50-F27D-412F-B660-9E15284E54C8}"/>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1626566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CE736-7753-4BF9-905D-61ACCA9351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FECAA4-E2A1-4C8E-AE9C-A64E78BB87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142568-7B17-4241-82FB-718A6FC8094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7CD94C-A1E8-400F-A30C-C21FB51FC8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AF38296-C426-401B-9459-50A54FD16F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C4AAEB-35BB-45CA-89FE-71C5DC72D26C}"/>
              </a:ext>
            </a:extLst>
          </p:cNvPr>
          <p:cNvSpPr>
            <a:spLocks noGrp="1"/>
          </p:cNvSpPr>
          <p:nvPr>
            <p:ph type="dt" sz="half" idx="10"/>
          </p:nvPr>
        </p:nvSpPr>
        <p:spPr/>
        <p:txBody>
          <a:bodyPr/>
          <a:lstStyle/>
          <a:p>
            <a:fld id="{6665F6AF-CFC7-42D6-8BFD-5B5CE914134F}" type="datetime1">
              <a:rPr lang="en-US" smtClean="0"/>
              <a:t>7/19/2021</a:t>
            </a:fld>
            <a:endParaRPr lang="en-US"/>
          </a:p>
        </p:txBody>
      </p:sp>
      <p:sp>
        <p:nvSpPr>
          <p:cNvPr id="8" name="Footer Placeholder 7">
            <a:extLst>
              <a:ext uri="{FF2B5EF4-FFF2-40B4-BE49-F238E27FC236}">
                <a16:creationId xmlns:a16="http://schemas.microsoft.com/office/drawing/2014/main" id="{A9253FFA-34B4-471B-AB24-AD5F45EA33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0543BE-C9F2-4BD9-8EA4-C84CC9324837}"/>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2191041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0D6F-C612-41A4-92D7-75E1DA43BD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10368-9CC8-484A-8A28-EECB1B8D55A8}"/>
              </a:ext>
            </a:extLst>
          </p:cNvPr>
          <p:cNvSpPr>
            <a:spLocks noGrp="1"/>
          </p:cNvSpPr>
          <p:nvPr>
            <p:ph type="dt" sz="half" idx="10"/>
          </p:nvPr>
        </p:nvSpPr>
        <p:spPr/>
        <p:txBody>
          <a:bodyPr/>
          <a:lstStyle/>
          <a:p>
            <a:fld id="{0FE904C3-0E02-4F88-A390-778BB7FF9C93}" type="datetime1">
              <a:rPr lang="en-US" smtClean="0"/>
              <a:t>7/19/2021</a:t>
            </a:fld>
            <a:endParaRPr lang="en-US"/>
          </a:p>
        </p:txBody>
      </p:sp>
      <p:sp>
        <p:nvSpPr>
          <p:cNvPr id="4" name="Footer Placeholder 3">
            <a:extLst>
              <a:ext uri="{FF2B5EF4-FFF2-40B4-BE49-F238E27FC236}">
                <a16:creationId xmlns:a16="http://schemas.microsoft.com/office/drawing/2014/main" id="{2987D0DE-058F-46E8-9237-35D183F6C6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E5F00E-35EF-454D-96AA-74AD0EEF5CF5}"/>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2372438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41251D-F3A4-4D82-B0B7-D7A5F2DE1D82}"/>
              </a:ext>
            </a:extLst>
          </p:cNvPr>
          <p:cNvSpPr>
            <a:spLocks noGrp="1"/>
          </p:cNvSpPr>
          <p:nvPr>
            <p:ph type="dt" sz="half" idx="10"/>
          </p:nvPr>
        </p:nvSpPr>
        <p:spPr/>
        <p:txBody>
          <a:bodyPr/>
          <a:lstStyle/>
          <a:p>
            <a:fld id="{860A00B5-29DF-4D46-867D-47A7E14742FC}" type="datetime1">
              <a:rPr lang="en-US" smtClean="0"/>
              <a:t>7/19/2021</a:t>
            </a:fld>
            <a:endParaRPr lang="en-US"/>
          </a:p>
        </p:txBody>
      </p:sp>
      <p:sp>
        <p:nvSpPr>
          <p:cNvPr id="3" name="Footer Placeholder 2">
            <a:extLst>
              <a:ext uri="{FF2B5EF4-FFF2-40B4-BE49-F238E27FC236}">
                <a16:creationId xmlns:a16="http://schemas.microsoft.com/office/drawing/2014/main" id="{38FA3389-4CCE-4CFB-A3FE-AC063EE2BC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89BBDB-72E2-41EA-ABF0-10D95FED7C7F}"/>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6882590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FA6C-56E2-4FA4-ADC3-BE5D11248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065576-17B0-4D7F-B3F4-6B6BA6BB0C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72C727-F4BA-4F62-904E-BF42ADC72A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F1A47A-6E15-4DE0-961B-B395A8BAD281}"/>
              </a:ext>
            </a:extLst>
          </p:cNvPr>
          <p:cNvSpPr>
            <a:spLocks noGrp="1"/>
          </p:cNvSpPr>
          <p:nvPr>
            <p:ph type="dt" sz="half" idx="10"/>
          </p:nvPr>
        </p:nvSpPr>
        <p:spPr/>
        <p:txBody>
          <a:bodyPr/>
          <a:lstStyle/>
          <a:p>
            <a:fld id="{65674915-D535-490F-BEF2-8CF7B30655A5}" type="datetime1">
              <a:rPr lang="en-US" smtClean="0"/>
              <a:t>7/19/2021</a:t>
            </a:fld>
            <a:endParaRPr lang="en-US"/>
          </a:p>
        </p:txBody>
      </p:sp>
      <p:sp>
        <p:nvSpPr>
          <p:cNvPr id="6" name="Footer Placeholder 5">
            <a:extLst>
              <a:ext uri="{FF2B5EF4-FFF2-40B4-BE49-F238E27FC236}">
                <a16:creationId xmlns:a16="http://schemas.microsoft.com/office/drawing/2014/main" id="{3C8DF474-6022-40EA-84C7-99C24076E3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9C288A-9E75-4B7F-957B-FB872CE9E3A1}"/>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3636806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C330-D4E4-404E-AD09-096129902F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815D9B-013F-4B4C-8695-351324994B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C779D1-8FEE-47D4-86F0-F595E04DAA1C}"/>
              </a:ext>
            </a:extLst>
          </p:cNvPr>
          <p:cNvSpPr>
            <a:spLocks noGrp="1"/>
          </p:cNvSpPr>
          <p:nvPr>
            <p:ph type="dt" sz="half" idx="10"/>
          </p:nvPr>
        </p:nvSpPr>
        <p:spPr/>
        <p:txBody>
          <a:bodyPr/>
          <a:lstStyle/>
          <a:p>
            <a:fld id="{35AE3F3A-EF1E-40F1-8ED8-603D6885B3E9}" type="datetime1">
              <a:rPr lang="en-US" smtClean="0"/>
              <a:t>7/19/2021</a:t>
            </a:fld>
            <a:endParaRPr lang="en-US"/>
          </a:p>
        </p:txBody>
      </p:sp>
      <p:sp>
        <p:nvSpPr>
          <p:cNvPr id="5" name="Footer Placeholder 4">
            <a:extLst>
              <a:ext uri="{FF2B5EF4-FFF2-40B4-BE49-F238E27FC236}">
                <a16:creationId xmlns:a16="http://schemas.microsoft.com/office/drawing/2014/main" id="{EC5E19F4-D763-486D-93AC-97971246A3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1F8FF-5FCA-455E-8634-94EF9B84C45B}"/>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364981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57FE9-D0E5-468D-AAF7-7B06B5A63C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3225EC-D565-46EE-B3C5-EE501F8A32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B9DBE0-723C-40A1-AF1D-8A53B975F9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44989D-7CD4-4532-93C9-80DC9DC6EC72}"/>
              </a:ext>
            </a:extLst>
          </p:cNvPr>
          <p:cNvSpPr>
            <a:spLocks noGrp="1"/>
          </p:cNvSpPr>
          <p:nvPr>
            <p:ph type="dt" sz="half" idx="10"/>
          </p:nvPr>
        </p:nvSpPr>
        <p:spPr/>
        <p:txBody>
          <a:bodyPr/>
          <a:lstStyle/>
          <a:p>
            <a:fld id="{C97A0B72-AB08-40B1-B42E-F4692EAB390A}" type="datetime1">
              <a:rPr lang="en-US" smtClean="0"/>
              <a:t>7/19/2021</a:t>
            </a:fld>
            <a:endParaRPr lang="en-US"/>
          </a:p>
        </p:txBody>
      </p:sp>
      <p:sp>
        <p:nvSpPr>
          <p:cNvPr id="6" name="Footer Placeholder 5">
            <a:extLst>
              <a:ext uri="{FF2B5EF4-FFF2-40B4-BE49-F238E27FC236}">
                <a16:creationId xmlns:a16="http://schemas.microsoft.com/office/drawing/2014/main" id="{8BD5BC61-2867-4CD1-83D5-5FC4EA39A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546700-5E8F-401E-9D6B-5ABC44CA4BA6}"/>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1697289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E9552-74EA-4A27-8999-8F7174AE6E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9E4344-3333-48D5-92DE-56BD15604A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352018-9686-4C10-8CE4-7AB44B508036}"/>
              </a:ext>
            </a:extLst>
          </p:cNvPr>
          <p:cNvSpPr>
            <a:spLocks noGrp="1"/>
          </p:cNvSpPr>
          <p:nvPr>
            <p:ph type="dt" sz="half" idx="10"/>
          </p:nvPr>
        </p:nvSpPr>
        <p:spPr/>
        <p:txBody>
          <a:bodyPr/>
          <a:lstStyle/>
          <a:p>
            <a:fld id="{3B4A503B-9885-467D-A622-659FC0FA63E7}" type="datetime1">
              <a:rPr lang="en-US" smtClean="0"/>
              <a:t>7/19/2021</a:t>
            </a:fld>
            <a:endParaRPr lang="en-US"/>
          </a:p>
        </p:txBody>
      </p:sp>
      <p:sp>
        <p:nvSpPr>
          <p:cNvPr id="5" name="Footer Placeholder 4">
            <a:extLst>
              <a:ext uri="{FF2B5EF4-FFF2-40B4-BE49-F238E27FC236}">
                <a16:creationId xmlns:a16="http://schemas.microsoft.com/office/drawing/2014/main" id="{54EF2024-AA1F-4732-B913-F489709720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E33E33-05E5-45C1-A250-B450322993A0}"/>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25484181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F7AF9E-E294-4855-91BE-4E872EEC8D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E46112-AB3C-4FB9-B062-7819335AC9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8B84F2-6BC1-4131-887C-6A648A0DF09B}"/>
              </a:ext>
            </a:extLst>
          </p:cNvPr>
          <p:cNvSpPr>
            <a:spLocks noGrp="1"/>
          </p:cNvSpPr>
          <p:nvPr>
            <p:ph type="dt" sz="half" idx="10"/>
          </p:nvPr>
        </p:nvSpPr>
        <p:spPr/>
        <p:txBody>
          <a:bodyPr/>
          <a:lstStyle/>
          <a:p>
            <a:fld id="{936C124F-F256-42D1-AAD4-CFA5FD061F80}" type="datetime1">
              <a:rPr lang="en-US" smtClean="0"/>
              <a:t>7/19/2021</a:t>
            </a:fld>
            <a:endParaRPr lang="en-US"/>
          </a:p>
        </p:txBody>
      </p:sp>
      <p:sp>
        <p:nvSpPr>
          <p:cNvPr id="5" name="Footer Placeholder 4">
            <a:extLst>
              <a:ext uri="{FF2B5EF4-FFF2-40B4-BE49-F238E27FC236}">
                <a16:creationId xmlns:a16="http://schemas.microsoft.com/office/drawing/2014/main" id="{7FF34872-47F5-4F7A-A784-1D56B66CB9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30E70-BFFD-4E48-A101-13692B47E13B}"/>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199553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27F75-1C78-4265-86FE-4B3919AFAD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9E6E7B-0F7B-4C15-819A-8574C981DC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65E428-6CC5-4967-AF03-D11F3925EC8C}"/>
              </a:ext>
            </a:extLst>
          </p:cNvPr>
          <p:cNvSpPr>
            <a:spLocks noGrp="1"/>
          </p:cNvSpPr>
          <p:nvPr>
            <p:ph type="dt" sz="half" idx="10"/>
          </p:nvPr>
        </p:nvSpPr>
        <p:spPr/>
        <p:txBody>
          <a:bodyPr/>
          <a:lstStyle/>
          <a:p>
            <a:fld id="{4C01E8DF-19FA-4208-8E51-13C3E2B62E53}" type="datetime1">
              <a:rPr lang="en-US" smtClean="0"/>
              <a:t>7/19/2021</a:t>
            </a:fld>
            <a:endParaRPr lang="en-US"/>
          </a:p>
        </p:txBody>
      </p:sp>
      <p:sp>
        <p:nvSpPr>
          <p:cNvPr id="5" name="Footer Placeholder 4">
            <a:extLst>
              <a:ext uri="{FF2B5EF4-FFF2-40B4-BE49-F238E27FC236}">
                <a16:creationId xmlns:a16="http://schemas.microsoft.com/office/drawing/2014/main" id="{C6FC738B-269D-44A4-AC61-A9A1E4755F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E561C-B6B0-44DC-A998-18EACD1F88FC}"/>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797588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FAC7B-CA15-40B2-A281-BBA352AF26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4672B-4041-429F-B425-E3594D0D9E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E7D239-B005-4984-8815-2E3F6CC960D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F51E93-D316-4B03-A21E-CBCC44F4E422}"/>
              </a:ext>
            </a:extLst>
          </p:cNvPr>
          <p:cNvSpPr>
            <a:spLocks noGrp="1"/>
          </p:cNvSpPr>
          <p:nvPr>
            <p:ph type="dt" sz="half" idx="10"/>
          </p:nvPr>
        </p:nvSpPr>
        <p:spPr/>
        <p:txBody>
          <a:bodyPr/>
          <a:lstStyle/>
          <a:p>
            <a:fld id="{4F8E8B04-9182-4FC3-9180-78EAF9FD4E06}" type="datetime1">
              <a:rPr lang="en-US" smtClean="0"/>
              <a:t>7/19/2021</a:t>
            </a:fld>
            <a:endParaRPr lang="en-US"/>
          </a:p>
        </p:txBody>
      </p:sp>
      <p:sp>
        <p:nvSpPr>
          <p:cNvPr id="6" name="Footer Placeholder 5">
            <a:extLst>
              <a:ext uri="{FF2B5EF4-FFF2-40B4-BE49-F238E27FC236}">
                <a16:creationId xmlns:a16="http://schemas.microsoft.com/office/drawing/2014/main" id="{790466FE-4100-4BA6-82B7-D32BEEDD07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AFCD50-F27D-412F-B660-9E15284E54C8}"/>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29005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CE736-7753-4BF9-905D-61ACCA9351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FECAA4-E2A1-4C8E-AE9C-A64E78BB87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142568-7B17-4241-82FB-718A6FC8094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7CD94C-A1E8-400F-A30C-C21FB51FC8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AF38296-C426-401B-9459-50A54FD16F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C4AAEB-35BB-45CA-89FE-71C5DC72D26C}"/>
              </a:ext>
            </a:extLst>
          </p:cNvPr>
          <p:cNvSpPr>
            <a:spLocks noGrp="1"/>
          </p:cNvSpPr>
          <p:nvPr>
            <p:ph type="dt" sz="half" idx="10"/>
          </p:nvPr>
        </p:nvSpPr>
        <p:spPr/>
        <p:txBody>
          <a:bodyPr/>
          <a:lstStyle/>
          <a:p>
            <a:fld id="{E9E8322D-7830-48B2-9962-024380FE8B15}" type="datetime1">
              <a:rPr lang="en-US" smtClean="0"/>
              <a:t>7/19/2021</a:t>
            </a:fld>
            <a:endParaRPr lang="en-US"/>
          </a:p>
        </p:txBody>
      </p:sp>
      <p:sp>
        <p:nvSpPr>
          <p:cNvPr id="8" name="Footer Placeholder 7">
            <a:extLst>
              <a:ext uri="{FF2B5EF4-FFF2-40B4-BE49-F238E27FC236}">
                <a16:creationId xmlns:a16="http://schemas.microsoft.com/office/drawing/2014/main" id="{A9253FFA-34B4-471B-AB24-AD5F45EA33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0543BE-C9F2-4BD9-8EA4-C84CC9324837}"/>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159687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0D6F-C612-41A4-92D7-75E1DA43BD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10368-9CC8-484A-8A28-EECB1B8D55A8}"/>
              </a:ext>
            </a:extLst>
          </p:cNvPr>
          <p:cNvSpPr>
            <a:spLocks noGrp="1"/>
          </p:cNvSpPr>
          <p:nvPr>
            <p:ph type="dt" sz="half" idx="10"/>
          </p:nvPr>
        </p:nvSpPr>
        <p:spPr/>
        <p:txBody>
          <a:bodyPr/>
          <a:lstStyle/>
          <a:p>
            <a:fld id="{91006C38-D31F-4DD1-8BBE-C62963D71AB2}" type="datetime1">
              <a:rPr lang="en-US" smtClean="0"/>
              <a:t>7/19/2021</a:t>
            </a:fld>
            <a:endParaRPr lang="en-US"/>
          </a:p>
        </p:txBody>
      </p:sp>
      <p:sp>
        <p:nvSpPr>
          <p:cNvPr id="4" name="Footer Placeholder 3">
            <a:extLst>
              <a:ext uri="{FF2B5EF4-FFF2-40B4-BE49-F238E27FC236}">
                <a16:creationId xmlns:a16="http://schemas.microsoft.com/office/drawing/2014/main" id="{2987D0DE-058F-46E8-9237-35D183F6C6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E5F00E-35EF-454D-96AA-74AD0EEF5CF5}"/>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1243818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41251D-F3A4-4D82-B0B7-D7A5F2DE1D82}"/>
              </a:ext>
            </a:extLst>
          </p:cNvPr>
          <p:cNvSpPr>
            <a:spLocks noGrp="1"/>
          </p:cNvSpPr>
          <p:nvPr>
            <p:ph type="dt" sz="half" idx="10"/>
          </p:nvPr>
        </p:nvSpPr>
        <p:spPr/>
        <p:txBody>
          <a:bodyPr/>
          <a:lstStyle/>
          <a:p>
            <a:fld id="{E93E98CF-28FF-4F2D-81D0-D83F13BDF5FA}" type="datetime1">
              <a:rPr lang="en-US" smtClean="0"/>
              <a:t>7/19/2021</a:t>
            </a:fld>
            <a:endParaRPr lang="en-US"/>
          </a:p>
        </p:txBody>
      </p:sp>
      <p:sp>
        <p:nvSpPr>
          <p:cNvPr id="3" name="Footer Placeholder 2">
            <a:extLst>
              <a:ext uri="{FF2B5EF4-FFF2-40B4-BE49-F238E27FC236}">
                <a16:creationId xmlns:a16="http://schemas.microsoft.com/office/drawing/2014/main" id="{38FA3389-4CCE-4CFB-A3FE-AC063EE2BC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89BBDB-72E2-41EA-ABF0-10D95FED7C7F}"/>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361700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FA6C-56E2-4FA4-ADC3-BE5D11248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065576-17B0-4D7F-B3F4-6B6BA6BB0C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72C727-F4BA-4F62-904E-BF42ADC72A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F1A47A-6E15-4DE0-961B-B395A8BAD281}"/>
              </a:ext>
            </a:extLst>
          </p:cNvPr>
          <p:cNvSpPr>
            <a:spLocks noGrp="1"/>
          </p:cNvSpPr>
          <p:nvPr>
            <p:ph type="dt" sz="half" idx="10"/>
          </p:nvPr>
        </p:nvSpPr>
        <p:spPr/>
        <p:txBody>
          <a:bodyPr/>
          <a:lstStyle/>
          <a:p>
            <a:fld id="{8F47AD6E-DE9D-49D3-9AFF-5C9EC873AD77}" type="datetime1">
              <a:rPr lang="en-US" smtClean="0"/>
              <a:t>7/19/2021</a:t>
            </a:fld>
            <a:endParaRPr lang="en-US"/>
          </a:p>
        </p:txBody>
      </p:sp>
      <p:sp>
        <p:nvSpPr>
          <p:cNvPr id="6" name="Footer Placeholder 5">
            <a:extLst>
              <a:ext uri="{FF2B5EF4-FFF2-40B4-BE49-F238E27FC236}">
                <a16:creationId xmlns:a16="http://schemas.microsoft.com/office/drawing/2014/main" id="{3C8DF474-6022-40EA-84C7-99C24076E3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9C288A-9E75-4B7F-957B-FB872CE9E3A1}"/>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374908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57FE9-D0E5-468D-AAF7-7B06B5A63C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3225EC-D565-46EE-B3C5-EE501F8A32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B9DBE0-723C-40A1-AF1D-8A53B975F9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44989D-7CD4-4532-93C9-80DC9DC6EC72}"/>
              </a:ext>
            </a:extLst>
          </p:cNvPr>
          <p:cNvSpPr>
            <a:spLocks noGrp="1"/>
          </p:cNvSpPr>
          <p:nvPr>
            <p:ph type="dt" sz="half" idx="10"/>
          </p:nvPr>
        </p:nvSpPr>
        <p:spPr/>
        <p:txBody>
          <a:bodyPr/>
          <a:lstStyle/>
          <a:p>
            <a:fld id="{F940061C-D887-4038-9FAE-7667B5888C6B}" type="datetime1">
              <a:rPr lang="en-US" smtClean="0"/>
              <a:t>7/19/2021</a:t>
            </a:fld>
            <a:endParaRPr lang="en-US"/>
          </a:p>
        </p:txBody>
      </p:sp>
      <p:sp>
        <p:nvSpPr>
          <p:cNvPr id="6" name="Footer Placeholder 5">
            <a:extLst>
              <a:ext uri="{FF2B5EF4-FFF2-40B4-BE49-F238E27FC236}">
                <a16:creationId xmlns:a16="http://schemas.microsoft.com/office/drawing/2014/main" id="{8BD5BC61-2867-4CD1-83D5-5FC4EA39A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546700-5E8F-401E-9D6B-5ABC44CA4BA6}"/>
              </a:ext>
            </a:extLst>
          </p:cNvPr>
          <p:cNvSpPr>
            <a:spLocks noGrp="1"/>
          </p:cNvSpPr>
          <p:nvPr>
            <p:ph type="sldNum" sz="quarter" idx="12"/>
          </p:nvPr>
        </p:nvSpPr>
        <p:spPr/>
        <p:txBody>
          <a:bodyPr/>
          <a:lstStyle/>
          <a:p>
            <a:fld id="{F1E0EA2E-A075-4026-B490-AECC2D6B579E}" type="slidenum">
              <a:rPr lang="en-US" smtClean="0"/>
              <a:t>‹#›</a:t>
            </a:fld>
            <a:endParaRPr lang="en-US"/>
          </a:p>
        </p:txBody>
      </p:sp>
    </p:spTree>
    <p:extLst>
      <p:ext uri="{BB962C8B-B14F-4D97-AF65-F5344CB8AC3E}">
        <p14:creationId xmlns:p14="http://schemas.microsoft.com/office/powerpoint/2010/main" val="204635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72223B-D03B-47C2-8E62-19A67CFED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0C0F9A-01BC-43F0-9BE4-EC71A613EB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CFACB-1AEA-4FD3-8E56-70049C6E98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54001-D4D8-45D8-AA10-312B26A88FF7}" type="datetime1">
              <a:rPr lang="en-US" smtClean="0"/>
              <a:t>7/19/2021</a:t>
            </a:fld>
            <a:endParaRPr lang="en-US"/>
          </a:p>
        </p:txBody>
      </p:sp>
      <p:sp>
        <p:nvSpPr>
          <p:cNvPr id="5" name="Footer Placeholder 4">
            <a:extLst>
              <a:ext uri="{FF2B5EF4-FFF2-40B4-BE49-F238E27FC236}">
                <a16:creationId xmlns:a16="http://schemas.microsoft.com/office/drawing/2014/main" id="{9A889BC3-3445-4F8E-8E2A-60542B4EC5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A952B4-E66C-402B-B267-127A3CA67B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0EA2E-A075-4026-B490-AECC2D6B579E}" type="slidenum">
              <a:rPr lang="en-US" smtClean="0"/>
              <a:t>‹#›</a:t>
            </a:fld>
            <a:endParaRPr lang="en-US"/>
          </a:p>
        </p:txBody>
      </p:sp>
    </p:spTree>
    <p:extLst>
      <p:ext uri="{BB962C8B-B14F-4D97-AF65-F5344CB8AC3E}">
        <p14:creationId xmlns:p14="http://schemas.microsoft.com/office/powerpoint/2010/main" val="2288824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72223B-D03B-47C2-8E62-19A67CFED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0C0F9A-01BC-43F0-9BE4-EC71A613EB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CFACB-1AEA-4FD3-8E56-70049C6E98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4D66E-F062-4D0F-B5E8-584DF62CE1E7}" type="datetime1">
              <a:rPr lang="en-US" smtClean="0"/>
              <a:t>7/19/2021</a:t>
            </a:fld>
            <a:endParaRPr lang="en-US"/>
          </a:p>
        </p:txBody>
      </p:sp>
      <p:sp>
        <p:nvSpPr>
          <p:cNvPr id="5" name="Footer Placeholder 4">
            <a:extLst>
              <a:ext uri="{FF2B5EF4-FFF2-40B4-BE49-F238E27FC236}">
                <a16:creationId xmlns:a16="http://schemas.microsoft.com/office/drawing/2014/main" id="{9A889BC3-3445-4F8E-8E2A-60542B4EC5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A952B4-E66C-402B-B267-127A3CA67B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0EA2E-A075-4026-B490-AECC2D6B579E}" type="slidenum">
              <a:rPr lang="en-US" smtClean="0"/>
              <a:t>‹#›</a:t>
            </a:fld>
            <a:endParaRPr lang="en-US"/>
          </a:p>
        </p:txBody>
      </p:sp>
    </p:spTree>
    <p:extLst>
      <p:ext uri="{BB962C8B-B14F-4D97-AF65-F5344CB8AC3E}">
        <p14:creationId xmlns:p14="http://schemas.microsoft.com/office/powerpoint/2010/main" val="2144139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295E7F-EA66-480B-B001-C8BE7CD61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0040" y="4892040"/>
            <a:ext cx="11548872" cy="1645920"/>
          </a:xfrm>
          <a:prstGeom prst="rect">
            <a:avLst/>
          </a:prstGeom>
          <a:solidFill>
            <a:srgbClr val="262626"/>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C800B3-1FAC-45FF-96B1-1F588AB78F7D}"/>
              </a:ext>
            </a:extLst>
          </p:cNvPr>
          <p:cNvSpPr>
            <a:spLocks noGrp="1"/>
          </p:cNvSpPr>
          <p:nvPr>
            <p:ph type="ctrTitle"/>
          </p:nvPr>
        </p:nvSpPr>
        <p:spPr>
          <a:xfrm>
            <a:off x="718687" y="5091762"/>
            <a:ext cx="7274608" cy="1264588"/>
          </a:xfrm>
        </p:spPr>
        <p:txBody>
          <a:bodyPr anchor="ctr">
            <a:normAutofit fontScale="90000"/>
          </a:bodyPr>
          <a:lstStyle/>
          <a:p>
            <a:pPr algn="r"/>
            <a:r>
              <a:rPr lang="en-US" sz="4800" b="1" dirty="0">
                <a:solidFill>
                  <a:srgbClr val="FFFFFF"/>
                </a:solidFill>
              </a:rPr>
              <a:t>Supplementary Training </a:t>
            </a:r>
            <a:br>
              <a:rPr lang="en-US" sz="4800" b="1" dirty="0">
                <a:solidFill>
                  <a:srgbClr val="FFFFFF"/>
                </a:solidFill>
              </a:rPr>
            </a:br>
            <a:r>
              <a:rPr lang="en-US" sz="4800" b="1" dirty="0">
                <a:solidFill>
                  <a:srgbClr val="FFFFFF"/>
                </a:solidFill>
              </a:rPr>
              <a:t>for Investigators</a:t>
            </a:r>
          </a:p>
        </p:txBody>
      </p:sp>
      <p:sp>
        <p:nvSpPr>
          <p:cNvPr id="3" name="Subtitle 2">
            <a:extLst>
              <a:ext uri="{FF2B5EF4-FFF2-40B4-BE49-F238E27FC236}">
                <a16:creationId xmlns:a16="http://schemas.microsoft.com/office/drawing/2014/main" id="{19358E61-46F6-450C-B70A-3EC9CBC1F0C0}"/>
              </a:ext>
            </a:extLst>
          </p:cNvPr>
          <p:cNvSpPr>
            <a:spLocks noGrp="1"/>
          </p:cNvSpPr>
          <p:nvPr>
            <p:ph type="subTitle" idx="1"/>
          </p:nvPr>
        </p:nvSpPr>
        <p:spPr>
          <a:xfrm>
            <a:off x="8386843" y="5091763"/>
            <a:ext cx="3256516" cy="1264587"/>
          </a:xfrm>
        </p:spPr>
        <p:txBody>
          <a:bodyPr anchor="ctr">
            <a:normAutofit/>
          </a:bodyPr>
          <a:lstStyle/>
          <a:p>
            <a:pPr algn="l"/>
            <a:r>
              <a:rPr lang="en-US" sz="2000" dirty="0">
                <a:solidFill>
                  <a:srgbClr val="FFC000"/>
                </a:solidFill>
              </a:rPr>
              <a:t>Cobb County School District</a:t>
            </a:r>
          </a:p>
        </p:txBody>
      </p:sp>
      <p:pic>
        <p:nvPicPr>
          <p:cNvPr id="5" name="Picture 4">
            <a:extLst>
              <a:ext uri="{FF2B5EF4-FFF2-40B4-BE49-F238E27FC236}">
                <a16:creationId xmlns:a16="http://schemas.microsoft.com/office/drawing/2014/main" id="{1C7183FB-FC5F-451D-BC49-A073390A5C2E}"/>
              </a:ext>
            </a:extLst>
          </p:cNvPr>
          <p:cNvPicPr>
            <a:picLocks noChangeAspect="1"/>
          </p:cNvPicPr>
          <p:nvPr/>
        </p:nvPicPr>
        <p:blipFill rotWithShape="1">
          <a:blip r:embed="rId2"/>
          <a:srcRect r="-1" b="28447"/>
          <a:stretch/>
        </p:blipFill>
        <p:spPr>
          <a:xfrm>
            <a:off x="320040" y="320040"/>
            <a:ext cx="11548872" cy="4462272"/>
          </a:xfrm>
          <a:prstGeom prst="rect">
            <a:avLst/>
          </a:prstGeom>
        </p:spPr>
      </p:pic>
      <p:cxnSp>
        <p:nvCxnSpPr>
          <p:cNvPr id="12" name="Straight Connector 11">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762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8BD7AA-000F-4149-9FF6-E8DB2DE6F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792587" cy="6858000"/>
          </a:xfrm>
          <a:custGeom>
            <a:avLst/>
            <a:gdLst>
              <a:gd name="connsiteX0" fmla="*/ 9792587 w 9792587"/>
              <a:gd name="connsiteY0" fmla="*/ 0 h 6858000"/>
              <a:gd name="connsiteX1" fmla="*/ 2339431 w 9792587"/>
              <a:gd name="connsiteY1" fmla="*/ 0 h 6858000"/>
              <a:gd name="connsiteX2" fmla="*/ 2190696 w 9792587"/>
              <a:gd name="connsiteY2" fmla="*/ 145339 h 6858000"/>
              <a:gd name="connsiteX3" fmla="*/ 0 w 9792587"/>
              <a:gd name="connsiteY3" fmla="*/ 5565888 h 6858000"/>
              <a:gd name="connsiteX4" fmla="*/ 79127 w 9792587"/>
              <a:gd name="connsiteY4" fmla="*/ 6681235 h 6858000"/>
              <a:gd name="connsiteX5" fmla="*/ 108694 w 9792587"/>
              <a:gd name="connsiteY5" fmla="*/ 6858000 h 6858000"/>
              <a:gd name="connsiteX6" fmla="*/ 9792587 w 97925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92587" h="6858000">
                <a:moveTo>
                  <a:pt x="9792587" y="0"/>
                </a:moveTo>
                <a:lnTo>
                  <a:pt x="2339431" y="0"/>
                </a:lnTo>
                <a:lnTo>
                  <a:pt x="2190696" y="145339"/>
                </a:lnTo>
                <a:cubicBezTo>
                  <a:pt x="834428" y="1548908"/>
                  <a:pt x="0" y="3459953"/>
                  <a:pt x="0" y="5565888"/>
                </a:cubicBezTo>
                <a:cubicBezTo>
                  <a:pt x="0" y="5944579"/>
                  <a:pt x="26981" y="6316967"/>
                  <a:pt x="79127" y="6681235"/>
                </a:cubicBezTo>
                <a:lnTo>
                  <a:pt x="108694" y="6858000"/>
                </a:lnTo>
                <a:lnTo>
                  <a:pt x="9792587"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4A4A823-72DC-4BA8-8157-D36A8939A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492529" cy="6858000"/>
          </a:xfrm>
          <a:custGeom>
            <a:avLst/>
            <a:gdLst>
              <a:gd name="connsiteX0" fmla="*/ 9492529 w 9492529"/>
              <a:gd name="connsiteY0" fmla="*/ 0 h 6858000"/>
              <a:gd name="connsiteX1" fmla="*/ 2472310 w 9492529"/>
              <a:gd name="connsiteY1" fmla="*/ 0 h 6858000"/>
              <a:gd name="connsiteX2" fmla="*/ 2157501 w 9492529"/>
              <a:gd name="connsiteY2" fmla="*/ 301488 h 6858000"/>
              <a:gd name="connsiteX3" fmla="*/ 0 w 9492529"/>
              <a:gd name="connsiteY3" fmla="*/ 5565888 h 6858000"/>
              <a:gd name="connsiteX4" fmla="*/ 76084 w 9492529"/>
              <a:gd name="connsiteY4" fmla="*/ 6638337 h 6858000"/>
              <a:gd name="connsiteX5" fmla="*/ 112827 w 9492529"/>
              <a:gd name="connsiteY5" fmla="*/ 6858000 h 6858000"/>
              <a:gd name="connsiteX6" fmla="*/ 9492529 w 9492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92529" h="6858000">
                <a:moveTo>
                  <a:pt x="9492529" y="0"/>
                </a:moveTo>
                <a:lnTo>
                  <a:pt x="2472310" y="0"/>
                </a:lnTo>
                <a:lnTo>
                  <a:pt x="2157501" y="301488"/>
                </a:lnTo>
                <a:cubicBezTo>
                  <a:pt x="823309" y="1655711"/>
                  <a:pt x="0" y="3514654"/>
                  <a:pt x="0" y="5565888"/>
                </a:cubicBezTo>
                <a:cubicBezTo>
                  <a:pt x="0" y="5930014"/>
                  <a:pt x="25944" y="6288079"/>
                  <a:pt x="76084" y="6638337"/>
                </a:cubicBezTo>
                <a:lnTo>
                  <a:pt x="112827" y="6858000"/>
                </a:lnTo>
                <a:lnTo>
                  <a:pt x="9492529" y="685800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B615933-FB23-4562-8EA4-73A3DF304513}"/>
              </a:ext>
            </a:extLst>
          </p:cNvPr>
          <p:cNvSpPr>
            <a:spLocks noGrp="1"/>
          </p:cNvSpPr>
          <p:nvPr>
            <p:ph type="title"/>
          </p:nvPr>
        </p:nvSpPr>
        <p:spPr>
          <a:xfrm>
            <a:off x="804672" y="1445494"/>
            <a:ext cx="7165235" cy="1288238"/>
          </a:xfrm>
        </p:spPr>
        <p:txBody>
          <a:bodyPr anchor="ctr">
            <a:normAutofit/>
          </a:bodyPr>
          <a:lstStyle/>
          <a:p>
            <a:r>
              <a:rPr lang="en-US" b="1" dirty="0"/>
              <a:t>Sexual Harassment: Category 2 </a:t>
            </a:r>
          </a:p>
        </p:txBody>
      </p:sp>
      <p:sp>
        <p:nvSpPr>
          <p:cNvPr id="3" name="Content Placeholder 2">
            <a:extLst>
              <a:ext uri="{FF2B5EF4-FFF2-40B4-BE49-F238E27FC236}">
                <a16:creationId xmlns:a16="http://schemas.microsoft.com/office/drawing/2014/main" id="{9AEE63EE-42DE-49B8-8CA7-12B6178196B9}"/>
              </a:ext>
            </a:extLst>
          </p:cNvPr>
          <p:cNvSpPr>
            <a:spLocks noGrp="1"/>
          </p:cNvSpPr>
          <p:nvPr>
            <p:ph idx="1"/>
          </p:nvPr>
        </p:nvSpPr>
        <p:spPr>
          <a:xfrm>
            <a:off x="804671" y="2897372"/>
            <a:ext cx="7860863" cy="3152553"/>
          </a:xfrm>
        </p:spPr>
        <p:txBody>
          <a:bodyPr anchor="t">
            <a:normAutofit/>
          </a:bodyPr>
          <a:lstStyle/>
          <a:p>
            <a:r>
              <a:rPr lang="en-US" sz="2400"/>
              <a:t>“Sexual assault” as defined in 20 U.S.C. § 1092(f)(6)(A)(v)</a:t>
            </a:r>
          </a:p>
          <a:p>
            <a:r>
              <a:rPr lang="en-US" sz="2400"/>
              <a:t>“Dating violence” as defined in 34 U.S.C. § 12291(a)(10) </a:t>
            </a:r>
          </a:p>
          <a:p>
            <a:r>
              <a:rPr lang="en-US" sz="2400"/>
              <a:t>“Domestic violence” as defined in 34 U.S.C. § 12291(a)(8)</a:t>
            </a:r>
          </a:p>
          <a:p>
            <a:r>
              <a:rPr lang="en-US" sz="2400"/>
              <a:t>“Stalking” as defined in 34 U.S.C. § 12291(a)(30)</a:t>
            </a:r>
          </a:p>
          <a:p>
            <a:endParaRPr lang="en-US" sz="2400"/>
          </a:p>
          <a:p>
            <a:r>
              <a:rPr lang="en-US" sz="2400"/>
              <a:t>Conduct that falls within any of these definitions must be reported.</a:t>
            </a:r>
          </a:p>
          <a:p>
            <a:endParaRPr lang="en-US" sz="2400"/>
          </a:p>
        </p:txBody>
      </p:sp>
      <p:sp>
        <p:nvSpPr>
          <p:cNvPr id="4" name="Slide Number Placeholder 3">
            <a:extLst>
              <a:ext uri="{FF2B5EF4-FFF2-40B4-BE49-F238E27FC236}">
                <a16:creationId xmlns:a16="http://schemas.microsoft.com/office/drawing/2014/main" id="{04321008-3F2C-42AA-848B-0CDC095D59CC}"/>
              </a:ext>
            </a:extLst>
          </p:cNvPr>
          <p:cNvSpPr>
            <a:spLocks noGrp="1"/>
          </p:cNvSpPr>
          <p:nvPr>
            <p:ph type="sldNum" sz="quarter" idx="12"/>
          </p:nvPr>
        </p:nvSpPr>
        <p:spPr/>
        <p:txBody>
          <a:bodyPr/>
          <a:lstStyle/>
          <a:p>
            <a:fld id="{F1E0EA2E-A075-4026-B490-AECC2D6B579E}" type="slidenum">
              <a:rPr lang="en-US" smtClean="0"/>
              <a:t>10</a:t>
            </a:fld>
            <a:endParaRPr lang="en-US"/>
          </a:p>
        </p:txBody>
      </p:sp>
    </p:spTree>
    <p:extLst>
      <p:ext uri="{BB962C8B-B14F-4D97-AF65-F5344CB8AC3E}">
        <p14:creationId xmlns:p14="http://schemas.microsoft.com/office/powerpoint/2010/main" val="225430556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8BD7AA-000F-4149-9FF6-E8DB2DE6F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792587" cy="6858000"/>
          </a:xfrm>
          <a:custGeom>
            <a:avLst/>
            <a:gdLst>
              <a:gd name="connsiteX0" fmla="*/ 9792587 w 9792587"/>
              <a:gd name="connsiteY0" fmla="*/ 0 h 6858000"/>
              <a:gd name="connsiteX1" fmla="*/ 2339431 w 9792587"/>
              <a:gd name="connsiteY1" fmla="*/ 0 h 6858000"/>
              <a:gd name="connsiteX2" fmla="*/ 2190696 w 9792587"/>
              <a:gd name="connsiteY2" fmla="*/ 145339 h 6858000"/>
              <a:gd name="connsiteX3" fmla="*/ 0 w 9792587"/>
              <a:gd name="connsiteY3" fmla="*/ 5565888 h 6858000"/>
              <a:gd name="connsiteX4" fmla="*/ 79127 w 9792587"/>
              <a:gd name="connsiteY4" fmla="*/ 6681235 h 6858000"/>
              <a:gd name="connsiteX5" fmla="*/ 108694 w 9792587"/>
              <a:gd name="connsiteY5" fmla="*/ 6858000 h 6858000"/>
              <a:gd name="connsiteX6" fmla="*/ 9792587 w 97925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92587" h="6858000">
                <a:moveTo>
                  <a:pt x="9792587" y="0"/>
                </a:moveTo>
                <a:lnTo>
                  <a:pt x="2339431" y="0"/>
                </a:lnTo>
                <a:lnTo>
                  <a:pt x="2190696" y="145339"/>
                </a:lnTo>
                <a:cubicBezTo>
                  <a:pt x="834428" y="1548908"/>
                  <a:pt x="0" y="3459953"/>
                  <a:pt x="0" y="5565888"/>
                </a:cubicBezTo>
                <a:cubicBezTo>
                  <a:pt x="0" y="5944579"/>
                  <a:pt x="26981" y="6316967"/>
                  <a:pt x="79127" y="6681235"/>
                </a:cubicBezTo>
                <a:lnTo>
                  <a:pt x="108694" y="6858000"/>
                </a:lnTo>
                <a:lnTo>
                  <a:pt x="9792587"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4A4A823-72DC-4BA8-8157-D36A8939A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492529" cy="6858000"/>
          </a:xfrm>
          <a:custGeom>
            <a:avLst/>
            <a:gdLst>
              <a:gd name="connsiteX0" fmla="*/ 9492529 w 9492529"/>
              <a:gd name="connsiteY0" fmla="*/ 0 h 6858000"/>
              <a:gd name="connsiteX1" fmla="*/ 2472310 w 9492529"/>
              <a:gd name="connsiteY1" fmla="*/ 0 h 6858000"/>
              <a:gd name="connsiteX2" fmla="*/ 2157501 w 9492529"/>
              <a:gd name="connsiteY2" fmla="*/ 301488 h 6858000"/>
              <a:gd name="connsiteX3" fmla="*/ 0 w 9492529"/>
              <a:gd name="connsiteY3" fmla="*/ 5565888 h 6858000"/>
              <a:gd name="connsiteX4" fmla="*/ 76084 w 9492529"/>
              <a:gd name="connsiteY4" fmla="*/ 6638337 h 6858000"/>
              <a:gd name="connsiteX5" fmla="*/ 112827 w 9492529"/>
              <a:gd name="connsiteY5" fmla="*/ 6858000 h 6858000"/>
              <a:gd name="connsiteX6" fmla="*/ 9492529 w 9492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92529" h="6858000">
                <a:moveTo>
                  <a:pt x="9492529" y="0"/>
                </a:moveTo>
                <a:lnTo>
                  <a:pt x="2472310" y="0"/>
                </a:lnTo>
                <a:lnTo>
                  <a:pt x="2157501" y="301488"/>
                </a:lnTo>
                <a:cubicBezTo>
                  <a:pt x="823309" y="1655711"/>
                  <a:pt x="0" y="3514654"/>
                  <a:pt x="0" y="5565888"/>
                </a:cubicBezTo>
                <a:cubicBezTo>
                  <a:pt x="0" y="5930014"/>
                  <a:pt x="25944" y="6288079"/>
                  <a:pt x="76084" y="6638337"/>
                </a:cubicBezTo>
                <a:lnTo>
                  <a:pt x="112827" y="6858000"/>
                </a:lnTo>
                <a:lnTo>
                  <a:pt x="9492529" y="685800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6A0046E-8A23-429B-A427-F00D12376358}"/>
              </a:ext>
            </a:extLst>
          </p:cNvPr>
          <p:cNvSpPr>
            <a:spLocks noGrp="1"/>
          </p:cNvSpPr>
          <p:nvPr>
            <p:ph type="title"/>
          </p:nvPr>
        </p:nvSpPr>
        <p:spPr>
          <a:xfrm>
            <a:off x="804672" y="1445494"/>
            <a:ext cx="7165235" cy="1288238"/>
          </a:xfrm>
        </p:spPr>
        <p:txBody>
          <a:bodyPr anchor="ctr">
            <a:normAutofit/>
          </a:bodyPr>
          <a:lstStyle/>
          <a:p>
            <a:r>
              <a:rPr lang="en-US" b="1" dirty="0"/>
              <a:t>Sexual Harassment: Category 3 </a:t>
            </a:r>
          </a:p>
        </p:txBody>
      </p:sp>
      <p:sp>
        <p:nvSpPr>
          <p:cNvPr id="3" name="Content Placeholder 2">
            <a:extLst>
              <a:ext uri="{FF2B5EF4-FFF2-40B4-BE49-F238E27FC236}">
                <a16:creationId xmlns:a16="http://schemas.microsoft.com/office/drawing/2014/main" id="{5D4EDF96-6601-4101-B097-935B2ED742B0}"/>
              </a:ext>
            </a:extLst>
          </p:cNvPr>
          <p:cNvSpPr>
            <a:spLocks noGrp="1"/>
          </p:cNvSpPr>
          <p:nvPr>
            <p:ph idx="1"/>
          </p:nvPr>
        </p:nvSpPr>
        <p:spPr>
          <a:xfrm>
            <a:off x="804671" y="2897372"/>
            <a:ext cx="7860863" cy="3152553"/>
          </a:xfrm>
        </p:spPr>
        <p:txBody>
          <a:bodyPr anchor="t">
            <a:normAutofit/>
          </a:bodyPr>
          <a:lstStyle/>
          <a:p>
            <a:r>
              <a:rPr lang="en-US" sz="2400"/>
              <a:t>“Unwelcome conduct determined by a reasonable person to be so severe, pervasive, and objectively offensive that it effectively denies a person equal access to the recipient’s education program or activity.”</a:t>
            </a:r>
          </a:p>
          <a:p>
            <a:r>
              <a:rPr lang="en-US" sz="2400"/>
              <a:t>This conduct must be reported.</a:t>
            </a:r>
          </a:p>
          <a:p>
            <a:pPr marL="0" indent="0">
              <a:buNone/>
            </a:pPr>
            <a:endParaRPr lang="en-US" sz="2400"/>
          </a:p>
        </p:txBody>
      </p:sp>
      <p:sp>
        <p:nvSpPr>
          <p:cNvPr id="4" name="Slide Number Placeholder 3">
            <a:extLst>
              <a:ext uri="{FF2B5EF4-FFF2-40B4-BE49-F238E27FC236}">
                <a16:creationId xmlns:a16="http://schemas.microsoft.com/office/drawing/2014/main" id="{EEA654CC-9337-4ABF-A571-9AACB7FA8BF7}"/>
              </a:ext>
            </a:extLst>
          </p:cNvPr>
          <p:cNvSpPr>
            <a:spLocks noGrp="1"/>
          </p:cNvSpPr>
          <p:nvPr>
            <p:ph type="sldNum" sz="quarter" idx="12"/>
          </p:nvPr>
        </p:nvSpPr>
        <p:spPr/>
        <p:txBody>
          <a:bodyPr/>
          <a:lstStyle/>
          <a:p>
            <a:fld id="{F1E0EA2E-A075-4026-B490-AECC2D6B579E}" type="slidenum">
              <a:rPr lang="en-US" smtClean="0"/>
              <a:t>11</a:t>
            </a:fld>
            <a:endParaRPr lang="en-US"/>
          </a:p>
        </p:txBody>
      </p:sp>
    </p:spTree>
    <p:extLst>
      <p:ext uri="{BB962C8B-B14F-4D97-AF65-F5344CB8AC3E}">
        <p14:creationId xmlns:p14="http://schemas.microsoft.com/office/powerpoint/2010/main" val="72896592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9AE91C-45B0-4414-9CB1-E6DCB55D0469}"/>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6100" kern="1200">
                <a:solidFill>
                  <a:schemeClr val="tx1"/>
                </a:solidFill>
                <a:latin typeface="+mj-lt"/>
                <a:ea typeface="+mj-ea"/>
                <a:cs typeface="+mj-cs"/>
              </a:rPr>
              <a:t>What happens upon report of sexual harassment? </a:t>
            </a:r>
          </a:p>
        </p:txBody>
      </p:sp>
      <p:sp>
        <p:nvSpPr>
          <p:cNvPr id="3" name="Content Placeholder 2">
            <a:extLst>
              <a:ext uri="{FF2B5EF4-FFF2-40B4-BE49-F238E27FC236}">
                <a16:creationId xmlns:a16="http://schemas.microsoft.com/office/drawing/2014/main" id="{933CE3DD-330B-44E6-A2DB-0EA189C28EE9}"/>
              </a:ext>
            </a:extLst>
          </p:cNvPr>
          <p:cNvSpPr>
            <a:spLocks noGrp="1"/>
          </p:cNvSpPr>
          <p:nvPr>
            <p:ph idx="1"/>
          </p:nvPr>
        </p:nvSpPr>
        <p:spPr>
          <a:xfrm>
            <a:off x="1966912" y="4763643"/>
            <a:ext cx="8258176" cy="631825"/>
          </a:xfrm>
        </p:spPr>
        <p:txBody>
          <a:bodyPr vert="horz" lIns="91440" tIns="45720" rIns="91440" bIns="45720" rtlCol="0" anchor="ctr">
            <a:normAutofit/>
          </a:bodyPr>
          <a:lstStyle/>
          <a:p>
            <a:pPr marL="0" indent="0" algn="ctr">
              <a:buNone/>
            </a:pPr>
            <a:r>
              <a:rPr lang="en-US" kern="1200" dirty="0">
                <a:solidFill>
                  <a:schemeClr val="tx1"/>
                </a:solidFill>
                <a:latin typeface="+mn-lt"/>
                <a:ea typeface="+mn-ea"/>
                <a:cs typeface="+mn-cs"/>
              </a:rPr>
              <a:t>CCSD Grievance Policy must be followed. </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DA31C2D8-6D44-4F7B-9D0C-981899C546E5}"/>
              </a:ext>
            </a:extLst>
          </p:cNvPr>
          <p:cNvSpPr>
            <a:spLocks noGrp="1"/>
          </p:cNvSpPr>
          <p:nvPr>
            <p:ph type="sldNum" sz="quarter" idx="12"/>
          </p:nvPr>
        </p:nvSpPr>
        <p:spPr/>
        <p:txBody>
          <a:bodyPr/>
          <a:lstStyle/>
          <a:p>
            <a:fld id="{F1E0EA2E-A075-4026-B490-AECC2D6B579E}" type="slidenum">
              <a:rPr lang="en-US" smtClean="0"/>
              <a:t>12</a:t>
            </a:fld>
            <a:endParaRPr lang="en-US"/>
          </a:p>
        </p:txBody>
      </p:sp>
    </p:spTree>
    <p:extLst>
      <p:ext uri="{BB962C8B-B14F-4D97-AF65-F5344CB8AC3E}">
        <p14:creationId xmlns:p14="http://schemas.microsoft.com/office/powerpoint/2010/main" val="1015158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B2B21D-630F-4EB6-81E0-ECC70773D1FD}"/>
              </a:ext>
            </a:extLst>
          </p:cNvPr>
          <p:cNvSpPr>
            <a:spLocks noGrp="1"/>
          </p:cNvSpPr>
          <p:nvPr>
            <p:ph type="title"/>
          </p:nvPr>
        </p:nvSpPr>
        <p:spPr>
          <a:xfrm>
            <a:off x="838200" y="621792"/>
            <a:ext cx="4795157" cy="5413248"/>
          </a:xfrm>
        </p:spPr>
        <p:txBody>
          <a:bodyPr>
            <a:normAutofit/>
          </a:bodyPr>
          <a:lstStyle/>
          <a:p>
            <a:r>
              <a:rPr lang="en-US" sz="5200" b="1">
                <a:solidFill>
                  <a:schemeClr val="bg1"/>
                </a:solidFill>
              </a:rPr>
              <a:t>What about other sexual misconduct?</a:t>
            </a:r>
          </a:p>
        </p:txBody>
      </p:sp>
      <p:sp>
        <p:nvSpPr>
          <p:cNvPr id="3" name="Content Placeholder 2">
            <a:extLst>
              <a:ext uri="{FF2B5EF4-FFF2-40B4-BE49-F238E27FC236}">
                <a16:creationId xmlns:a16="http://schemas.microsoft.com/office/drawing/2014/main" id="{48B0E60E-0BDD-4C33-9785-835CF88FFF70}"/>
              </a:ext>
            </a:extLst>
          </p:cNvPr>
          <p:cNvSpPr>
            <a:spLocks noGrp="1"/>
          </p:cNvSpPr>
          <p:nvPr>
            <p:ph idx="1"/>
          </p:nvPr>
        </p:nvSpPr>
        <p:spPr>
          <a:xfrm>
            <a:off x="6521450" y="621792"/>
            <a:ext cx="4832349" cy="5413248"/>
          </a:xfrm>
        </p:spPr>
        <p:txBody>
          <a:bodyPr anchor="ctr">
            <a:normAutofit/>
          </a:bodyPr>
          <a:lstStyle/>
          <a:p>
            <a:r>
              <a:rPr lang="en-US" sz="2400" dirty="0"/>
              <a:t>CCSD is committed to providing an education environment that is free from sexual discrimination, misconduct, and harassment. </a:t>
            </a:r>
          </a:p>
          <a:p>
            <a:r>
              <a:rPr lang="en-US" sz="2400" dirty="0"/>
              <a:t>Any sexual misconduct that does not rise to the level of “sexual harassment” (as defined by the U.S. Department of Education) or that does not meet Title IX’s jurisdictional requirements will be  investigated and addressed pursuant to Cobb County School District Policies.</a:t>
            </a:r>
          </a:p>
        </p:txBody>
      </p:sp>
      <p:sp>
        <p:nvSpPr>
          <p:cNvPr id="4" name="Slide Number Placeholder 3">
            <a:extLst>
              <a:ext uri="{FF2B5EF4-FFF2-40B4-BE49-F238E27FC236}">
                <a16:creationId xmlns:a16="http://schemas.microsoft.com/office/drawing/2014/main" id="{D02F827D-ED06-4831-9B7B-6D73F19ED6AE}"/>
              </a:ext>
            </a:extLst>
          </p:cNvPr>
          <p:cNvSpPr>
            <a:spLocks noGrp="1"/>
          </p:cNvSpPr>
          <p:nvPr>
            <p:ph type="sldNum" sz="quarter" idx="12"/>
          </p:nvPr>
        </p:nvSpPr>
        <p:spPr/>
        <p:txBody>
          <a:bodyPr/>
          <a:lstStyle/>
          <a:p>
            <a:fld id="{F1E0EA2E-A075-4026-B490-AECC2D6B579E}" type="slidenum">
              <a:rPr lang="en-US" smtClean="0"/>
              <a:t>13</a:t>
            </a:fld>
            <a:endParaRPr lang="en-US"/>
          </a:p>
        </p:txBody>
      </p:sp>
    </p:spTree>
    <p:extLst>
      <p:ext uri="{BB962C8B-B14F-4D97-AF65-F5344CB8AC3E}">
        <p14:creationId xmlns:p14="http://schemas.microsoft.com/office/powerpoint/2010/main" val="788689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22">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77E505-F014-4EE4-A66C-FA6FFC52CEA4}"/>
              </a:ext>
            </a:extLst>
          </p:cNvPr>
          <p:cNvSpPr>
            <a:spLocks noGrp="1"/>
          </p:cNvSpPr>
          <p:nvPr>
            <p:ph type="title"/>
          </p:nvPr>
        </p:nvSpPr>
        <p:spPr>
          <a:xfrm>
            <a:off x="1115568" y="548640"/>
            <a:ext cx="10168128" cy="1179576"/>
          </a:xfrm>
        </p:spPr>
        <p:txBody>
          <a:bodyPr>
            <a:normAutofit/>
          </a:bodyPr>
          <a:lstStyle/>
          <a:p>
            <a:r>
              <a:rPr lang="en-US" sz="4000" b="1" dirty="0"/>
              <a:t>CCSD Grievance Process: Definitions</a:t>
            </a:r>
          </a:p>
        </p:txBody>
      </p:sp>
      <p:sp>
        <p:nvSpPr>
          <p:cNvPr id="25" name="Rectangle 24">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980A9DE-5F68-4875-9408-27B010A48853}"/>
              </a:ext>
            </a:extLst>
          </p:cNvPr>
          <p:cNvSpPr>
            <a:spLocks noGrp="1"/>
          </p:cNvSpPr>
          <p:nvPr>
            <p:ph idx="1"/>
          </p:nvPr>
        </p:nvSpPr>
        <p:spPr>
          <a:xfrm>
            <a:off x="1115568" y="2481943"/>
            <a:ext cx="10168128" cy="3695020"/>
          </a:xfrm>
        </p:spPr>
        <p:txBody>
          <a:bodyPr>
            <a:normAutofit/>
          </a:bodyPr>
          <a:lstStyle/>
          <a:p>
            <a:r>
              <a:rPr lang="en-US" sz="2200" dirty="0"/>
              <a:t>Complainant - an individual who is alleged to be the victim of conduct that could constitute sexual harassment under Title IX. </a:t>
            </a:r>
          </a:p>
          <a:p>
            <a:r>
              <a:rPr lang="en-US" sz="2200" dirty="0"/>
              <a:t>Respondent - an individual who has been reported to be the perpetrator of conduct that could constitute sexual harassment under Title IX.</a:t>
            </a:r>
          </a:p>
          <a:p>
            <a:pPr lvl="0"/>
            <a:r>
              <a:rPr lang="en-US" sz="2200" dirty="0"/>
              <a:t>Supportive Measures - non-disciplinary, non-punitive individualized services offered as appropriate, as reasonably available, and without fee or charge to the Complainant or the Respondent. </a:t>
            </a:r>
          </a:p>
          <a:p>
            <a:r>
              <a:rPr lang="en-US" sz="2200" dirty="0"/>
              <a:t>Formal Complaint - a document filed by a Complainant or signed by the Title IX Coordinator alleging sexual harassment against a Respondent and requesting that the school investigate the allegation of sexual harassment.</a:t>
            </a:r>
          </a:p>
          <a:p>
            <a:pPr marL="0" indent="0">
              <a:buNone/>
            </a:pPr>
            <a:endParaRPr lang="en-US" sz="2200" dirty="0"/>
          </a:p>
        </p:txBody>
      </p:sp>
      <p:sp>
        <p:nvSpPr>
          <p:cNvPr id="4" name="Slide Number Placeholder 3">
            <a:extLst>
              <a:ext uri="{FF2B5EF4-FFF2-40B4-BE49-F238E27FC236}">
                <a16:creationId xmlns:a16="http://schemas.microsoft.com/office/drawing/2014/main" id="{20176E07-5850-4EB4-B0EF-5EB30CCC7908}"/>
              </a:ext>
            </a:extLst>
          </p:cNvPr>
          <p:cNvSpPr>
            <a:spLocks noGrp="1"/>
          </p:cNvSpPr>
          <p:nvPr>
            <p:ph type="sldNum" sz="quarter" idx="12"/>
          </p:nvPr>
        </p:nvSpPr>
        <p:spPr/>
        <p:txBody>
          <a:bodyPr/>
          <a:lstStyle/>
          <a:p>
            <a:fld id="{F1E0EA2E-A075-4026-B490-AECC2D6B579E}" type="slidenum">
              <a:rPr lang="en-US" smtClean="0"/>
              <a:t>14</a:t>
            </a:fld>
            <a:endParaRPr lang="en-US"/>
          </a:p>
        </p:txBody>
      </p:sp>
    </p:spTree>
    <p:extLst>
      <p:ext uri="{BB962C8B-B14F-4D97-AF65-F5344CB8AC3E}">
        <p14:creationId xmlns:p14="http://schemas.microsoft.com/office/powerpoint/2010/main" val="3611699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939BD65-1562-44CF-BDCD-6C68223C1C74}"/>
              </a:ext>
            </a:extLst>
          </p:cNvPr>
          <p:cNvSpPr>
            <a:spLocks noGrp="1"/>
          </p:cNvSpPr>
          <p:nvPr>
            <p:ph type="title"/>
          </p:nvPr>
        </p:nvSpPr>
        <p:spPr>
          <a:xfrm>
            <a:off x="1115568" y="548640"/>
            <a:ext cx="10168128" cy="1179576"/>
          </a:xfrm>
        </p:spPr>
        <p:txBody>
          <a:bodyPr>
            <a:normAutofit/>
          </a:bodyPr>
          <a:lstStyle/>
          <a:p>
            <a:r>
              <a:rPr lang="en-US" sz="4000" b="1"/>
              <a:t>Supportive Measures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3BED5B7-7E57-41E6-856A-8B03AB02126D}"/>
              </a:ext>
            </a:extLst>
          </p:cNvPr>
          <p:cNvSpPr>
            <a:spLocks noGrp="1"/>
          </p:cNvSpPr>
          <p:nvPr>
            <p:ph idx="1"/>
          </p:nvPr>
        </p:nvSpPr>
        <p:spPr>
          <a:xfrm>
            <a:off x="1115568" y="2481943"/>
            <a:ext cx="10168128" cy="3695020"/>
          </a:xfrm>
        </p:spPr>
        <p:txBody>
          <a:bodyPr>
            <a:normAutofit lnSpcReduction="10000"/>
          </a:bodyPr>
          <a:lstStyle/>
          <a:p>
            <a:r>
              <a:rPr lang="en-US" sz="2000" dirty="0"/>
              <a:t>Can be provided to Complainants, Respondents, and any other member of the CCSD community who is affected by sexual misconduct.</a:t>
            </a:r>
          </a:p>
          <a:p>
            <a:r>
              <a:rPr lang="en-US" sz="2000" dirty="0"/>
              <a:t>May be sought or provided before or after the filing of a Formal Complaint, or where no Formal Complaint has been filed. </a:t>
            </a:r>
          </a:p>
          <a:p>
            <a:r>
              <a:rPr lang="en-US" sz="2000" dirty="0"/>
              <a:t>Designed to restore or preserve equal access to the school’s education program or activity without unreasonably burdening the other party, including measures designed to protect the safety of all parties or the school’s educational environment, or deter sexual harassment.</a:t>
            </a:r>
          </a:p>
          <a:p>
            <a:r>
              <a:rPr lang="en-US" sz="2000" dirty="0"/>
              <a:t>Examples: counseling, extensions of deadlines or other course-related adjustments, modifications of work or class schedules, campus escort services, safety plans, mutual restrictions on contact between the parties, leaves of absence for student Complainants or Respondents, increased security and monitoring of certain areas of the campus, and other similar measures. </a:t>
            </a:r>
          </a:p>
        </p:txBody>
      </p:sp>
      <p:sp>
        <p:nvSpPr>
          <p:cNvPr id="4" name="Slide Number Placeholder 3">
            <a:extLst>
              <a:ext uri="{FF2B5EF4-FFF2-40B4-BE49-F238E27FC236}">
                <a16:creationId xmlns:a16="http://schemas.microsoft.com/office/drawing/2014/main" id="{AAEBD54C-ECEA-4499-B8B9-9D92A544FCAB}"/>
              </a:ext>
            </a:extLst>
          </p:cNvPr>
          <p:cNvSpPr>
            <a:spLocks noGrp="1"/>
          </p:cNvSpPr>
          <p:nvPr>
            <p:ph type="sldNum" sz="quarter" idx="12"/>
          </p:nvPr>
        </p:nvSpPr>
        <p:spPr/>
        <p:txBody>
          <a:bodyPr/>
          <a:lstStyle/>
          <a:p>
            <a:fld id="{F1E0EA2E-A075-4026-B490-AECC2D6B579E}" type="slidenum">
              <a:rPr lang="en-US" smtClean="0"/>
              <a:t>15</a:t>
            </a:fld>
            <a:endParaRPr lang="en-US"/>
          </a:p>
        </p:txBody>
      </p:sp>
    </p:spTree>
    <p:extLst>
      <p:ext uri="{BB962C8B-B14F-4D97-AF65-F5344CB8AC3E}">
        <p14:creationId xmlns:p14="http://schemas.microsoft.com/office/powerpoint/2010/main" val="2277429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B60C4C-EF16-4424-A452-A3367F6FFEF9}"/>
              </a:ext>
            </a:extLst>
          </p:cNvPr>
          <p:cNvSpPr>
            <a:spLocks noGrp="1"/>
          </p:cNvSpPr>
          <p:nvPr>
            <p:ph type="title"/>
          </p:nvPr>
        </p:nvSpPr>
        <p:spPr>
          <a:xfrm>
            <a:off x="943276" y="712268"/>
            <a:ext cx="10410524" cy="1193533"/>
          </a:xfrm>
        </p:spPr>
        <p:txBody>
          <a:bodyPr>
            <a:normAutofit/>
          </a:bodyPr>
          <a:lstStyle/>
          <a:p>
            <a:r>
              <a:rPr lang="en-US" b="1" dirty="0">
                <a:solidFill>
                  <a:srgbClr val="FFFFFF"/>
                </a:solidFill>
              </a:rPr>
              <a:t>Grievance Process Continued </a:t>
            </a: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E929B0D-65A0-4CEC-AF05-664416B662F8}"/>
              </a:ext>
            </a:extLst>
          </p:cNvPr>
          <p:cNvSpPr>
            <a:spLocks noGrp="1"/>
          </p:cNvSpPr>
          <p:nvPr>
            <p:ph idx="1"/>
          </p:nvPr>
        </p:nvSpPr>
        <p:spPr>
          <a:xfrm>
            <a:off x="943276" y="2050181"/>
            <a:ext cx="10410524" cy="4126782"/>
          </a:xfrm>
        </p:spPr>
        <p:txBody>
          <a:bodyPr>
            <a:normAutofit/>
          </a:bodyPr>
          <a:lstStyle/>
          <a:p>
            <a:r>
              <a:rPr lang="en-US" sz="2400" dirty="0">
                <a:solidFill>
                  <a:srgbClr val="FFFFFF"/>
                </a:solidFill>
              </a:rPr>
              <a:t>Status as “Respondent” is not considered a negative factor.</a:t>
            </a:r>
          </a:p>
          <a:p>
            <a:r>
              <a:rPr lang="en-US" sz="2400" dirty="0">
                <a:solidFill>
                  <a:srgbClr val="FFFFFF"/>
                </a:solidFill>
              </a:rPr>
              <a:t>Respondents are entitled to presumption that they are not responsible for the alleged conduct until grievance process concludes and determination regarding responsibility is made.</a:t>
            </a:r>
          </a:p>
          <a:p>
            <a:r>
              <a:rPr lang="en-US" sz="2400" dirty="0">
                <a:solidFill>
                  <a:srgbClr val="FFFFFF"/>
                </a:solidFill>
              </a:rPr>
              <a:t>Credibility determinations will not be based on a person’s status as a Complainant, Respondent, or Witness.</a:t>
            </a:r>
          </a:p>
          <a:p>
            <a:r>
              <a:rPr lang="en-US" sz="2400" dirty="0"/>
              <a:t>Title IX Coordinators, investigators, decision-makers, and any person who facilitates an informal resolution process must:</a:t>
            </a:r>
          </a:p>
          <a:p>
            <a:pPr lvl="1"/>
            <a:r>
              <a:rPr lang="en-US" sz="2000" dirty="0"/>
              <a:t>Not have a conflict of interest </a:t>
            </a:r>
          </a:p>
          <a:p>
            <a:pPr lvl="1"/>
            <a:r>
              <a:rPr lang="en-US" sz="2000" dirty="0"/>
              <a:t>Not be biased</a:t>
            </a:r>
            <a:endParaRPr lang="en-US" sz="2000" dirty="0">
              <a:solidFill>
                <a:srgbClr val="FFFFFF"/>
              </a:solidFill>
            </a:endParaRPr>
          </a:p>
        </p:txBody>
      </p:sp>
      <p:sp>
        <p:nvSpPr>
          <p:cNvPr id="4" name="Slide Number Placeholder 3">
            <a:extLst>
              <a:ext uri="{FF2B5EF4-FFF2-40B4-BE49-F238E27FC236}">
                <a16:creationId xmlns:a16="http://schemas.microsoft.com/office/drawing/2014/main" id="{EE2F3587-4CAF-4916-AF65-D1F7CF50FD37}"/>
              </a:ext>
            </a:extLst>
          </p:cNvPr>
          <p:cNvSpPr>
            <a:spLocks noGrp="1"/>
          </p:cNvSpPr>
          <p:nvPr>
            <p:ph type="sldNum" sz="quarter" idx="12"/>
          </p:nvPr>
        </p:nvSpPr>
        <p:spPr/>
        <p:txBody>
          <a:bodyPr/>
          <a:lstStyle/>
          <a:p>
            <a:fld id="{F1E0EA2E-A075-4026-B490-AECC2D6B579E}" type="slidenum">
              <a:rPr lang="en-US" smtClean="0"/>
              <a:t>16</a:t>
            </a:fld>
            <a:endParaRPr lang="en-US"/>
          </a:p>
        </p:txBody>
      </p:sp>
    </p:spTree>
    <p:extLst>
      <p:ext uri="{BB962C8B-B14F-4D97-AF65-F5344CB8AC3E}">
        <p14:creationId xmlns:p14="http://schemas.microsoft.com/office/powerpoint/2010/main" val="267920416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75AEE3-DB75-44A5-A973-E338178A5635}"/>
              </a:ext>
            </a:extLst>
          </p:cNvPr>
          <p:cNvSpPr>
            <a:spLocks noGrp="1"/>
          </p:cNvSpPr>
          <p:nvPr>
            <p:ph type="title"/>
          </p:nvPr>
        </p:nvSpPr>
        <p:spPr>
          <a:xfrm>
            <a:off x="838200" y="556995"/>
            <a:ext cx="10515600" cy="1133693"/>
          </a:xfrm>
        </p:spPr>
        <p:txBody>
          <a:bodyPr>
            <a:normAutofit/>
          </a:bodyPr>
          <a:lstStyle/>
          <a:p>
            <a:r>
              <a:rPr lang="en-US" sz="5200" b="1" dirty="0"/>
              <a:t>Steps in Grievance Process </a:t>
            </a:r>
          </a:p>
        </p:txBody>
      </p:sp>
      <p:graphicFrame>
        <p:nvGraphicFramePr>
          <p:cNvPr id="38" name="Content Placeholder 2">
            <a:extLst>
              <a:ext uri="{FF2B5EF4-FFF2-40B4-BE49-F238E27FC236}">
                <a16:creationId xmlns:a16="http://schemas.microsoft.com/office/drawing/2014/main" id="{16444107-78A3-43CC-BCE7-925EFF8EBFA4}"/>
              </a:ext>
            </a:extLst>
          </p:cNvPr>
          <p:cNvGraphicFramePr>
            <a:graphicFrameLocks noGrp="1"/>
          </p:cNvGraphicFramePr>
          <p:nvPr>
            <p:ph idx="1"/>
            <p:extLst>
              <p:ext uri="{D42A27DB-BD31-4B8C-83A1-F6EECF244321}">
                <p14:modId xmlns:p14="http://schemas.microsoft.com/office/powerpoint/2010/main" val="27569042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A85AFA27-809D-430B-8D61-8E3623E34C66}"/>
              </a:ext>
            </a:extLst>
          </p:cNvPr>
          <p:cNvSpPr/>
          <p:nvPr/>
        </p:nvSpPr>
        <p:spPr>
          <a:xfrm>
            <a:off x="-1" y="1489753"/>
            <a:ext cx="12188952" cy="56507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a:extLst>
              <a:ext uri="{FF2B5EF4-FFF2-40B4-BE49-F238E27FC236}">
                <a16:creationId xmlns:a16="http://schemas.microsoft.com/office/drawing/2014/main" id="{A5EBCCAC-2204-4148-8FF3-DBEA82F9AFA3}"/>
              </a:ext>
            </a:extLst>
          </p:cNvPr>
          <p:cNvSpPr>
            <a:spLocks noGrp="1"/>
          </p:cNvSpPr>
          <p:nvPr>
            <p:ph type="sldNum" sz="quarter" idx="12"/>
          </p:nvPr>
        </p:nvSpPr>
        <p:spPr/>
        <p:txBody>
          <a:bodyPr/>
          <a:lstStyle/>
          <a:p>
            <a:fld id="{F1E0EA2E-A075-4026-B490-AECC2D6B579E}" type="slidenum">
              <a:rPr lang="en-US" smtClean="0"/>
              <a:t>17</a:t>
            </a:fld>
            <a:endParaRPr lang="en-US"/>
          </a:p>
        </p:txBody>
      </p:sp>
    </p:spTree>
    <p:extLst>
      <p:ext uri="{BB962C8B-B14F-4D97-AF65-F5344CB8AC3E}">
        <p14:creationId xmlns:p14="http://schemas.microsoft.com/office/powerpoint/2010/main" val="3737515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48640"/>
            <a:ext cx="10168128" cy="1179576"/>
          </a:xfrm>
        </p:spPr>
        <p:txBody>
          <a:bodyPr>
            <a:normAutofit/>
          </a:bodyPr>
          <a:lstStyle/>
          <a:p>
            <a:r>
              <a:rPr lang="en-US" sz="4000" b="1" dirty="0"/>
              <a:t>STEP 1: Formal Complaint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1115568" y="2481943"/>
            <a:ext cx="10168128" cy="3695020"/>
          </a:xfrm>
        </p:spPr>
        <p:txBody>
          <a:bodyPr>
            <a:normAutofit/>
          </a:bodyPr>
          <a:lstStyle/>
          <a:p>
            <a:r>
              <a:rPr lang="en-US" sz="2200" dirty="0"/>
              <a:t>Must be filed in person, by mail, by email, or through the online portal.</a:t>
            </a:r>
          </a:p>
          <a:p>
            <a:r>
              <a:rPr lang="en-US" sz="2200" dirty="0"/>
              <a:t>Must contain the Complainant’s physical or digital signature. </a:t>
            </a:r>
          </a:p>
          <a:p>
            <a:r>
              <a:rPr lang="en-US" sz="2200" dirty="0"/>
              <a:t>If no Formal Complaint is filed, the grievance process cannot start.</a:t>
            </a:r>
          </a:p>
          <a:p>
            <a:r>
              <a:rPr lang="en-US" sz="2200" b="1" dirty="0"/>
              <a:t>All CCSD employees are mandated reporters of child abuse, including sexual abuse.  If an CCSD employee is aware of sexual harassment, the employee should report it to the appropriate Title IX Coordinator.</a:t>
            </a:r>
          </a:p>
        </p:txBody>
      </p:sp>
      <p:sp>
        <p:nvSpPr>
          <p:cNvPr id="4" name="Slide Number Placeholder 3">
            <a:extLst>
              <a:ext uri="{FF2B5EF4-FFF2-40B4-BE49-F238E27FC236}">
                <a16:creationId xmlns:a16="http://schemas.microsoft.com/office/drawing/2014/main" id="{AA48D957-6754-4E65-BAC3-8367AFC09926}"/>
              </a:ext>
            </a:extLst>
          </p:cNvPr>
          <p:cNvSpPr>
            <a:spLocks noGrp="1"/>
          </p:cNvSpPr>
          <p:nvPr>
            <p:ph type="sldNum" sz="quarter" idx="12"/>
          </p:nvPr>
        </p:nvSpPr>
        <p:spPr/>
        <p:txBody>
          <a:bodyPr/>
          <a:lstStyle/>
          <a:p>
            <a:fld id="{F1E0EA2E-A075-4026-B490-AECC2D6B579E}" type="slidenum">
              <a:rPr lang="en-US" smtClean="0"/>
              <a:t>18</a:t>
            </a:fld>
            <a:endParaRPr lang="en-US"/>
          </a:p>
        </p:txBody>
      </p:sp>
    </p:spTree>
    <p:extLst>
      <p:ext uri="{BB962C8B-B14F-4D97-AF65-F5344CB8AC3E}">
        <p14:creationId xmlns:p14="http://schemas.microsoft.com/office/powerpoint/2010/main" val="382032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168128" cy="1179576"/>
          </a:xfrm>
        </p:spPr>
        <p:txBody>
          <a:bodyPr>
            <a:normAutofit/>
          </a:bodyPr>
          <a:lstStyle/>
          <a:p>
            <a:r>
              <a:rPr lang="en-US" sz="4000" b="1" dirty="0"/>
              <a:t>STEP 1: Formal Complaint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934948" y="2440845"/>
            <a:ext cx="10348748" cy="3909611"/>
          </a:xfrm>
        </p:spPr>
        <p:txBody>
          <a:bodyPr>
            <a:normAutofit/>
          </a:bodyPr>
          <a:lstStyle/>
          <a:p>
            <a:r>
              <a:rPr lang="en-US" sz="2200" dirty="0"/>
              <a:t>Formal Complaint can be withdrawn at any time, resulting in dismissal of the grievance process.</a:t>
            </a:r>
          </a:p>
          <a:p>
            <a:r>
              <a:rPr lang="en-US" sz="2200" dirty="0"/>
              <a:t>CCSD may consolidate Formal Complaints arising from the same factual circumstances IF:</a:t>
            </a:r>
          </a:p>
          <a:p>
            <a:pPr lvl="1"/>
            <a:r>
              <a:rPr lang="en-US" sz="2200" dirty="0"/>
              <a:t>There is more than one Complainant or Respondent; or </a:t>
            </a:r>
          </a:p>
          <a:p>
            <a:pPr lvl="1"/>
            <a:r>
              <a:rPr lang="en-US" sz="2200" dirty="0"/>
              <a:t>A cross complaint has been filed by a Respondent against a Complainant. </a:t>
            </a:r>
          </a:p>
          <a:p>
            <a:r>
              <a:rPr lang="en-US" sz="2200" dirty="0"/>
              <a:t>Mandatory Dismissal</a:t>
            </a:r>
          </a:p>
          <a:p>
            <a:pPr lvl="1"/>
            <a:r>
              <a:rPr lang="en-US" sz="2200" dirty="0"/>
              <a:t>If conduct alleged does not meet the scope requirements for the grievance process, CCSD must dismiss the Formal Complaint.</a:t>
            </a:r>
          </a:p>
          <a:p>
            <a:pPr lvl="1"/>
            <a:r>
              <a:rPr lang="en-US" sz="2200" dirty="0"/>
              <a:t>The conduct can be examined pursuant to other CCSD policies and procedures.</a:t>
            </a:r>
          </a:p>
        </p:txBody>
      </p:sp>
      <p:sp>
        <p:nvSpPr>
          <p:cNvPr id="4" name="Slide Number Placeholder 3">
            <a:extLst>
              <a:ext uri="{FF2B5EF4-FFF2-40B4-BE49-F238E27FC236}">
                <a16:creationId xmlns:a16="http://schemas.microsoft.com/office/drawing/2014/main" id="{E0AA96C6-04F6-436B-87BC-46B390943637}"/>
              </a:ext>
            </a:extLst>
          </p:cNvPr>
          <p:cNvSpPr>
            <a:spLocks noGrp="1"/>
          </p:cNvSpPr>
          <p:nvPr>
            <p:ph type="sldNum" sz="quarter" idx="12"/>
          </p:nvPr>
        </p:nvSpPr>
        <p:spPr/>
        <p:txBody>
          <a:bodyPr/>
          <a:lstStyle/>
          <a:p>
            <a:fld id="{F1E0EA2E-A075-4026-B490-AECC2D6B579E}" type="slidenum">
              <a:rPr lang="en-US" smtClean="0"/>
              <a:t>19</a:t>
            </a:fld>
            <a:endParaRPr lang="en-US"/>
          </a:p>
        </p:txBody>
      </p:sp>
    </p:spTree>
    <p:extLst>
      <p:ext uri="{BB962C8B-B14F-4D97-AF65-F5344CB8AC3E}">
        <p14:creationId xmlns:p14="http://schemas.microsoft.com/office/powerpoint/2010/main" val="188240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72D4D1-076F-49D3-9889-EFC4F6D7C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D04031-9ACD-46AA-80CD-64DC941E6D3F}"/>
              </a:ext>
            </a:extLst>
          </p:cNvPr>
          <p:cNvSpPr>
            <a:spLocks noGrp="1"/>
          </p:cNvSpPr>
          <p:nvPr>
            <p:ph type="title"/>
          </p:nvPr>
        </p:nvSpPr>
        <p:spPr>
          <a:xfrm>
            <a:off x="528324" y="963877"/>
            <a:ext cx="3804238" cy="4930246"/>
          </a:xfrm>
        </p:spPr>
        <p:txBody>
          <a:bodyPr>
            <a:normAutofit/>
          </a:bodyPr>
          <a:lstStyle/>
          <a:p>
            <a:pPr algn="r"/>
            <a:r>
              <a:rPr lang="en-US" b="1" dirty="0"/>
              <a:t>What is Title IX?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D128D65-0E37-495E-B657-7D5AA89D1E3E}"/>
              </a:ext>
            </a:extLst>
          </p:cNvPr>
          <p:cNvSpPr>
            <a:spLocks noGrp="1"/>
          </p:cNvSpPr>
          <p:nvPr>
            <p:ph idx="1"/>
          </p:nvPr>
        </p:nvSpPr>
        <p:spPr>
          <a:xfrm>
            <a:off x="4654296" y="345440"/>
            <a:ext cx="7080499" cy="6116320"/>
          </a:xfrm>
        </p:spPr>
        <p:txBody>
          <a:bodyPr anchor="ctr">
            <a:normAutofit/>
          </a:bodyPr>
          <a:lstStyle/>
          <a:p>
            <a:r>
              <a:rPr lang="en-US" sz="2200" dirty="0"/>
              <a:t>Title IX of the Education Amendments of 1972</a:t>
            </a:r>
          </a:p>
          <a:p>
            <a:r>
              <a:rPr lang="en-US" sz="2200" dirty="0"/>
              <a:t>Protects people from discrimination based on sex in education programs or activities that receive federal financial assistance. </a:t>
            </a:r>
          </a:p>
          <a:p>
            <a:r>
              <a:rPr lang="en-US" sz="2200" dirty="0"/>
              <a:t>Enforced by the Office of Civil Rights (“OCR”).</a:t>
            </a:r>
          </a:p>
          <a:p>
            <a:r>
              <a:rPr lang="en-US" sz="2200" dirty="0"/>
              <a:t>Protects all persons from discrimination, including parents and guardians, students, and employees.</a:t>
            </a:r>
          </a:p>
          <a:p>
            <a:r>
              <a:rPr lang="en-US" sz="2200" dirty="0"/>
              <a:t>What does Title IX say?</a:t>
            </a:r>
          </a:p>
          <a:p>
            <a:pPr lvl="1"/>
            <a:r>
              <a:rPr lang="en-US" sz="2200" dirty="0"/>
              <a:t>No person in the United States shall, on the basis of sex, be excluded from participation in, be denied the benefits of, or be subjected to discrimination under any education program or activity receiving Federal financial assistance.</a:t>
            </a:r>
          </a:p>
        </p:txBody>
      </p:sp>
      <p:sp>
        <p:nvSpPr>
          <p:cNvPr id="4" name="Slide Number Placeholder 3">
            <a:extLst>
              <a:ext uri="{FF2B5EF4-FFF2-40B4-BE49-F238E27FC236}">
                <a16:creationId xmlns:a16="http://schemas.microsoft.com/office/drawing/2014/main" id="{272B38A0-7724-45D3-9C9C-D460D84885A3}"/>
              </a:ext>
            </a:extLst>
          </p:cNvPr>
          <p:cNvSpPr>
            <a:spLocks noGrp="1"/>
          </p:cNvSpPr>
          <p:nvPr>
            <p:ph type="sldNum" sz="quarter" idx="12"/>
          </p:nvPr>
        </p:nvSpPr>
        <p:spPr/>
        <p:txBody>
          <a:bodyPr/>
          <a:lstStyle/>
          <a:p>
            <a:fld id="{F1E0EA2E-A075-4026-B490-AECC2D6B579E}" type="slidenum">
              <a:rPr lang="en-US" smtClean="0"/>
              <a:t>2</a:t>
            </a:fld>
            <a:endParaRPr lang="en-US"/>
          </a:p>
        </p:txBody>
      </p:sp>
    </p:spTree>
    <p:extLst>
      <p:ext uri="{BB962C8B-B14F-4D97-AF65-F5344CB8AC3E}">
        <p14:creationId xmlns:p14="http://schemas.microsoft.com/office/powerpoint/2010/main" val="217519694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168128" cy="1179576"/>
          </a:xfrm>
        </p:spPr>
        <p:txBody>
          <a:bodyPr>
            <a:normAutofit/>
          </a:bodyPr>
          <a:lstStyle/>
          <a:p>
            <a:r>
              <a:rPr lang="en-US" sz="4000" b="1" dirty="0"/>
              <a:t>STEP 2: Written Notice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298604"/>
          </a:xfrm>
        </p:spPr>
        <p:txBody>
          <a:bodyPr>
            <a:noAutofit/>
          </a:bodyPr>
          <a:lstStyle/>
          <a:p>
            <a:r>
              <a:rPr lang="en-US" sz="2200" dirty="0"/>
              <a:t>Upon receipt of a formal Complaint, CCSD must provide written notice to known parties of the following:</a:t>
            </a:r>
          </a:p>
          <a:p>
            <a:pPr lvl="1"/>
            <a:r>
              <a:rPr lang="en-US" sz="2200" dirty="0"/>
              <a:t>Notice of formal grievance process;</a:t>
            </a:r>
          </a:p>
          <a:p>
            <a:pPr lvl="1"/>
            <a:r>
              <a:rPr lang="en-US" sz="2200" dirty="0"/>
              <a:t>Notice of the allegations potentially constituting sexual harassment, including:</a:t>
            </a:r>
          </a:p>
          <a:p>
            <a:pPr lvl="2"/>
            <a:r>
              <a:rPr lang="en-US" sz="2200" dirty="0"/>
              <a:t>The identities of the parties involved in the incident, if known; </a:t>
            </a:r>
          </a:p>
          <a:p>
            <a:pPr lvl="2"/>
            <a:r>
              <a:rPr lang="en-US" sz="2200" dirty="0"/>
              <a:t>The conduct allegedly constituting sexual harassment; and</a:t>
            </a:r>
          </a:p>
          <a:p>
            <a:pPr lvl="2"/>
            <a:r>
              <a:rPr lang="en-US" sz="2200" dirty="0"/>
              <a:t>The date and location of the alleged incident, if known.</a:t>
            </a:r>
          </a:p>
          <a:p>
            <a:r>
              <a:rPr lang="en-US" sz="2200" dirty="0"/>
              <a:t>The notice must be given as soon as practicable and with sufficient time to prepare a response before any initial investigation interview. </a:t>
            </a:r>
          </a:p>
          <a:p>
            <a:r>
              <a:rPr lang="en-US" sz="2200" dirty="0"/>
              <a:t>If, at any point during the course of the investigation, CCSD decides to investigate allegations that are not included in the original notice, it will provide notice of the additional allegations to the parties. </a:t>
            </a:r>
          </a:p>
        </p:txBody>
      </p:sp>
      <p:sp>
        <p:nvSpPr>
          <p:cNvPr id="4" name="Slide Number Placeholder 3">
            <a:extLst>
              <a:ext uri="{FF2B5EF4-FFF2-40B4-BE49-F238E27FC236}">
                <a16:creationId xmlns:a16="http://schemas.microsoft.com/office/drawing/2014/main" id="{8FADF454-4F40-4038-827E-24E13BECB18C}"/>
              </a:ext>
            </a:extLst>
          </p:cNvPr>
          <p:cNvSpPr>
            <a:spLocks noGrp="1"/>
          </p:cNvSpPr>
          <p:nvPr>
            <p:ph type="sldNum" sz="quarter" idx="12"/>
          </p:nvPr>
        </p:nvSpPr>
        <p:spPr/>
        <p:txBody>
          <a:bodyPr/>
          <a:lstStyle/>
          <a:p>
            <a:fld id="{F1E0EA2E-A075-4026-B490-AECC2D6B579E}" type="slidenum">
              <a:rPr lang="en-US" smtClean="0"/>
              <a:t>20</a:t>
            </a:fld>
            <a:endParaRPr lang="en-US"/>
          </a:p>
        </p:txBody>
      </p:sp>
    </p:spTree>
    <p:extLst>
      <p:ext uri="{BB962C8B-B14F-4D97-AF65-F5344CB8AC3E}">
        <p14:creationId xmlns:p14="http://schemas.microsoft.com/office/powerpoint/2010/main" val="4096246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168128" cy="1179576"/>
          </a:xfrm>
        </p:spPr>
        <p:txBody>
          <a:bodyPr>
            <a:normAutofit/>
          </a:bodyPr>
          <a:lstStyle/>
          <a:p>
            <a:r>
              <a:rPr lang="en-US" sz="4000" b="1" dirty="0"/>
              <a:t>STEP 2: Written Notice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298604"/>
          </a:xfrm>
        </p:spPr>
        <p:txBody>
          <a:bodyPr>
            <a:noAutofit/>
          </a:bodyPr>
          <a:lstStyle/>
          <a:p>
            <a:r>
              <a:rPr lang="en-US" sz="2200" dirty="0"/>
              <a:t>The written notice must include the following statements: </a:t>
            </a:r>
          </a:p>
          <a:p>
            <a:pPr lvl="1"/>
            <a:r>
              <a:rPr lang="en-US" sz="2200" dirty="0"/>
              <a:t>The Respondent is presumed not responsible for the alleged conduct.</a:t>
            </a:r>
          </a:p>
          <a:p>
            <a:pPr lvl="1"/>
            <a:r>
              <a:rPr lang="en-US" sz="2200" dirty="0"/>
              <a:t>A determination regarding responsibility is made at the conclusion of the grievance process. </a:t>
            </a:r>
          </a:p>
          <a:p>
            <a:pPr lvl="1"/>
            <a:r>
              <a:rPr lang="en-US" sz="2200" dirty="0"/>
              <a:t>The parties may have an advisor of their choice and at their own expense, who may be, but is not required to be, an attorney.</a:t>
            </a:r>
          </a:p>
          <a:p>
            <a:pPr lvl="1"/>
            <a:r>
              <a:rPr lang="en-US" sz="2200" dirty="0"/>
              <a:t>The parties may inspect and review evidence.</a:t>
            </a:r>
          </a:p>
          <a:p>
            <a:pPr lvl="1"/>
            <a:r>
              <a:rPr lang="en-US" sz="2200" dirty="0"/>
              <a:t>The parties are prohibited from knowingly making false statements or knowingly submitting false information during the grievance process. </a:t>
            </a:r>
          </a:p>
        </p:txBody>
      </p:sp>
      <p:sp>
        <p:nvSpPr>
          <p:cNvPr id="4" name="Slide Number Placeholder 3">
            <a:extLst>
              <a:ext uri="{FF2B5EF4-FFF2-40B4-BE49-F238E27FC236}">
                <a16:creationId xmlns:a16="http://schemas.microsoft.com/office/drawing/2014/main" id="{65CBFFCB-50F8-4CB0-A7B2-08A3340AF06C}"/>
              </a:ext>
            </a:extLst>
          </p:cNvPr>
          <p:cNvSpPr>
            <a:spLocks noGrp="1"/>
          </p:cNvSpPr>
          <p:nvPr>
            <p:ph type="sldNum" sz="quarter" idx="12"/>
          </p:nvPr>
        </p:nvSpPr>
        <p:spPr/>
        <p:txBody>
          <a:bodyPr/>
          <a:lstStyle/>
          <a:p>
            <a:fld id="{F1E0EA2E-A075-4026-B490-AECC2D6B579E}" type="slidenum">
              <a:rPr lang="en-US" smtClean="0"/>
              <a:t>21</a:t>
            </a:fld>
            <a:endParaRPr lang="en-US"/>
          </a:p>
        </p:txBody>
      </p:sp>
    </p:spTree>
    <p:extLst>
      <p:ext uri="{BB962C8B-B14F-4D97-AF65-F5344CB8AC3E}">
        <p14:creationId xmlns:p14="http://schemas.microsoft.com/office/powerpoint/2010/main" val="3660061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8FD74D4-C0F3-4E5B-9628-885593F0B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97864" y="644796"/>
            <a:ext cx="4898135" cy="1346693"/>
          </a:xfrm>
        </p:spPr>
        <p:txBody>
          <a:bodyPr>
            <a:normAutofit/>
          </a:bodyPr>
          <a:lstStyle/>
          <a:p>
            <a:r>
              <a:rPr lang="en-US" sz="4000" b="1" dirty="0"/>
              <a:t>STEP 3: Investigation  </a:t>
            </a:r>
          </a:p>
        </p:txBody>
      </p:sp>
      <p:sp>
        <p:nvSpPr>
          <p:cNvPr id="73" name="Rectangle 72">
            <a:extLst>
              <a:ext uri="{FF2B5EF4-FFF2-40B4-BE49-F238E27FC236}">
                <a16:creationId xmlns:a16="http://schemas.microsoft.com/office/drawing/2014/main" id="{E64FA8EC-281F-4A47-AF2E-9F85F2AAB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1197864" y="1991489"/>
            <a:ext cx="4878978" cy="4052695"/>
          </a:xfrm>
        </p:spPr>
        <p:txBody>
          <a:bodyPr>
            <a:normAutofit/>
          </a:bodyPr>
          <a:lstStyle/>
          <a:p>
            <a:r>
              <a:rPr lang="en-US" sz="2200" dirty="0"/>
              <a:t>The investigation may include:</a:t>
            </a:r>
          </a:p>
          <a:p>
            <a:pPr lvl="1"/>
            <a:r>
              <a:rPr lang="en-US" sz="2200" dirty="0"/>
              <a:t>Interviewing the Complainant, the Respondent, and any witnesses; </a:t>
            </a:r>
          </a:p>
          <a:p>
            <a:pPr lvl="1"/>
            <a:r>
              <a:rPr lang="en-US" sz="2200" dirty="0"/>
              <a:t>Reviewing law enforcement investigation documents; </a:t>
            </a:r>
          </a:p>
          <a:p>
            <a:pPr lvl="1"/>
            <a:r>
              <a:rPr lang="en-US" sz="2200" dirty="0"/>
              <a:t>Reviewing relevant student or employment files; and </a:t>
            </a:r>
          </a:p>
          <a:p>
            <a:pPr lvl="1"/>
            <a:r>
              <a:rPr lang="en-US" sz="2200" dirty="0"/>
              <a:t>Gathering and examining other relevant documents, social media and evidence. </a:t>
            </a:r>
          </a:p>
          <a:p>
            <a:endParaRPr lang="en-US" sz="2000" dirty="0"/>
          </a:p>
        </p:txBody>
      </p:sp>
      <p:pic>
        <p:nvPicPr>
          <p:cNvPr id="1026" name="Picture 2" descr="What A File System Is &amp; How You Can Find Out What Runs On Your Drives">
            <a:extLst>
              <a:ext uri="{FF2B5EF4-FFF2-40B4-BE49-F238E27FC236}">
                <a16:creationId xmlns:a16="http://schemas.microsoft.com/office/drawing/2014/main" id="{22213E25-BAB0-449A-A2A9-894E86AEA1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224" r="13093" b="-1"/>
          <a:stretch/>
        </p:blipFill>
        <p:spPr bwMode="auto">
          <a:xfrm>
            <a:off x="6552330" y="891540"/>
            <a:ext cx="5639670" cy="5071110"/>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353512B4-8FBB-457B-B525-F762C5A988A3}"/>
              </a:ext>
            </a:extLst>
          </p:cNvPr>
          <p:cNvSpPr>
            <a:spLocks noGrp="1"/>
          </p:cNvSpPr>
          <p:nvPr>
            <p:ph type="sldNum" sz="quarter" idx="12"/>
          </p:nvPr>
        </p:nvSpPr>
        <p:spPr/>
        <p:txBody>
          <a:bodyPr/>
          <a:lstStyle/>
          <a:p>
            <a:fld id="{F1E0EA2E-A075-4026-B490-AECC2D6B579E}" type="slidenum">
              <a:rPr lang="en-US" smtClean="0"/>
              <a:t>22</a:t>
            </a:fld>
            <a:endParaRPr lang="en-US"/>
          </a:p>
        </p:txBody>
      </p:sp>
    </p:spTree>
    <p:extLst>
      <p:ext uri="{BB962C8B-B14F-4D97-AF65-F5344CB8AC3E}">
        <p14:creationId xmlns:p14="http://schemas.microsoft.com/office/powerpoint/2010/main" val="1455832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irror, object, microscope, strainer&#10;&#10;Description automatically generated">
            <a:extLst>
              <a:ext uri="{FF2B5EF4-FFF2-40B4-BE49-F238E27FC236}">
                <a16:creationId xmlns:a16="http://schemas.microsoft.com/office/drawing/2014/main" id="{C629362F-89F0-4217-A4E3-033F61838C6E}"/>
              </a:ext>
            </a:extLst>
          </p:cNvPr>
          <p:cNvPicPr>
            <a:picLocks noChangeAspect="1"/>
          </p:cNvPicPr>
          <p:nvPr/>
        </p:nvPicPr>
        <p:blipFill rotWithShape="1">
          <a:blip r:embed="rId2"/>
          <a:srcRect t="23208"/>
          <a:stretch/>
        </p:blipFill>
        <p:spPr>
          <a:xfrm>
            <a:off x="-1" y="10"/>
            <a:ext cx="12192000" cy="6857990"/>
          </a:xfrm>
          <a:prstGeom prst="rect">
            <a:avLst/>
          </a:prstGeom>
        </p:spPr>
      </p:pic>
      <p:sp>
        <p:nvSpPr>
          <p:cNvPr id="2" name="Title 1">
            <a:extLst>
              <a:ext uri="{FF2B5EF4-FFF2-40B4-BE49-F238E27FC236}">
                <a16:creationId xmlns:a16="http://schemas.microsoft.com/office/drawing/2014/main" id="{0EEFD17A-C345-46E0-9AAC-FB65B946AF4E}"/>
              </a:ext>
            </a:extLst>
          </p:cNvPr>
          <p:cNvSpPr>
            <a:spLocks noGrp="1"/>
          </p:cNvSpPr>
          <p:nvPr>
            <p:ph type="title"/>
          </p:nvPr>
        </p:nvSpPr>
        <p:spPr>
          <a:xfrm>
            <a:off x="5907314" y="767320"/>
            <a:ext cx="5254172" cy="1859765"/>
          </a:xfrm>
        </p:spPr>
        <p:txBody>
          <a:bodyPr>
            <a:normAutofit/>
          </a:bodyPr>
          <a:lstStyle/>
          <a:p>
            <a:pPr algn="ctr"/>
            <a:r>
              <a:rPr lang="en-US" sz="3600" b="1" dirty="0"/>
              <a:t>Investigator </a:t>
            </a:r>
            <a:br>
              <a:rPr lang="en-US" sz="3600" b="1" dirty="0"/>
            </a:br>
            <a:r>
              <a:rPr lang="en-US" sz="3600" b="1" dirty="0"/>
              <a:t> </a:t>
            </a:r>
          </a:p>
        </p:txBody>
      </p:sp>
      <p:sp>
        <p:nvSpPr>
          <p:cNvPr id="3" name="Content Placeholder 2">
            <a:extLst>
              <a:ext uri="{FF2B5EF4-FFF2-40B4-BE49-F238E27FC236}">
                <a16:creationId xmlns:a16="http://schemas.microsoft.com/office/drawing/2014/main" id="{D374C881-C1EC-4A46-B68C-3B55C998962B}"/>
              </a:ext>
            </a:extLst>
          </p:cNvPr>
          <p:cNvSpPr>
            <a:spLocks noGrp="1"/>
          </p:cNvSpPr>
          <p:nvPr>
            <p:ph idx="1"/>
          </p:nvPr>
        </p:nvSpPr>
        <p:spPr>
          <a:xfrm>
            <a:off x="3964262" y="4230916"/>
            <a:ext cx="7927178" cy="2481397"/>
          </a:xfrm>
        </p:spPr>
        <p:txBody>
          <a:bodyPr anchor="ctr">
            <a:normAutofit/>
          </a:bodyPr>
          <a:lstStyle/>
          <a:p>
            <a:r>
              <a:rPr lang="en-US" sz="2200" dirty="0"/>
              <a:t>The Title IX Coordinator appoints the investigator to investigate any allegations subject to the formal grievance process.</a:t>
            </a:r>
          </a:p>
          <a:p>
            <a:r>
              <a:rPr lang="en-US" sz="2200" dirty="0"/>
              <a:t>The investigator bears the burden of gathering evidence.</a:t>
            </a:r>
          </a:p>
        </p:txBody>
      </p:sp>
      <p:sp>
        <p:nvSpPr>
          <p:cNvPr id="4" name="Slide Number Placeholder 3">
            <a:extLst>
              <a:ext uri="{FF2B5EF4-FFF2-40B4-BE49-F238E27FC236}">
                <a16:creationId xmlns:a16="http://schemas.microsoft.com/office/drawing/2014/main" id="{BB1E3CA0-8F6A-40BB-9D0B-DADEE2D58324}"/>
              </a:ext>
            </a:extLst>
          </p:cNvPr>
          <p:cNvSpPr>
            <a:spLocks noGrp="1"/>
          </p:cNvSpPr>
          <p:nvPr>
            <p:ph type="sldNum" sz="quarter" idx="12"/>
          </p:nvPr>
        </p:nvSpPr>
        <p:spPr/>
        <p:txBody>
          <a:bodyPr/>
          <a:lstStyle/>
          <a:p>
            <a:fld id="{F1E0EA2E-A075-4026-B490-AECC2D6B579E}" type="slidenum">
              <a:rPr lang="en-US" smtClean="0"/>
              <a:t>23</a:t>
            </a:fld>
            <a:endParaRPr lang="en-US"/>
          </a:p>
        </p:txBody>
      </p:sp>
    </p:spTree>
    <p:extLst>
      <p:ext uri="{BB962C8B-B14F-4D97-AF65-F5344CB8AC3E}">
        <p14:creationId xmlns:p14="http://schemas.microsoft.com/office/powerpoint/2010/main" val="194147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168128" cy="1179576"/>
          </a:xfrm>
        </p:spPr>
        <p:txBody>
          <a:bodyPr>
            <a:normAutofit/>
          </a:bodyPr>
          <a:lstStyle/>
          <a:p>
            <a:r>
              <a:rPr lang="en-US" sz="4000" b="1" dirty="0"/>
              <a:t>STEP 3: Investigation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298604"/>
          </a:xfrm>
        </p:spPr>
        <p:txBody>
          <a:bodyPr>
            <a:noAutofit/>
          </a:bodyPr>
          <a:lstStyle/>
          <a:p>
            <a:r>
              <a:rPr lang="en-US" sz="2200" dirty="0"/>
              <a:t>Parties can (and should) present evidence and identify witnesses to the investigator so that they may be considered during the investigation. </a:t>
            </a:r>
          </a:p>
          <a:p>
            <a:r>
              <a:rPr lang="en-US" sz="2200" dirty="0"/>
              <a:t>The decision maker may in his/her discretion grant lesser weight to last-minute information or evidence introduced through the exchange of written questions that was not previously presented for investigation by the investigator.   </a:t>
            </a:r>
          </a:p>
          <a:p>
            <a:r>
              <a:rPr lang="en-US" sz="2200" dirty="0"/>
              <a:t>The investigation file should contain all information gathered during the investigation that is potentially relevant to the alleged misconduct. </a:t>
            </a:r>
          </a:p>
        </p:txBody>
      </p:sp>
      <p:sp>
        <p:nvSpPr>
          <p:cNvPr id="4" name="Slide Number Placeholder 3">
            <a:extLst>
              <a:ext uri="{FF2B5EF4-FFF2-40B4-BE49-F238E27FC236}">
                <a16:creationId xmlns:a16="http://schemas.microsoft.com/office/drawing/2014/main" id="{F3574F4F-38E3-4187-B9B8-B6B1D1D1A117}"/>
              </a:ext>
            </a:extLst>
          </p:cNvPr>
          <p:cNvSpPr>
            <a:spLocks noGrp="1"/>
          </p:cNvSpPr>
          <p:nvPr>
            <p:ph type="sldNum" sz="quarter" idx="12"/>
          </p:nvPr>
        </p:nvSpPr>
        <p:spPr/>
        <p:txBody>
          <a:bodyPr/>
          <a:lstStyle/>
          <a:p>
            <a:fld id="{F1E0EA2E-A075-4026-B490-AECC2D6B579E}" type="slidenum">
              <a:rPr lang="en-US" smtClean="0"/>
              <a:t>24</a:t>
            </a:fld>
            <a:endParaRPr lang="en-US"/>
          </a:p>
        </p:txBody>
      </p:sp>
    </p:spTree>
    <p:extLst>
      <p:ext uri="{BB962C8B-B14F-4D97-AF65-F5344CB8AC3E}">
        <p14:creationId xmlns:p14="http://schemas.microsoft.com/office/powerpoint/2010/main" val="1816484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irror, object, microscope, strainer&#10;&#10;Description automatically generated">
            <a:extLst>
              <a:ext uri="{FF2B5EF4-FFF2-40B4-BE49-F238E27FC236}">
                <a16:creationId xmlns:a16="http://schemas.microsoft.com/office/drawing/2014/main" id="{C629362F-89F0-4217-A4E3-033F61838C6E}"/>
              </a:ext>
            </a:extLst>
          </p:cNvPr>
          <p:cNvPicPr>
            <a:picLocks noChangeAspect="1"/>
          </p:cNvPicPr>
          <p:nvPr/>
        </p:nvPicPr>
        <p:blipFill rotWithShape="1">
          <a:blip r:embed="rId2"/>
          <a:srcRect t="23208"/>
          <a:stretch/>
        </p:blipFill>
        <p:spPr>
          <a:xfrm>
            <a:off x="-1" y="10"/>
            <a:ext cx="12192000" cy="6857990"/>
          </a:xfrm>
          <a:prstGeom prst="rect">
            <a:avLst/>
          </a:prstGeom>
        </p:spPr>
      </p:pic>
      <p:sp>
        <p:nvSpPr>
          <p:cNvPr id="2" name="Title 1">
            <a:extLst>
              <a:ext uri="{FF2B5EF4-FFF2-40B4-BE49-F238E27FC236}">
                <a16:creationId xmlns:a16="http://schemas.microsoft.com/office/drawing/2014/main" id="{0EEFD17A-C345-46E0-9AAC-FB65B946AF4E}"/>
              </a:ext>
            </a:extLst>
          </p:cNvPr>
          <p:cNvSpPr>
            <a:spLocks noGrp="1"/>
          </p:cNvSpPr>
          <p:nvPr>
            <p:ph type="title"/>
          </p:nvPr>
        </p:nvSpPr>
        <p:spPr>
          <a:xfrm>
            <a:off x="5907314" y="767320"/>
            <a:ext cx="5254172" cy="1859765"/>
          </a:xfrm>
        </p:spPr>
        <p:txBody>
          <a:bodyPr>
            <a:normAutofit/>
          </a:bodyPr>
          <a:lstStyle/>
          <a:p>
            <a:pPr algn="ctr"/>
            <a:r>
              <a:rPr lang="en-US" sz="3600" b="1" dirty="0"/>
              <a:t>Investigator </a:t>
            </a:r>
            <a:br>
              <a:rPr lang="en-US" sz="3600" b="1" dirty="0"/>
            </a:br>
            <a:r>
              <a:rPr lang="en-US" sz="3600" b="1" dirty="0"/>
              <a:t> </a:t>
            </a:r>
          </a:p>
        </p:txBody>
      </p:sp>
      <p:sp>
        <p:nvSpPr>
          <p:cNvPr id="3" name="Content Placeholder 2">
            <a:extLst>
              <a:ext uri="{FF2B5EF4-FFF2-40B4-BE49-F238E27FC236}">
                <a16:creationId xmlns:a16="http://schemas.microsoft.com/office/drawing/2014/main" id="{D374C881-C1EC-4A46-B68C-3B55C998962B}"/>
              </a:ext>
            </a:extLst>
          </p:cNvPr>
          <p:cNvSpPr>
            <a:spLocks noGrp="1"/>
          </p:cNvSpPr>
          <p:nvPr>
            <p:ph idx="1"/>
          </p:nvPr>
        </p:nvSpPr>
        <p:spPr>
          <a:xfrm>
            <a:off x="3964262" y="4230916"/>
            <a:ext cx="7927178" cy="2481397"/>
          </a:xfrm>
        </p:spPr>
        <p:txBody>
          <a:bodyPr anchor="ctr">
            <a:normAutofit/>
          </a:bodyPr>
          <a:lstStyle/>
          <a:p>
            <a:r>
              <a:rPr lang="en-US" sz="2200" dirty="0"/>
              <a:t>The investigator should not filter or exclude evidence or decide the weight or credibility of evidence, unless the evidence is clearly irrelevant or not pertinent to the facts at issue.</a:t>
            </a:r>
          </a:p>
          <a:p>
            <a:r>
              <a:rPr lang="en-US" sz="2200" dirty="0"/>
              <a:t>The investigator must conduct an objective evaluation of all relevant evidence.</a:t>
            </a:r>
          </a:p>
          <a:p>
            <a:pPr lvl="1"/>
            <a:r>
              <a:rPr lang="en-US" sz="2200" dirty="0"/>
              <a:t>Relevant evidence is any evidence that may tend to make the allegations at issue more or less likely to be true.</a:t>
            </a:r>
          </a:p>
        </p:txBody>
      </p:sp>
      <p:sp>
        <p:nvSpPr>
          <p:cNvPr id="4" name="Slide Number Placeholder 3">
            <a:extLst>
              <a:ext uri="{FF2B5EF4-FFF2-40B4-BE49-F238E27FC236}">
                <a16:creationId xmlns:a16="http://schemas.microsoft.com/office/drawing/2014/main" id="{DD0E89F0-3FE9-47F4-8367-F56E6189235F}"/>
              </a:ext>
            </a:extLst>
          </p:cNvPr>
          <p:cNvSpPr>
            <a:spLocks noGrp="1"/>
          </p:cNvSpPr>
          <p:nvPr>
            <p:ph type="sldNum" sz="quarter" idx="12"/>
          </p:nvPr>
        </p:nvSpPr>
        <p:spPr/>
        <p:txBody>
          <a:bodyPr/>
          <a:lstStyle/>
          <a:p>
            <a:fld id="{F1E0EA2E-A075-4026-B490-AECC2D6B579E}" type="slidenum">
              <a:rPr lang="en-US" smtClean="0"/>
              <a:t>25</a:t>
            </a:fld>
            <a:endParaRPr lang="en-US"/>
          </a:p>
        </p:txBody>
      </p:sp>
    </p:spTree>
    <p:extLst>
      <p:ext uri="{BB962C8B-B14F-4D97-AF65-F5344CB8AC3E}">
        <p14:creationId xmlns:p14="http://schemas.microsoft.com/office/powerpoint/2010/main" val="1286761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3: Investigation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r>
              <a:rPr lang="en-US" sz="2200" dirty="0"/>
              <a:t>CCSD employs a preponderance of the evidence standard (i.e. “more likely than not”).</a:t>
            </a:r>
          </a:p>
          <a:p>
            <a:r>
              <a:rPr lang="en-US" sz="2200" dirty="0"/>
              <a:t>Burden of proof and burden of gathering evidence sufficient to reach a determination rests on CCSD. </a:t>
            </a:r>
          </a:p>
          <a:p>
            <a:r>
              <a:rPr lang="en-US" sz="2200" dirty="0"/>
              <a:t>Parties must have an equal opportunity to present witnesses and evidence.  </a:t>
            </a:r>
          </a:p>
          <a:p>
            <a:r>
              <a:rPr lang="en-US" sz="2200" dirty="0"/>
              <a:t>Parties cannot be restricted from discussing the allegations under investigation or gather/present evidence.</a:t>
            </a:r>
          </a:p>
          <a:p>
            <a:r>
              <a:rPr lang="en-US" sz="2200" dirty="0"/>
              <a:t>Parties may not retaliate against any person because they participate or refuse to participate in any part of the school district’s sexual misconduct process.</a:t>
            </a:r>
          </a:p>
          <a:p>
            <a:r>
              <a:rPr lang="en-US" sz="2200" dirty="0"/>
              <a:t>Anyone who receives another person’s confidential information as a result of participating in the grievance process is prohibited from using/disclosing such information outside of such forums without express consent or for any improper purpose.  </a:t>
            </a:r>
          </a:p>
        </p:txBody>
      </p:sp>
      <p:sp>
        <p:nvSpPr>
          <p:cNvPr id="4" name="Slide Number Placeholder 3">
            <a:extLst>
              <a:ext uri="{FF2B5EF4-FFF2-40B4-BE49-F238E27FC236}">
                <a16:creationId xmlns:a16="http://schemas.microsoft.com/office/drawing/2014/main" id="{CD2AC91A-9D12-45DA-8641-362881718496}"/>
              </a:ext>
            </a:extLst>
          </p:cNvPr>
          <p:cNvSpPr>
            <a:spLocks noGrp="1"/>
          </p:cNvSpPr>
          <p:nvPr>
            <p:ph type="sldNum" sz="quarter" idx="12"/>
          </p:nvPr>
        </p:nvSpPr>
        <p:spPr/>
        <p:txBody>
          <a:bodyPr/>
          <a:lstStyle/>
          <a:p>
            <a:fld id="{F1E0EA2E-A075-4026-B490-AECC2D6B579E}" type="slidenum">
              <a:rPr lang="en-US" smtClean="0"/>
              <a:t>26</a:t>
            </a:fld>
            <a:endParaRPr lang="en-US"/>
          </a:p>
        </p:txBody>
      </p:sp>
    </p:spTree>
    <p:extLst>
      <p:ext uri="{BB962C8B-B14F-4D97-AF65-F5344CB8AC3E}">
        <p14:creationId xmlns:p14="http://schemas.microsoft.com/office/powerpoint/2010/main" val="2737984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3: Investigation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pPr lvl="0"/>
            <a:r>
              <a:rPr lang="en-US" sz="2200" dirty="0"/>
              <a:t>Parties must have equal opportunities to have others present during any grievance proceeding, including the opportunity to be accompanied by an advisor of their choice (at the party’s expense).</a:t>
            </a:r>
          </a:p>
          <a:p>
            <a:pPr lvl="1"/>
            <a:r>
              <a:rPr lang="en-US" sz="2200" dirty="0"/>
              <a:t>The advisor may be – but is not required to be – an attorney.</a:t>
            </a:r>
          </a:p>
          <a:p>
            <a:pPr lvl="1"/>
            <a:r>
              <a:rPr lang="en-US" sz="2200" dirty="0"/>
              <a:t>Advisors are not permitted to directly participate in any proceeding.</a:t>
            </a:r>
          </a:p>
          <a:p>
            <a:pPr lvl="1"/>
            <a:r>
              <a:rPr lang="en-US" sz="2200" dirty="0"/>
              <a:t>Advisors may advise or support the party and are prohibited from speaking directly to the investigator, adjudicator, other parties, or witnesses.</a:t>
            </a:r>
          </a:p>
          <a:p>
            <a:pPr lvl="0"/>
            <a:r>
              <a:rPr lang="en-US" sz="2200" dirty="0"/>
              <a:t>Investigative meetings</a:t>
            </a:r>
          </a:p>
          <a:p>
            <a:pPr lvl="1"/>
            <a:r>
              <a:rPr lang="en-US" sz="2200" dirty="0"/>
              <a:t>Parties must receive written notice at least three calendar days before any such meeting.</a:t>
            </a:r>
          </a:p>
          <a:p>
            <a:pPr lvl="1"/>
            <a:r>
              <a:rPr lang="en-US" sz="2200" dirty="0"/>
              <a:t>The notice must provide the date, time, location, participants, and purpose of the investigative meeting. </a:t>
            </a:r>
          </a:p>
          <a:p>
            <a:pPr lvl="1"/>
            <a:r>
              <a:rPr lang="en-US" sz="2200" dirty="0"/>
              <a:t>The notice can be provided by email.</a:t>
            </a:r>
          </a:p>
        </p:txBody>
      </p:sp>
      <p:sp>
        <p:nvSpPr>
          <p:cNvPr id="4" name="Slide Number Placeholder 3">
            <a:extLst>
              <a:ext uri="{FF2B5EF4-FFF2-40B4-BE49-F238E27FC236}">
                <a16:creationId xmlns:a16="http://schemas.microsoft.com/office/drawing/2014/main" id="{2CA41068-E16B-4DA9-BDBD-EEF3949F7557}"/>
              </a:ext>
            </a:extLst>
          </p:cNvPr>
          <p:cNvSpPr>
            <a:spLocks noGrp="1"/>
          </p:cNvSpPr>
          <p:nvPr>
            <p:ph type="sldNum" sz="quarter" idx="12"/>
          </p:nvPr>
        </p:nvSpPr>
        <p:spPr/>
        <p:txBody>
          <a:bodyPr/>
          <a:lstStyle/>
          <a:p>
            <a:fld id="{F1E0EA2E-A075-4026-B490-AECC2D6B579E}" type="slidenum">
              <a:rPr lang="en-US" smtClean="0"/>
              <a:t>27</a:t>
            </a:fld>
            <a:endParaRPr lang="en-US"/>
          </a:p>
        </p:txBody>
      </p:sp>
    </p:spTree>
    <p:extLst>
      <p:ext uri="{BB962C8B-B14F-4D97-AF65-F5344CB8AC3E}">
        <p14:creationId xmlns:p14="http://schemas.microsoft.com/office/powerpoint/2010/main" val="2788824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3: Investigation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pPr lvl="0"/>
            <a:r>
              <a:rPr lang="en-US" sz="2400" dirty="0"/>
              <a:t>Both parties must have an equal opportunity to inspect and review any evidence obtained as part of the investigation.  </a:t>
            </a:r>
          </a:p>
          <a:p>
            <a:pPr lvl="0"/>
            <a:r>
              <a:rPr lang="en-US" sz="2400" dirty="0"/>
              <a:t>CCSD will not access, consider, disclose, or otherwise use a party’s records that are made or maintained by a physician, psychiatrist, psychologist, or other recognized professional or paraprofessional acting in the professional’s or paraprofessional’s capacity, or assisting in that capacity, and which are made and maintained in connection with the provision of treatment to the party, </a:t>
            </a:r>
            <a:r>
              <a:rPr lang="en-US" sz="2400" i="1" dirty="0"/>
              <a:t>unless</a:t>
            </a:r>
            <a:r>
              <a:rPr lang="en-US" sz="2400" dirty="0"/>
              <a:t> the party voluntarily consents in writing to their use in a formal grievance process.</a:t>
            </a:r>
          </a:p>
        </p:txBody>
      </p:sp>
      <p:sp>
        <p:nvSpPr>
          <p:cNvPr id="4" name="Slide Number Placeholder 3">
            <a:extLst>
              <a:ext uri="{FF2B5EF4-FFF2-40B4-BE49-F238E27FC236}">
                <a16:creationId xmlns:a16="http://schemas.microsoft.com/office/drawing/2014/main" id="{65FE3115-03BB-4CE2-9EC3-B3D44BA98942}"/>
              </a:ext>
            </a:extLst>
          </p:cNvPr>
          <p:cNvSpPr>
            <a:spLocks noGrp="1"/>
          </p:cNvSpPr>
          <p:nvPr>
            <p:ph type="sldNum" sz="quarter" idx="12"/>
          </p:nvPr>
        </p:nvSpPr>
        <p:spPr/>
        <p:txBody>
          <a:bodyPr/>
          <a:lstStyle/>
          <a:p>
            <a:fld id="{F1E0EA2E-A075-4026-B490-AECC2D6B579E}" type="slidenum">
              <a:rPr lang="en-US" smtClean="0"/>
              <a:t>28</a:t>
            </a:fld>
            <a:endParaRPr lang="en-US"/>
          </a:p>
        </p:txBody>
      </p:sp>
    </p:spTree>
    <p:extLst>
      <p:ext uri="{BB962C8B-B14F-4D97-AF65-F5344CB8AC3E}">
        <p14:creationId xmlns:p14="http://schemas.microsoft.com/office/powerpoint/2010/main" val="1822739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975AEE3-DB75-44A5-A973-E338178A5635}"/>
              </a:ext>
            </a:extLst>
          </p:cNvPr>
          <p:cNvSpPr>
            <a:spLocks noGrp="1"/>
          </p:cNvSpPr>
          <p:nvPr>
            <p:ph type="title"/>
          </p:nvPr>
        </p:nvSpPr>
        <p:spPr>
          <a:xfrm>
            <a:off x="838200" y="556995"/>
            <a:ext cx="10515600" cy="1133693"/>
          </a:xfrm>
        </p:spPr>
        <p:txBody>
          <a:bodyPr>
            <a:normAutofit/>
          </a:bodyPr>
          <a:lstStyle/>
          <a:p>
            <a:r>
              <a:rPr lang="en-US" sz="4000" b="1" dirty="0"/>
              <a:t>Investigative Report </a:t>
            </a:r>
          </a:p>
        </p:txBody>
      </p:sp>
      <p:graphicFrame>
        <p:nvGraphicFramePr>
          <p:cNvPr id="38" name="Content Placeholder 2">
            <a:extLst>
              <a:ext uri="{FF2B5EF4-FFF2-40B4-BE49-F238E27FC236}">
                <a16:creationId xmlns:a16="http://schemas.microsoft.com/office/drawing/2014/main" id="{16444107-78A3-43CC-BCE7-925EFF8EBFA4}"/>
              </a:ext>
            </a:extLst>
          </p:cNvPr>
          <p:cNvGraphicFramePr>
            <a:graphicFrameLocks noGrp="1"/>
          </p:cNvGraphicFramePr>
          <p:nvPr>
            <p:ph idx="1"/>
            <p:extLst>
              <p:ext uri="{D42A27DB-BD31-4B8C-83A1-F6EECF244321}">
                <p14:modId xmlns:p14="http://schemas.microsoft.com/office/powerpoint/2010/main" val="42510457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a:extLst>
              <a:ext uri="{FF2B5EF4-FFF2-40B4-BE49-F238E27FC236}">
                <a16:creationId xmlns:a16="http://schemas.microsoft.com/office/drawing/2014/main" id="{4C29C33C-19FF-47DD-B352-2DFD75C38EB9}"/>
              </a:ext>
            </a:extLst>
          </p:cNvPr>
          <p:cNvSpPr txBox="1">
            <a:spLocks/>
          </p:cNvSpPr>
          <p:nvPr/>
        </p:nvSpPr>
        <p:spPr>
          <a:xfrm>
            <a:off x="626849" y="6041203"/>
            <a:ext cx="11155679" cy="6353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7CD5133F-6C1A-47BA-897F-C13683279A41}"/>
              </a:ext>
            </a:extLst>
          </p:cNvPr>
          <p:cNvSpPr>
            <a:spLocks noGrp="1"/>
          </p:cNvSpPr>
          <p:nvPr>
            <p:ph type="sldNum" sz="quarter" idx="12"/>
          </p:nvPr>
        </p:nvSpPr>
        <p:spPr/>
        <p:txBody>
          <a:bodyPr/>
          <a:lstStyle/>
          <a:p>
            <a:fld id="{F1E0EA2E-A075-4026-B490-AECC2D6B579E}" type="slidenum">
              <a:rPr lang="en-US" smtClean="0"/>
              <a:t>29</a:t>
            </a:fld>
            <a:endParaRPr lang="en-US"/>
          </a:p>
        </p:txBody>
      </p:sp>
    </p:spTree>
    <p:extLst>
      <p:ext uri="{BB962C8B-B14F-4D97-AF65-F5344CB8AC3E}">
        <p14:creationId xmlns:p14="http://schemas.microsoft.com/office/powerpoint/2010/main" val="290935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FB0B596-9A67-4B5E-ACA7-AE8B67B919AA}"/>
              </a:ext>
            </a:extLst>
          </p:cNvPr>
          <p:cNvSpPr>
            <a:spLocks noGrp="1"/>
          </p:cNvSpPr>
          <p:nvPr>
            <p:ph type="title"/>
          </p:nvPr>
        </p:nvSpPr>
        <p:spPr>
          <a:xfrm>
            <a:off x="841248" y="704850"/>
            <a:ext cx="3785616" cy="2978150"/>
          </a:xfrm>
        </p:spPr>
        <p:txBody>
          <a:bodyPr anchor="b">
            <a:normAutofit/>
          </a:bodyPr>
          <a:lstStyle/>
          <a:p>
            <a:r>
              <a:rPr lang="en-US" b="1" dirty="0"/>
              <a:t>Sexual Harassment </a:t>
            </a:r>
          </a:p>
        </p:txBody>
      </p:sp>
      <p:sp>
        <p:nvSpPr>
          <p:cNvPr id="3" name="Content Placeholder 2">
            <a:extLst>
              <a:ext uri="{FF2B5EF4-FFF2-40B4-BE49-F238E27FC236}">
                <a16:creationId xmlns:a16="http://schemas.microsoft.com/office/drawing/2014/main" id="{6829015B-4704-453A-B2F1-9C30228F4418}"/>
              </a:ext>
            </a:extLst>
          </p:cNvPr>
          <p:cNvSpPr>
            <a:spLocks noGrp="1"/>
          </p:cNvSpPr>
          <p:nvPr>
            <p:ph idx="1"/>
          </p:nvPr>
        </p:nvSpPr>
        <p:spPr>
          <a:xfrm>
            <a:off x="6038850" y="704850"/>
            <a:ext cx="5314950" cy="5251450"/>
          </a:xfrm>
        </p:spPr>
        <p:txBody>
          <a:bodyPr anchor="ctr">
            <a:normAutofit/>
          </a:bodyPr>
          <a:lstStyle/>
          <a:p>
            <a:pPr marL="0" indent="0">
              <a:buNone/>
            </a:pPr>
            <a:r>
              <a:rPr lang="en-US" sz="2600" dirty="0">
                <a:solidFill>
                  <a:schemeClr val="bg1"/>
                </a:solidFill>
              </a:rPr>
              <a:t>If a school district has </a:t>
            </a:r>
            <a:r>
              <a:rPr lang="en-US" sz="2600" u="sng" dirty="0">
                <a:solidFill>
                  <a:schemeClr val="bg1"/>
                </a:solidFill>
              </a:rPr>
              <a:t>actual knowledge</a:t>
            </a:r>
            <a:r>
              <a:rPr lang="en-US" sz="2600" dirty="0">
                <a:solidFill>
                  <a:schemeClr val="bg1"/>
                </a:solidFill>
              </a:rPr>
              <a:t> of sexual harassment </a:t>
            </a:r>
            <a:r>
              <a:rPr lang="en-US" sz="2600" u="sng" dirty="0">
                <a:solidFill>
                  <a:schemeClr val="bg1"/>
                </a:solidFill>
              </a:rPr>
              <a:t>in an education program or activity</a:t>
            </a:r>
            <a:r>
              <a:rPr lang="en-US" sz="2600" dirty="0">
                <a:solidFill>
                  <a:schemeClr val="bg1"/>
                </a:solidFill>
              </a:rPr>
              <a:t> of the school district against a person in the United States, it must respond promptly in a manner that is not </a:t>
            </a:r>
            <a:r>
              <a:rPr lang="en-US" sz="2600" u="sng" dirty="0">
                <a:solidFill>
                  <a:schemeClr val="bg1"/>
                </a:solidFill>
              </a:rPr>
              <a:t>deliberately indifferent</a:t>
            </a:r>
            <a:r>
              <a:rPr lang="en-US" sz="2600" dirty="0">
                <a:solidFill>
                  <a:schemeClr val="bg1"/>
                </a:solidFill>
              </a:rPr>
              <a:t>.  </a:t>
            </a:r>
          </a:p>
          <a:p>
            <a:endParaRPr lang="en-US" sz="2100" dirty="0">
              <a:solidFill>
                <a:schemeClr val="bg1"/>
              </a:solidFill>
            </a:endParaRPr>
          </a:p>
        </p:txBody>
      </p:sp>
      <p:sp>
        <p:nvSpPr>
          <p:cNvPr id="4" name="Slide Number Placeholder 3">
            <a:extLst>
              <a:ext uri="{FF2B5EF4-FFF2-40B4-BE49-F238E27FC236}">
                <a16:creationId xmlns:a16="http://schemas.microsoft.com/office/drawing/2014/main" id="{2ECB4F40-97E0-4CF7-847F-38E58D9C1D21}"/>
              </a:ext>
            </a:extLst>
          </p:cNvPr>
          <p:cNvSpPr>
            <a:spLocks noGrp="1"/>
          </p:cNvSpPr>
          <p:nvPr>
            <p:ph type="sldNum" sz="quarter" idx="12"/>
          </p:nvPr>
        </p:nvSpPr>
        <p:spPr/>
        <p:txBody>
          <a:bodyPr/>
          <a:lstStyle/>
          <a:p>
            <a:fld id="{F1E0EA2E-A075-4026-B490-AECC2D6B579E}" type="slidenum">
              <a:rPr lang="en-US" smtClean="0"/>
              <a:t>3</a:t>
            </a:fld>
            <a:endParaRPr lang="en-US"/>
          </a:p>
        </p:txBody>
      </p:sp>
    </p:spTree>
    <p:extLst>
      <p:ext uri="{BB962C8B-B14F-4D97-AF65-F5344CB8AC3E}">
        <p14:creationId xmlns:p14="http://schemas.microsoft.com/office/powerpoint/2010/main" val="2553300088"/>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irror, object, microscope, strainer&#10;&#10;Description automatically generated">
            <a:extLst>
              <a:ext uri="{FF2B5EF4-FFF2-40B4-BE49-F238E27FC236}">
                <a16:creationId xmlns:a16="http://schemas.microsoft.com/office/drawing/2014/main" id="{C629362F-89F0-4217-A4E3-033F61838C6E}"/>
              </a:ext>
            </a:extLst>
          </p:cNvPr>
          <p:cNvPicPr>
            <a:picLocks noChangeAspect="1"/>
          </p:cNvPicPr>
          <p:nvPr/>
        </p:nvPicPr>
        <p:blipFill rotWithShape="1">
          <a:blip r:embed="rId2"/>
          <a:srcRect t="23208"/>
          <a:stretch/>
        </p:blipFill>
        <p:spPr>
          <a:xfrm>
            <a:off x="-1" y="10"/>
            <a:ext cx="12192000" cy="6857990"/>
          </a:xfrm>
          <a:prstGeom prst="rect">
            <a:avLst/>
          </a:prstGeom>
        </p:spPr>
      </p:pic>
      <p:sp>
        <p:nvSpPr>
          <p:cNvPr id="2" name="Title 1">
            <a:extLst>
              <a:ext uri="{FF2B5EF4-FFF2-40B4-BE49-F238E27FC236}">
                <a16:creationId xmlns:a16="http://schemas.microsoft.com/office/drawing/2014/main" id="{0EEFD17A-C345-46E0-9AAC-FB65B946AF4E}"/>
              </a:ext>
            </a:extLst>
          </p:cNvPr>
          <p:cNvSpPr>
            <a:spLocks noGrp="1"/>
          </p:cNvSpPr>
          <p:nvPr>
            <p:ph type="title"/>
          </p:nvPr>
        </p:nvSpPr>
        <p:spPr>
          <a:xfrm>
            <a:off x="5907314" y="767320"/>
            <a:ext cx="5254172" cy="1859765"/>
          </a:xfrm>
        </p:spPr>
        <p:txBody>
          <a:bodyPr>
            <a:normAutofit/>
          </a:bodyPr>
          <a:lstStyle/>
          <a:p>
            <a:pPr algn="ctr"/>
            <a:r>
              <a:rPr lang="en-US" sz="3600" b="1" dirty="0"/>
              <a:t>Investigator </a:t>
            </a:r>
            <a:br>
              <a:rPr lang="en-US" sz="3600" b="1" dirty="0"/>
            </a:br>
            <a:r>
              <a:rPr lang="en-US" sz="3600" b="1" dirty="0"/>
              <a:t> </a:t>
            </a:r>
          </a:p>
        </p:txBody>
      </p:sp>
      <p:sp>
        <p:nvSpPr>
          <p:cNvPr id="3" name="Content Placeholder 2">
            <a:extLst>
              <a:ext uri="{FF2B5EF4-FFF2-40B4-BE49-F238E27FC236}">
                <a16:creationId xmlns:a16="http://schemas.microsoft.com/office/drawing/2014/main" id="{D374C881-C1EC-4A46-B68C-3B55C998962B}"/>
              </a:ext>
            </a:extLst>
          </p:cNvPr>
          <p:cNvSpPr>
            <a:spLocks noGrp="1"/>
          </p:cNvSpPr>
          <p:nvPr>
            <p:ph idx="1"/>
          </p:nvPr>
        </p:nvSpPr>
        <p:spPr>
          <a:xfrm>
            <a:off x="3964262" y="4230916"/>
            <a:ext cx="7927178" cy="2481397"/>
          </a:xfrm>
        </p:spPr>
        <p:txBody>
          <a:bodyPr anchor="ctr">
            <a:normAutofit/>
          </a:bodyPr>
          <a:lstStyle/>
          <a:p>
            <a:r>
              <a:rPr lang="en-US" dirty="0"/>
              <a:t>The investigation report should succinctly describe all collected information. </a:t>
            </a:r>
          </a:p>
          <a:p>
            <a:r>
              <a:rPr lang="en-US" dirty="0"/>
              <a:t>The investigator will not make any recommendation as to whether a Title IX violation has occurred or potential sanctions.</a:t>
            </a:r>
          </a:p>
        </p:txBody>
      </p:sp>
      <p:sp>
        <p:nvSpPr>
          <p:cNvPr id="4" name="Slide Number Placeholder 3">
            <a:extLst>
              <a:ext uri="{FF2B5EF4-FFF2-40B4-BE49-F238E27FC236}">
                <a16:creationId xmlns:a16="http://schemas.microsoft.com/office/drawing/2014/main" id="{65301C1F-DA20-4042-8A8F-2441154DD3C1}"/>
              </a:ext>
            </a:extLst>
          </p:cNvPr>
          <p:cNvSpPr>
            <a:spLocks noGrp="1"/>
          </p:cNvSpPr>
          <p:nvPr>
            <p:ph type="sldNum" sz="quarter" idx="12"/>
          </p:nvPr>
        </p:nvSpPr>
        <p:spPr/>
        <p:txBody>
          <a:bodyPr/>
          <a:lstStyle/>
          <a:p>
            <a:fld id="{F1E0EA2E-A075-4026-B490-AECC2D6B579E}" type="slidenum">
              <a:rPr lang="en-US" smtClean="0"/>
              <a:t>30</a:t>
            </a:fld>
            <a:endParaRPr lang="en-US"/>
          </a:p>
        </p:txBody>
      </p:sp>
    </p:spTree>
    <p:extLst>
      <p:ext uri="{BB962C8B-B14F-4D97-AF65-F5344CB8AC3E}">
        <p14:creationId xmlns:p14="http://schemas.microsoft.com/office/powerpoint/2010/main" val="809167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5: Decision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pPr lvl="0"/>
            <a:r>
              <a:rPr lang="en-US" dirty="0"/>
              <a:t>The grievance process concludes with a written decision making process before one or more decision makers, who determine whether a Respondent is responsible for a violation, based on a preponderance of the evidence. </a:t>
            </a:r>
          </a:p>
          <a:p>
            <a:pPr lvl="0"/>
            <a:r>
              <a:rPr lang="en-US" dirty="0"/>
              <a:t>The burden of proof is met and a Respondent may be found responsible for a policy violation if the decision maker determines that it is more likely than not that the Respondent committed the conduct alleged. </a:t>
            </a:r>
          </a:p>
          <a:p>
            <a:pPr lvl="0"/>
            <a:r>
              <a:rPr lang="en-US" dirty="0"/>
              <a:t>There is a presumption that Respondents are not responsible for the alleged conduct until the grievance process concludes and a determination regarding responsibility is issued. </a:t>
            </a:r>
          </a:p>
        </p:txBody>
      </p:sp>
      <p:sp>
        <p:nvSpPr>
          <p:cNvPr id="4" name="Slide Number Placeholder 3">
            <a:extLst>
              <a:ext uri="{FF2B5EF4-FFF2-40B4-BE49-F238E27FC236}">
                <a16:creationId xmlns:a16="http://schemas.microsoft.com/office/drawing/2014/main" id="{6F474C7F-9275-49A7-90A6-E642161F978F}"/>
              </a:ext>
            </a:extLst>
          </p:cNvPr>
          <p:cNvSpPr>
            <a:spLocks noGrp="1"/>
          </p:cNvSpPr>
          <p:nvPr>
            <p:ph type="sldNum" sz="quarter" idx="12"/>
          </p:nvPr>
        </p:nvSpPr>
        <p:spPr/>
        <p:txBody>
          <a:bodyPr/>
          <a:lstStyle/>
          <a:p>
            <a:fld id="{F1E0EA2E-A075-4026-B490-AECC2D6B579E}" type="slidenum">
              <a:rPr lang="en-US" smtClean="0"/>
              <a:t>31</a:t>
            </a:fld>
            <a:endParaRPr lang="en-US"/>
          </a:p>
        </p:txBody>
      </p:sp>
    </p:spTree>
    <p:extLst>
      <p:ext uri="{BB962C8B-B14F-4D97-AF65-F5344CB8AC3E}">
        <p14:creationId xmlns:p14="http://schemas.microsoft.com/office/powerpoint/2010/main" val="665227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irror, object, microscope, strainer&#10;&#10;Description automatically generated">
            <a:extLst>
              <a:ext uri="{FF2B5EF4-FFF2-40B4-BE49-F238E27FC236}">
                <a16:creationId xmlns:a16="http://schemas.microsoft.com/office/drawing/2014/main" id="{C629362F-89F0-4217-A4E3-033F61838C6E}"/>
              </a:ext>
            </a:extLst>
          </p:cNvPr>
          <p:cNvPicPr>
            <a:picLocks noChangeAspect="1"/>
          </p:cNvPicPr>
          <p:nvPr/>
        </p:nvPicPr>
        <p:blipFill rotWithShape="1">
          <a:blip r:embed="rId2"/>
          <a:srcRect t="23208"/>
          <a:stretch/>
        </p:blipFill>
        <p:spPr>
          <a:xfrm>
            <a:off x="-1" y="10"/>
            <a:ext cx="12192000" cy="6857990"/>
          </a:xfrm>
          <a:prstGeom prst="rect">
            <a:avLst/>
          </a:prstGeom>
        </p:spPr>
      </p:pic>
      <p:sp>
        <p:nvSpPr>
          <p:cNvPr id="2" name="Title 1">
            <a:extLst>
              <a:ext uri="{FF2B5EF4-FFF2-40B4-BE49-F238E27FC236}">
                <a16:creationId xmlns:a16="http://schemas.microsoft.com/office/drawing/2014/main" id="{0EEFD17A-C345-46E0-9AAC-FB65B946AF4E}"/>
              </a:ext>
            </a:extLst>
          </p:cNvPr>
          <p:cNvSpPr>
            <a:spLocks noGrp="1"/>
          </p:cNvSpPr>
          <p:nvPr>
            <p:ph type="title"/>
          </p:nvPr>
        </p:nvSpPr>
        <p:spPr>
          <a:xfrm>
            <a:off x="5907314" y="767320"/>
            <a:ext cx="5254172" cy="1859765"/>
          </a:xfrm>
        </p:spPr>
        <p:txBody>
          <a:bodyPr>
            <a:normAutofit/>
          </a:bodyPr>
          <a:lstStyle/>
          <a:p>
            <a:pPr algn="ctr"/>
            <a:r>
              <a:rPr lang="en-US" sz="3600" b="1" dirty="0"/>
              <a:t>Investigator </a:t>
            </a:r>
            <a:br>
              <a:rPr lang="en-US" sz="3600" b="1" dirty="0"/>
            </a:br>
            <a:r>
              <a:rPr lang="en-US" sz="3600" b="1" dirty="0"/>
              <a:t> </a:t>
            </a:r>
          </a:p>
        </p:txBody>
      </p:sp>
      <p:sp>
        <p:nvSpPr>
          <p:cNvPr id="3" name="Content Placeholder 2">
            <a:extLst>
              <a:ext uri="{FF2B5EF4-FFF2-40B4-BE49-F238E27FC236}">
                <a16:creationId xmlns:a16="http://schemas.microsoft.com/office/drawing/2014/main" id="{D374C881-C1EC-4A46-B68C-3B55C998962B}"/>
              </a:ext>
            </a:extLst>
          </p:cNvPr>
          <p:cNvSpPr>
            <a:spLocks noGrp="1"/>
          </p:cNvSpPr>
          <p:nvPr>
            <p:ph idx="1"/>
          </p:nvPr>
        </p:nvSpPr>
        <p:spPr>
          <a:xfrm>
            <a:off x="3798991" y="3924728"/>
            <a:ext cx="8277383" cy="2787585"/>
          </a:xfrm>
        </p:spPr>
        <p:txBody>
          <a:bodyPr anchor="ctr">
            <a:noAutofit/>
          </a:bodyPr>
          <a:lstStyle/>
          <a:p>
            <a:r>
              <a:rPr lang="en-US" sz="2200" dirty="0"/>
              <a:t>The decision makers will not be the same person as the Title IX Coordinator or the investigator. </a:t>
            </a:r>
          </a:p>
        </p:txBody>
      </p:sp>
      <p:sp>
        <p:nvSpPr>
          <p:cNvPr id="4" name="Slide Number Placeholder 3">
            <a:extLst>
              <a:ext uri="{FF2B5EF4-FFF2-40B4-BE49-F238E27FC236}">
                <a16:creationId xmlns:a16="http://schemas.microsoft.com/office/drawing/2014/main" id="{796E5705-18C4-4EB9-B6D1-D9F9715A339D}"/>
              </a:ext>
            </a:extLst>
          </p:cNvPr>
          <p:cNvSpPr>
            <a:spLocks noGrp="1"/>
          </p:cNvSpPr>
          <p:nvPr>
            <p:ph type="sldNum" sz="quarter" idx="12"/>
          </p:nvPr>
        </p:nvSpPr>
        <p:spPr/>
        <p:txBody>
          <a:bodyPr/>
          <a:lstStyle/>
          <a:p>
            <a:fld id="{F1E0EA2E-A075-4026-B490-AECC2D6B579E}" type="slidenum">
              <a:rPr lang="en-US" smtClean="0"/>
              <a:t>32</a:t>
            </a:fld>
            <a:endParaRPr lang="en-US"/>
          </a:p>
        </p:txBody>
      </p:sp>
    </p:spTree>
    <p:extLst>
      <p:ext uri="{BB962C8B-B14F-4D97-AF65-F5344CB8AC3E}">
        <p14:creationId xmlns:p14="http://schemas.microsoft.com/office/powerpoint/2010/main" val="438549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5: Decision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pPr lvl="0"/>
            <a:r>
              <a:rPr lang="en-US" sz="2200" dirty="0"/>
              <a:t>The decision is based on all relevant evidence.</a:t>
            </a:r>
          </a:p>
          <a:p>
            <a:pPr lvl="0"/>
            <a:r>
              <a:rPr lang="en-US" sz="2200" dirty="0"/>
              <a:t>Credibility determinations cannot be based on status as Complainant, Respondent, or witness.</a:t>
            </a:r>
          </a:p>
          <a:p>
            <a:pPr lvl="0"/>
            <a:r>
              <a:rPr lang="en-US" sz="2200" dirty="0"/>
              <a:t>The decision maker will give parties the following opportunities:</a:t>
            </a:r>
          </a:p>
          <a:p>
            <a:pPr lvl="1"/>
            <a:r>
              <a:rPr lang="en-US" sz="2200" dirty="0"/>
              <a:t>Submit written, relevant questions that a party wants asked of any party or witness; </a:t>
            </a:r>
          </a:p>
          <a:p>
            <a:pPr lvl="1"/>
            <a:r>
              <a:rPr lang="en-US" sz="2200" dirty="0"/>
              <a:t>Provide each party with the answers; </a:t>
            </a:r>
          </a:p>
          <a:p>
            <a:pPr lvl="1"/>
            <a:r>
              <a:rPr lang="en-US" sz="2200" dirty="0"/>
              <a:t>Allow for additional, limited follow-up questions from each party. </a:t>
            </a:r>
          </a:p>
          <a:p>
            <a:pPr lvl="0"/>
            <a:r>
              <a:rPr lang="en-US" sz="2200" dirty="0"/>
              <a:t>Questions/evidence about the Complainant’s sexual predisposition or prior sexual behavior are not relevant, unless: </a:t>
            </a:r>
          </a:p>
          <a:p>
            <a:pPr lvl="1"/>
            <a:r>
              <a:rPr lang="en-US" sz="2200" dirty="0"/>
              <a:t>Offered to prove that someone other than the Respondent committed the conduct alleged; or</a:t>
            </a:r>
          </a:p>
          <a:p>
            <a:pPr lvl="1"/>
            <a:r>
              <a:rPr lang="en-US" sz="2200" dirty="0"/>
              <a:t>If the questions and evidence concern specific incidents of the Complainant’s prior sexual behavior with respect to the Respondent and are offered to prove consent.</a:t>
            </a:r>
          </a:p>
          <a:p>
            <a:pPr lvl="0"/>
            <a:endParaRPr lang="en-US" sz="2400" dirty="0"/>
          </a:p>
        </p:txBody>
      </p:sp>
      <p:sp>
        <p:nvSpPr>
          <p:cNvPr id="4" name="Slide Number Placeholder 3">
            <a:extLst>
              <a:ext uri="{FF2B5EF4-FFF2-40B4-BE49-F238E27FC236}">
                <a16:creationId xmlns:a16="http://schemas.microsoft.com/office/drawing/2014/main" id="{216B5619-C55C-4C63-9869-CEF987557BEC}"/>
              </a:ext>
            </a:extLst>
          </p:cNvPr>
          <p:cNvSpPr>
            <a:spLocks noGrp="1"/>
          </p:cNvSpPr>
          <p:nvPr>
            <p:ph type="sldNum" sz="quarter" idx="12"/>
          </p:nvPr>
        </p:nvSpPr>
        <p:spPr/>
        <p:txBody>
          <a:bodyPr/>
          <a:lstStyle/>
          <a:p>
            <a:fld id="{F1E0EA2E-A075-4026-B490-AECC2D6B579E}" type="slidenum">
              <a:rPr lang="en-US" smtClean="0"/>
              <a:t>33</a:t>
            </a:fld>
            <a:endParaRPr lang="en-US"/>
          </a:p>
        </p:txBody>
      </p:sp>
    </p:spTree>
    <p:extLst>
      <p:ext uri="{BB962C8B-B14F-4D97-AF65-F5344CB8AC3E}">
        <p14:creationId xmlns:p14="http://schemas.microsoft.com/office/powerpoint/2010/main" val="2489312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5: Decision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498834" y="2184741"/>
            <a:ext cx="11491108" cy="4442090"/>
          </a:xfrm>
        </p:spPr>
        <p:txBody>
          <a:bodyPr>
            <a:noAutofit/>
          </a:bodyPr>
          <a:lstStyle/>
          <a:p>
            <a:pPr lvl="0"/>
            <a:r>
              <a:rPr lang="en-US" sz="2200" dirty="0"/>
              <a:t>The written determination must include: </a:t>
            </a:r>
          </a:p>
          <a:p>
            <a:pPr lvl="1"/>
            <a:r>
              <a:rPr lang="en-US" sz="2200" dirty="0"/>
              <a:t>Identification of the allegations potentially constituting sexual harassment; </a:t>
            </a:r>
          </a:p>
          <a:p>
            <a:pPr lvl="1"/>
            <a:r>
              <a:rPr lang="en-US" sz="2200" dirty="0"/>
              <a:t>A description of the procedural steps taken; </a:t>
            </a:r>
          </a:p>
          <a:p>
            <a:pPr lvl="1"/>
            <a:r>
              <a:rPr lang="en-US" sz="2200" dirty="0"/>
              <a:t>Findings of fact supporting the determination; </a:t>
            </a:r>
          </a:p>
          <a:p>
            <a:pPr lvl="1"/>
            <a:r>
              <a:rPr lang="en-US" sz="2200" dirty="0"/>
              <a:t>Conclusions regarding the application of the grievance process to the facts; </a:t>
            </a:r>
          </a:p>
          <a:p>
            <a:pPr lvl="1"/>
            <a:r>
              <a:rPr lang="en-US" sz="2200" dirty="0"/>
              <a:t>A statement of, and rationale for, the result as to each allegation, including: </a:t>
            </a:r>
          </a:p>
          <a:p>
            <a:pPr lvl="2"/>
            <a:r>
              <a:rPr lang="en-US" sz="2200" dirty="0"/>
              <a:t>A determination regarding responsibility;</a:t>
            </a:r>
          </a:p>
          <a:p>
            <a:pPr lvl="2"/>
            <a:r>
              <a:rPr lang="en-US" sz="2200" dirty="0"/>
              <a:t>Any disciplinary sanctions the decision maker imposes on the Respondent; and </a:t>
            </a:r>
          </a:p>
          <a:p>
            <a:pPr lvl="2"/>
            <a:r>
              <a:rPr lang="en-US" sz="2200" dirty="0"/>
              <a:t>Whether remedies designed to restore or preserve equal access to CCSD’ education program or activity will be provided to the Complainant; and</a:t>
            </a:r>
          </a:p>
          <a:p>
            <a:pPr lvl="1"/>
            <a:r>
              <a:rPr lang="en-US" sz="2200" dirty="0"/>
              <a:t>Procedures and permissible bases for the parties to appeal the determination. </a:t>
            </a:r>
          </a:p>
        </p:txBody>
      </p:sp>
      <p:sp>
        <p:nvSpPr>
          <p:cNvPr id="4" name="Slide Number Placeholder 3">
            <a:extLst>
              <a:ext uri="{FF2B5EF4-FFF2-40B4-BE49-F238E27FC236}">
                <a16:creationId xmlns:a16="http://schemas.microsoft.com/office/drawing/2014/main" id="{CF1F7102-51AF-4BFB-B0CA-9E027F93C6F3}"/>
              </a:ext>
            </a:extLst>
          </p:cNvPr>
          <p:cNvSpPr>
            <a:spLocks noGrp="1"/>
          </p:cNvSpPr>
          <p:nvPr>
            <p:ph type="sldNum" sz="quarter" idx="12"/>
          </p:nvPr>
        </p:nvSpPr>
        <p:spPr/>
        <p:txBody>
          <a:bodyPr/>
          <a:lstStyle/>
          <a:p>
            <a:fld id="{F1E0EA2E-A075-4026-B490-AECC2D6B579E}" type="slidenum">
              <a:rPr lang="en-US" smtClean="0"/>
              <a:t>34</a:t>
            </a:fld>
            <a:endParaRPr lang="en-US"/>
          </a:p>
        </p:txBody>
      </p:sp>
    </p:spTree>
    <p:extLst>
      <p:ext uri="{BB962C8B-B14F-4D97-AF65-F5344CB8AC3E}">
        <p14:creationId xmlns:p14="http://schemas.microsoft.com/office/powerpoint/2010/main" val="3399667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5: Decision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pPr lvl="0"/>
            <a:r>
              <a:rPr lang="en-US" sz="2000" dirty="0"/>
              <a:t>The written determination will be provided to the parties simultaneously. </a:t>
            </a:r>
          </a:p>
          <a:p>
            <a:pPr lvl="1"/>
            <a:r>
              <a:rPr lang="en-US" sz="2000" dirty="0"/>
              <a:t>Unless extended, CCSD intends to issue the written determination no later than 120 days after the date a Formal Complaint is filed or signed. </a:t>
            </a:r>
          </a:p>
          <a:p>
            <a:pPr lvl="0"/>
            <a:r>
              <a:rPr lang="en-US" sz="2000" dirty="0"/>
              <a:t>Supportive measures also may be provided to the Complainant.</a:t>
            </a:r>
          </a:p>
          <a:p>
            <a:pPr lvl="1"/>
            <a:r>
              <a:rPr lang="en-US" sz="2000" dirty="0"/>
              <a:t>If the Supportive Measures do not impact the Respondent, they should not be disclosed in the written determination. </a:t>
            </a:r>
          </a:p>
          <a:p>
            <a:pPr lvl="1"/>
            <a:r>
              <a:rPr lang="en-US" sz="2000" dirty="0"/>
              <a:t>Instead, the written determination should simply indicate that “remedies will be provided to the Complainant.” </a:t>
            </a:r>
          </a:p>
          <a:p>
            <a:pPr lvl="0"/>
            <a:r>
              <a:rPr lang="en-US" sz="2000" dirty="0"/>
              <a:t>Grievance process does not limit CCSD’s ability to apply non-disciplinary actions. </a:t>
            </a:r>
          </a:p>
          <a:p>
            <a:pPr lvl="0"/>
            <a:r>
              <a:rPr lang="en-US" sz="2000" dirty="0"/>
              <a:t>The determination becomes final:</a:t>
            </a:r>
          </a:p>
          <a:p>
            <a:pPr lvl="1"/>
            <a:r>
              <a:rPr lang="en-US" sz="2000" dirty="0"/>
              <a:t>If an appeal is filed, on the date that CCSD provides the parties with the written determination of the result of the appeal; or</a:t>
            </a:r>
          </a:p>
          <a:p>
            <a:pPr lvl="1"/>
            <a:r>
              <a:rPr lang="en-US" sz="2000" dirty="0"/>
              <a:t>If an appeal is not filed, the date on which an appeal would no longer be considered timely.  </a:t>
            </a:r>
          </a:p>
          <a:p>
            <a:pPr marL="0" lvl="0" indent="0">
              <a:buNone/>
            </a:pPr>
            <a:endParaRPr lang="en-US" sz="2200" dirty="0"/>
          </a:p>
          <a:p>
            <a:pPr lvl="0"/>
            <a:endParaRPr lang="en-US" sz="2200" dirty="0"/>
          </a:p>
        </p:txBody>
      </p:sp>
      <p:sp>
        <p:nvSpPr>
          <p:cNvPr id="4" name="Slide Number Placeholder 3">
            <a:extLst>
              <a:ext uri="{FF2B5EF4-FFF2-40B4-BE49-F238E27FC236}">
                <a16:creationId xmlns:a16="http://schemas.microsoft.com/office/drawing/2014/main" id="{67A55587-B717-4018-A0D5-BDB7F5827B9F}"/>
              </a:ext>
            </a:extLst>
          </p:cNvPr>
          <p:cNvSpPr>
            <a:spLocks noGrp="1"/>
          </p:cNvSpPr>
          <p:nvPr>
            <p:ph type="sldNum" sz="quarter" idx="12"/>
          </p:nvPr>
        </p:nvSpPr>
        <p:spPr/>
        <p:txBody>
          <a:bodyPr/>
          <a:lstStyle/>
          <a:p>
            <a:fld id="{F1E0EA2E-A075-4026-B490-AECC2D6B579E}" type="slidenum">
              <a:rPr lang="en-US" smtClean="0"/>
              <a:t>35</a:t>
            </a:fld>
            <a:endParaRPr lang="en-US"/>
          </a:p>
        </p:txBody>
      </p:sp>
    </p:spTree>
    <p:extLst>
      <p:ext uri="{BB962C8B-B14F-4D97-AF65-F5344CB8AC3E}">
        <p14:creationId xmlns:p14="http://schemas.microsoft.com/office/powerpoint/2010/main" val="3938837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391378" y="320675"/>
            <a:ext cx="11407487" cy="1325563"/>
          </a:xfrm>
        </p:spPr>
        <p:txBody>
          <a:bodyPr>
            <a:normAutofit/>
          </a:bodyPr>
          <a:lstStyle/>
          <a:p>
            <a:r>
              <a:rPr lang="en-US" sz="5400" b="1" dirty="0"/>
              <a:t>Range of Sanctions and Remedies </a:t>
            </a:r>
          </a:p>
        </p:txBody>
      </p:sp>
      <p:graphicFrame>
        <p:nvGraphicFramePr>
          <p:cNvPr id="16" name="Content Placeholder 2">
            <a:extLst>
              <a:ext uri="{FF2B5EF4-FFF2-40B4-BE49-F238E27FC236}">
                <a16:creationId xmlns:a16="http://schemas.microsoft.com/office/drawing/2014/main" id="{825D8273-A0AE-43D9-A5A0-401ECA43D021}"/>
              </a:ext>
            </a:extLst>
          </p:cNvPr>
          <p:cNvGraphicFramePr>
            <a:graphicFrameLocks noGrp="1"/>
          </p:cNvGraphicFramePr>
          <p:nvPr>
            <p:ph idx="1"/>
            <p:extLst>
              <p:ext uri="{D42A27DB-BD31-4B8C-83A1-F6EECF244321}">
                <p14:modId xmlns:p14="http://schemas.microsoft.com/office/powerpoint/2010/main" val="4104968503"/>
              </p:ext>
            </p:extLst>
          </p:nvPr>
        </p:nvGraphicFramePr>
        <p:xfrm>
          <a:off x="391378" y="1500028"/>
          <a:ext cx="11495823" cy="4697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0E1D89C5-8A3B-4A7D-BBCB-CAC85AF9E5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0EA2E-A075-4026-B490-AECC2D6B579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05687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391378" y="320675"/>
            <a:ext cx="11407487" cy="1325563"/>
          </a:xfrm>
        </p:spPr>
        <p:txBody>
          <a:bodyPr>
            <a:normAutofit/>
          </a:bodyPr>
          <a:lstStyle/>
          <a:p>
            <a:r>
              <a:rPr lang="en-US" sz="5400" b="1" dirty="0"/>
              <a:t>Range of Sanctions and Remedies </a:t>
            </a:r>
          </a:p>
        </p:txBody>
      </p:sp>
      <p:graphicFrame>
        <p:nvGraphicFramePr>
          <p:cNvPr id="16" name="Content Placeholder 2">
            <a:extLst>
              <a:ext uri="{FF2B5EF4-FFF2-40B4-BE49-F238E27FC236}">
                <a16:creationId xmlns:a16="http://schemas.microsoft.com/office/drawing/2014/main" id="{825D8273-A0AE-43D9-A5A0-401ECA43D021}"/>
              </a:ext>
            </a:extLst>
          </p:cNvPr>
          <p:cNvGraphicFramePr>
            <a:graphicFrameLocks noGrp="1"/>
          </p:cNvGraphicFramePr>
          <p:nvPr>
            <p:ph idx="1"/>
          </p:nvPr>
        </p:nvGraphicFramePr>
        <p:xfrm>
          <a:off x="391378" y="1500028"/>
          <a:ext cx="11495823" cy="4697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A6292DF3-7DB4-4E0B-A9CA-BAB7F63BABB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0EA2E-A075-4026-B490-AECC2D6B579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3182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6: Appeal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pPr lvl="0"/>
            <a:r>
              <a:rPr lang="en-US" sz="2200" dirty="0"/>
              <a:t>Both parties may appeal from a determination regarding responsibility, or from a dismissal of a Formal Complaint or any allegations therein, on the following bases: </a:t>
            </a:r>
          </a:p>
          <a:p>
            <a:pPr lvl="1"/>
            <a:r>
              <a:rPr lang="en-US" sz="2200" dirty="0"/>
              <a:t>A procedural irregularity that affected the outcome of the matter; </a:t>
            </a:r>
          </a:p>
          <a:p>
            <a:pPr lvl="1"/>
            <a:r>
              <a:rPr lang="en-US" sz="2200" dirty="0"/>
              <a:t>New evidence that was not reasonably available to the appealing party at the time the determination regarding responsibility or dismissal was made, that could affect the outcome of the matter; and </a:t>
            </a:r>
          </a:p>
          <a:p>
            <a:pPr lvl="1"/>
            <a:r>
              <a:rPr lang="en-US" sz="2200" dirty="0"/>
              <a:t>The Title IX Coordinator, investigator, or adjudicator(s) had a conflict of interest or bias that affected the outcome of the matter. </a:t>
            </a:r>
          </a:p>
          <a:p>
            <a:pPr marL="457200" lvl="1" indent="0">
              <a:buNone/>
            </a:pPr>
            <a:r>
              <a:rPr lang="en-US" sz="2200" dirty="0"/>
              <a:t> </a:t>
            </a:r>
          </a:p>
          <a:p>
            <a:r>
              <a:rPr lang="en-US" sz="2200" dirty="0"/>
              <a:t>For STUDENT Respondent cases only, an appeal may be filed if the discipline is inappropriate (too harsh, not harsh enough, incomplete, or incorrect).</a:t>
            </a:r>
          </a:p>
        </p:txBody>
      </p:sp>
      <p:sp>
        <p:nvSpPr>
          <p:cNvPr id="4" name="Slide Number Placeholder 3">
            <a:extLst>
              <a:ext uri="{FF2B5EF4-FFF2-40B4-BE49-F238E27FC236}">
                <a16:creationId xmlns:a16="http://schemas.microsoft.com/office/drawing/2014/main" id="{BA3345A4-24AA-43B3-AC23-F280E578A594}"/>
              </a:ext>
            </a:extLst>
          </p:cNvPr>
          <p:cNvSpPr>
            <a:spLocks noGrp="1"/>
          </p:cNvSpPr>
          <p:nvPr>
            <p:ph type="sldNum" sz="quarter" idx="12"/>
          </p:nvPr>
        </p:nvSpPr>
        <p:spPr/>
        <p:txBody>
          <a:bodyPr/>
          <a:lstStyle/>
          <a:p>
            <a:fld id="{F1E0EA2E-A075-4026-B490-AECC2D6B579E}" type="slidenum">
              <a:rPr lang="en-US" smtClean="0"/>
              <a:t>38</a:t>
            </a:fld>
            <a:endParaRPr lang="en-US"/>
          </a:p>
        </p:txBody>
      </p:sp>
    </p:spTree>
    <p:extLst>
      <p:ext uri="{BB962C8B-B14F-4D97-AF65-F5344CB8AC3E}">
        <p14:creationId xmlns:p14="http://schemas.microsoft.com/office/powerpoint/2010/main" val="2301259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6: Appeal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r>
              <a:rPr lang="en-US" sz="2200" dirty="0"/>
              <a:t>Appeals must be submitted in writing and received by the Title IX Coordinator within 5 calendar days (including weekends, but excluding days on which CCSD is closed due to a holiday) of the date that the written decision is provided to the parties. </a:t>
            </a:r>
          </a:p>
          <a:p>
            <a:r>
              <a:rPr lang="en-US" sz="2200" dirty="0"/>
              <a:t>The written appeal must state: </a:t>
            </a:r>
          </a:p>
          <a:p>
            <a:pPr lvl="1"/>
            <a:r>
              <a:rPr lang="en-US" sz="2200" dirty="0"/>
              <a:t>Grounds for the appeal</a:t>
            </a:r>
          </a:p>
          <a:p>
            <a:pPr lvl="1"/>
            <a:r>
              <a:rPr lang="en-US" sz="2200" dirty="0"/>
              <a:t>Name of the appealing party</a:t>
            </a:r>
          </a:p>
          <a:p>
            <a:pPr lvl="1"/>
            <a:r>
              <a:rPr lang="en-US" sz="2200" dirty="0"/>
              <a:t>Evidence that it was submitted by the appealing party</a:t>
            </a:r>
          </a:p>
          <a:p>
            <a:pPr lvl="1"/>
            <a:r>
              <a:rPr lang="en-US" sz="2200" dirty="0"/>
              <a:t>Sufficient description supporting the grounds for appeal  </a:t>
            </a:r>
          </a:p>
          <a:p>
            <a:pPr lvl="1"/>
            <a:r>
              <a:rPr lang="en-US" sz="2200" dirty="0"/>
              <a:t>If applicable, information about new evidence that could affect the outcome of the matter</a:t>
            </a:r>
          </a:p>
          <a:p>
            <a:pPr marL="0" lvl="0" indent="0">
              <a:buNone/>
            </a:pPr>
            <a:endParaRPr lang="en-US" sz="2200" dirty="0"/>
          </a:p>
        </p:txBody>
      </p:sp>
      <p:sp>
        <p:nvSpPr>
          <p:cNvPr id="4" name="Slide Number Placeholder 3">
            <a:extLst>
              <a:ext uri="{FF2B5EF4-FFF2-40B4-BE49-F238E27FC236}">
                <a16:creationId xmlns:a16="http://schemas.microsoft.com/office/drawing/2014/main" id="{2A726A6C-B579-4054-9C1F-9D450A17C1F2}"/>
              </a:ext>
            </a:extLst>
          </p:cNvPr>
          <p:cNvSpPr>
            <a:spLocks noGrp="1"/>
          </p:cNvSpPr>
          <p:nvPr>
            <p:ph type="sldNum" sz="quarter" idx="12"/>
          </p:nvPr>
        </p:nvSpPr>
        <p:spPr/>
        <p:txBody>
          <a:bodyPr/>
          <a:lstStyle/>
          <a:p>
            <a:fld id="{F1E0EA2E-A075-4026-B490-AECC2D6B579E}" type="slidenum">
              <a:rPr lang="en-US" smtClean="0"/>
              <a:t>39</a:t>
            </a:fld>
            <a:endParaRPr lang="en-US"/>
          </a:p>
        </p:txBody>
      </p:sp>
    </p:spTree>
    <p:extLst>
      <p:ext uri="{BB962C8B-B14F-4D97-AF65-F5344CB8AC3E}">
        <p14:creationId xmlns:p14="http://schemas.microsoft.com/office/powerpoint/2010/main" val="3331330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B60C4C-EF16-4424-A452-A3367F6FFEF9}"/>
              </a:ext>
            </a:extLst>
          </p:cNvPr>
          <p:cNvSpPr>
            <a:spLocks noGrp="1"/>
          </p:cNvSpPr>
          <p:nvPr>
            <p:ph type="title"/>
          </p:nvPr>
        </p:nvSpPr>
        <p:spPr>
          <a:xfrm>
            <a:off x="943276" y="712268"/>
            <a:ext cx="10410524" cy="1193533"/>
          </a:xfrm>
        </p:spPr>
        <p:txBody>
          <a:bodyPr>
            <a:normAutofit/>
          </a:bodyPr>
          <a:lstStyle/>
          <a:p>
            <a:r>
              <a:rPr lang="en-US" b="1">
                <a:solidFill>
                  <a:srgbClr val="FFFFFF"/>
                </a:solidFill>
              </a:rPr>
              <a:t>“Actual Knowledge”</a:t>
            </a: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E929B0D-65A0-4CEC-AF05-664416B662F8}"/>
              </a:ext>
            </a:extLst>
          </p:cNvPr>
          <p:cNvSpPr>
            <a:spLocks noGrp="1"/>
          </p:cNvSpPr>
          <p:nvPr>
            <p:ph idx="1"/>
          </p:nvPr>
        </p:nvSpPr>
        <p:spPr>
          <a:xfrm>
            <a:off x="943276" y="2050181"/>
            <a:ext cx="10410524" cy="4126782"/>
          </a:xfrm>
        </p:spPr>
        <p:txBody>
          <a:bodyPr>
            <a:normAutofit/>
          </a:bodyPr>
          <a:lstStyle/>
          <a:p>
            <a:r>
              <a:rPr lang="en-US" sz="2400" dirty="0">
                <a:solidFill>
                  <a:srgbClr val="FFFFFF"/>
                </a:solidFill>
              </a:rPr>
              <a:t>“Actual knowledge” means notice of sexual harassment or allegations of sexual harassment to a recipient’s Title IX Coordinator or any official of the recipient who has authority to institute corrective measures on behalf of the recipient </a:t>
            </a:r>
            <a:r>
              <a:rPr lang="en-US" sz="2400" b="1" i="1" dirty="0">
                <a:solidFill>
                  <a:srgbClr val="FFFFFF"/>
                </a:solidFill>
              </a:rPr>
              <a:t>or to any employee of an elementary and secondary school.</a:t>
            </a:r>
          </a:p>
          <a:p>
            <a:pPr lvl="1"/>
            <a:r>
              <a:rPr lang="en-US" dirty="0">
                <a:solidFill>
                  <a:srgbClr val="FFFFFF"/>
                </a:solidFill>
              </a:rPr>
              <a:t>Administrators</a:t>
            </a:r>
          </a:p>
          <a:p>
            <a:pPr lvl="1"/>
            <a:r>
              <a:rPr lang="en-US" dirty="0">
                <a:solidFill>
                  <a:srgbClr val="FFFFFF"/>
                </a:solidFill>
              </a:rPr>
              <a:t>Teaching staff</a:t>
            </a:r>
          </a:p>
          <a:p>
            <a:pPr lvl="1"/>
            <a:r>
              <a:rPr lang="en-US" dirty="0">
                <a:solidFill>
                  <a:srgbClr val="FFFFFF"/>
                </a:solidFill>
              </a:rPr>
              <a:t>Clerical staff</a:t>
            </a:r>
          </a:p>
          <a:p>
            <a:pPr lvl="1"/>
            <a:r>
              <a:rPr lang="en-US" dirty="0">
                <a:solidFill>
                  <a:srgbClr val="FFFFFF"/>
                </a:solidFill>
              </a:rPr>
              <a:t>Custodial and food service staff</a:t>
            </a:r>
          </a:p>
          <a:p>
            <a:endParaRPr lang="en-US" sz="2400" dirty="0">
              <a:solidFill>
                <a:srgbClr val="FFFFFF"/>
              </a:solidFill>
            </a:endParaRPr>
          </a:p>
        </p:txBody>
      </p:sp>
      <p:sp>
        <p:nvSpPr>
          <p:cNvPr id="4" name="Slide Number Placeholder 3">
            <a:extLst>
              <a:ext uri="{FF2B5EF4-FFF2-40B4-BE49-F238E27FC236}">
                <a16:creationId xmlns:a16="http://schemas.microsoft.com/office/drawing/2014/main" id="{881A574C-7CD7-4790-AE7D-0D8FA7B16BEF}"/>
              </a:ext>
            </a:extLst>
          </p:cNvPr>
          <p:cNvSpPr>
            <a:spLocks noGrp="1"/>
          </p:cNvSpPr>
          <p:nvPr>
            <p:ph type="sldNum" sz="quarter" idx="12"/>
          </p:nvPr>
        </p:nvSpPr>
        <p:spPr/>
        <p:txBody>
          <a:bodyPr/>
          <a:lstStyle/>
          <a:p>
            <a:fld id="{F1E0EA2E-A075-4026-B490-AECC2D6B579E}" type="slidenum">
              <a:rPr lang="en-US" smtClean="0"/>
              <a:t>4</a:t>
            </a:fld>
            <a:endParaRPr lang="en-US"/>
          </a:p>
        </p:txBody>
      </p:sp>
    </p:spTree>
    <p:extLst>
      <p:ext uri="{BB962C8B-B14F-4D97-AF65-F5344CB8AC3E}">
        <p14:creationId xmlns:p14="http://schemas.microsoft.com/office/powerpoint/2010/main" val="966216168"/>
      </p:ext>
    </p:extLst>
  </p:cSld>
  <p:clrMapOvr>
    <a:overrideClrMapping bg1="dk1" tx1="lt1" bg2="dk2" tx2="lt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6: Appeal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pPr lvl="0"/>
            <a:r>
              <a:rPr lang="en-US" sz="2200" dirty="0"/>
              <a:t>Upon receipt of an appeal, CCSD will:</a:t>
            </a:r>
          </a:p>
          <a:p>
            <a:pPr lvl="1"/>
            <a:r>
              <a:rPr lang="en-US" sz="2200" dirty="0"/>
              <a:t>Notify the other party in writing when the appeal is filed and implement appeal procedures equally for both parties; </a:t>
            </a:r>
          </a:p>
          <a:p>
            <a:pPr lvl="1"/>
            <a:r>
              <a:rPr lang="en-US" sz="2200" dirty="0"/>
              <a:t>Ensure that the decision-maker(s) for the appeal is not the same person as the decision-maker(s) that reached the original determination regarding responsibility or dismissal, the investigator(s), or the Title IX Coordinator; </a:t>
            </a:r>
          </a:p>
          <a:p>
            <a:pPr lvl="1"/>
            <a:r>
              <a:rPr lang="en-US" sz="2200" dirty="0"/>
              <a:t>Ensure that the decision-maker(s) for the appeal does not have a conflict of interest or bias and has received appropriate training; </a:t>
            </a:r>
          </a:p>
          <a:p>
            <a:pPr lvl="1"/>
            <a:r>
              <a:rPr lang="en-US" sz="2200" dirty="0"/>
              <a:t>Give both parties a reasonable, equal opportunity to submit a written statement in support of, or challenging, the outcome of the decision-maker. </a:t>
            </a:r>
          </a:p>
          <a:p>
            <a:r>
              <a:rPr lang="en-US" sz="2200" dirty="0"/>
              <a:t>CCSD will provide a copy of the appeal to the non-appealing party. </a:t>
            </a:r>
          </a:p>
          <a:p>
            <a:pPr marL="0" lvl="0" indent="0">
              <a:buNone/>
            </a:pPr>
            <a:endParaRPr lang="en-US" sz="2200" dirty="0"/>
          </a:p>
        </p:txBody>
      </p:sp>
      <p:sp>
        <p:nvSpPr>
          <p:cNvPr id="4" name="Slide Number Placeholder 3">
            <a:extLst>
              <a:ext uri="{FF2B5EF4-FFF2-40B4-BE49-F238E27FC236}">
                <a16:creationId xmlns:a16="http://schemas.microsoft.com/office/drawing/2014/main" id="{BF04BA64-5FAE-4713-8734-AA5E4732BBBB}"/>
              </a:ext>
            </a:extLst>
          </p:cNvPr>
          <p:cNvSpPr>
            <a:spLocks noGrp="1"/>
          </p:cNvSpPr>
          <p:nvPr>
            <p:ph type="sldNum" sz="quarter" idx="12"/>
          </p:nvPr>
        </p:nvSpPr>
        <p:spPr/>
        <p:txBody>
          <a:bodyPr/>
          <a:lstStyle/>
          <a:p>
            <a:fld id="{F1E0EA2E-A075-4026-B490-AECC2D6B579E}" type="slidenum">
              <a:rPr lang="en-US" smtClean="0"/>
              <a:t>40</a:t>
            </a:fld>
            <a:endParaRPr lang="en-US"/>
          </a:p>
        </p:txBody>
      </p:sp>
    </p:spTree>
    <p:extLst>
      <p:ext uri="{BB962C8B-B14F-4D97-AF65-F5344CB8AC3E}">
        <p14:creationId xmlns:p14="http://schemas.microsoft.com/office/powerpoint/2010/main" val="42466291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6: Appeal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r>
              <a:rPr lang="en-US" sz="2200" dirty="0"/>
              <a:t>Non-appealing party may submit a written statement that may seek to affirm the initial decision and/or respond to the appeal statement.  </a:t>
            </a:r>
          </a:p>
          <a:p>
            <a:pPr lvl="1"/>
            <a:r>
              <a:rPr lang="en-US" sz="2200" dirty="0"/>
              <a:t>Such written statement must be received by the Title IX Coordinator within 5 calendar days* of the date that CCSD provided a copy of the appeal to the non-appealing party. </a:t>
            </a:r>
          </a:p>
          <a:p>
            <a:pPr marL="0" lvl="0" indent="0">
              <a:buNone/>
            </a:pPr>
            <a:endParaRPr lang="en-US" sz="2200" dirty="0"/>
          </a:p>
          <a:p>
            <a:pPr marL="0" lvl="0" indent="0">
              <a:buNone/>
            </a:pPr>
            <a:r>
              <a:rPr lang="en-US" sz="2200" dirty="0"/>
              <a:t>* Including weekends, but excluding days on which CCSD is closed due to a holiday *</a:t>
            </a:r>
          </a:p>
        </p:txBody>
      </p:sp>
      <p:sp>
        <p:nvSpPr>
          <p:cNvPr id="4" name="Slide Number Placeholder 3">
            <a:extLst>
              <a:ext uri="{FF2B5EF4-FFF2-40B4-BE49-F238E27FC236}">
                <a16:creationId xmlns:a16="http://schemas.microsoft.com/office/drawing/2014/main" id="{2568983E-B344-4E08-9379-6E199F577A16}"/>
              </a:ext>
            </a:extLst>
          </p:cNvPr>
          <p:cNvSpPr>
            <a:spLocks noGrp="1"/>
          </p:cNvSpPr>
          <p:nvPr>
            <p:ph type="sldNum" sz="quarter" idx="12"/>
          </p:nvPr>
        </p:nvSpPr>
        <p:spPr/>
        <p:txBody>
          <a:bodyPr/>
          <a:lstStyle/>
          <a:p>
            <a:fld id="{F1E0EA2E-A075-4026-B490-AECC2D6B579E}" type="slidenum">
              <a:rPr lang="en-US" smtClean="0"/>
              <a:t>41</a:t>
            </a:fld>
            <a:endParaRPr lang="en-US"/>
          </a:p>
        </p:txBody>
      </p:sp>
    </p:spTree>
    <p:extLst>
      <p:ext uri="{BB962C8B-B14F-4D97-AF65-F5344CB8AC3E}">
        <p14:creationId xmlns:p14="http://schemas.microsoft.com/office/powerpoint/2010/main" val="1478527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6: Appeal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r>
              <a:rPr lang="en-US" sz="2200" dirty="0"/>
              <a:t>For STUDENT Respondent cases:</a:t>
            </a:r>
          </a:p>
          <a:p>
            <a:pPr lvl="1"/>
            <a:r>
              <a:rPr lang="en-US" sz="2200" dirty="0"/>
              <a:t>CCSD shall schedule an in-person hearing within 5 calendar days* of the deadline for the non-appealing party to submit a written statement.  </a:t>
            </a:r>
          </a:p>
          <a:p>
            <a:pPr lvl="1"/>
            <a:r>
              <a:rPr lang="en-US" sz="2200" dirty="0"/>
              <a:t>The in-person hearing shall solely be to allow for the parties to orally present their information in support of or in opposition to the appeal.  </a:t>
            </a:r>
          </a:p>
          <a:p>
            <a:pPr lvl="1"/>
            <a:r>
              <a:rPr lang="en-US" sz="2200" dirty="0"/>
              <a:t>If a party is unable or unwilling to attend such a hearing, the appellate decision-maker will rely on that party’s written submission. </a:t>
            </a:r>
          </a:p>
          <a:p>
            <a:pPr lvl="1"/>
            <a:r>
              <a:rPr lang="en-US" sz="2200" dirty="0"/>
              <a:t>CCSD may utilize a virtual hearing.</a:t>
            </a:r>
          </a:p>
          <a:p>
            <a:r>
              <a:rPr lang="en-US" sz="2200" dirty="0"/>
              <a:t>The appeal is determined based on the existing record and in light of the parties’ written appellate submissions and any oral presentation at the appellate hearing.</a:t>
            </a:r>
            <a:r>
              <a:rPr lang="en-US" sz="2200" dirty="0">
                <a:highlight>
                  <a:srgbClr val="FFFF00"/>
                </a:highlight>
              </a:rPr>
              <a:t> </a:t>
            </a:r>
          </a:p>
          <a:p>
            <a:pPr marL="0" indent="0">
              <a:buNone/>
            </a:pPr>
            <a:r>
              <a:rPr lang="en-US" sz="2200" dirty="0"/>
              <a:t>	</a:t>
            </a:r>
          </a:p>
          <a:p>
            <a:pPr marL="0" lvl="0" indent="0">
              <a:buNone/>
            </a:pPr>
            <a:r>
              <a:rPr lang="en-US" sz="2200" dirty="0"/>
              <a:t>* Including weekends, but excluding days on which CCSD is closed due to a holiday *</a:t>
            </a:r>
          </a:p>
        </p:txBody>
      </p:sp>
      <p:sp>
        <p:nvSpPr>
          <p:cNvPr id="4" name="Slide Number Placeholder 3">
            <a:extLst>
              <a:ext uri="{FF2B5EF4-FFF2-40B4-BE49-F238E27FC236}">
                <a16:creationId xmlns:a16="http://schemas.microsoft.com/office/drawing/2014/main" id="{DCDDADF1-67AB-46AD-9B44-725064E10490}"/>
              </a:ext>
            </a:extLst>
          </p:cNvPr>
          <p:cNvSpPr>
            <a:spLocks noGrp="1"/>
          </p:cNvSpPr>
          <p:nvPr>
            <p:ph type="sldNum" sz="quarter" idx="12"/>
          </p:nvPr>
        </p:nvSpPr>
        <p:spPr/>
        <p:txBody>
          <a:bodyPr/>
          <a:lstStyle/>
          <a:p>
            <a:fld id="{F1E0EA2E-A075-4026-B490-AECC2D6B579E}" type="slidenum">
              <a:rPr lang="en-US" smtClean="0"/>
              <a:t>42</a:t>
            </a:fld>
            <a:endParaRPr lang="en-US"/>
          </a:p>
        </p:txBody>
      </p:sp>
    </p:spTree>
    <p:extLst>
      <p:ext uri="{BB962C8B-B14F-4D97-AF65-F5344CB8AC3E}">
        <p14:creationId xmlns:p14="http://schemas.microsoft.com/office/powerpoint/2010/main" val="6164566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6: Appeal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r>
              <a:rPr lang="en-US" sz="2200" dirty="0"/>
              <a:t>For EMPLOYEE Respondent cases:</a:t>
            </a:r>
          </a:p>
          <a:p>
            <a:pPr lvl="1"/>
            <a:r>
              <a:rPr lang="en-US" sz="2200" dirty="0"/>
              <a:t>The appeal is determined based on the existing record and in light of the parties’ written appellate submissions, if any. </a:t>
            </a:r>
          </a:p>
          <a:p>
            <a:pPr lvl="1"/>
            <a:r>
              <a:rPr lang="en-US" sz="2200" dirty="0"/>
              <a:t>Employees retain all rights under the Fair Dismissal Act and/or Civil Service System, as applicable.  Any further procedures shall occur pursuant solely under either the Fair Dismissal Act and/or Civil Service System, as applicable.</a:t>
            </a:r>
          </a:p>
        </p:txBody>
      </p:sp>
      <p:sp>
        <p:nvSpPr>
          <p:cNvPr id="4" name="Slide Number Placeholder 3">
            <a:extLst>
              <a:ext uri="{FF2B5EF4-FFF2-40B4-BE49-F238E27FC236}">
                <a16:creationId xmlns:a16="http://schemas.microsoft.com/office/drawing/2014/main" id="{1027B4D2-2D6C-4382-81C0-2DEF9E91A8DD}"/>
              </a:ext>
            </a:extLst>
          </p:cNvPr>
          <p:cNvSpPr>
            <a:spLocks noGrp="1"/>
          </p:cNvSpPr>
          <p:nvPr>
            <p:ph type="sldNum" sz="quarter" idx="12"/>
          </p:nvPr>
        </p:nvSpPr>
        <p:spPr/>
        <p:txBody>
          <a:bodyPr/>
          <a:lstStyle/>
          <a:p>
            <a:fld id="{F1E0EA2E-A075-4026-B490-AECC2D6B579E}" type="slidenum">
              <a:rPr lang="en-US" smtClean="0"/>
              <a:t>43</a:t>
            </a:fld>
            <a:endParaRPr lang="en-US"/>
          </a:p>
        </p:txBody>
      </p:sp>
    </p:spTree>
    <p:extLst>
      <p:ext uri="{BB962C8B-B14F-4D97-AF65-F5344CB8AC3E}">
        <p14:creationId xmlns:p14="http://schemas.microsoft.com/office/powerpoint/2010/main" val="32987667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1D0C5B-795F-4E81-89F1-9CCB58C3A243}"/>
              </a:ext>
            </a:extLst>
          </p:cNvPr>
          <p:cNvSpPr>
            <a:spLocks noGrp="1"/>
          </p:cNvSpPr>
          <p:nvPr>
            <p:ph type="title"/>
          </p:nvPr>
        </p:nvSpPr>
        <p:spPr>
          <a:xfrm>
            <a:off x="1115568" y="507543"/>
            <a:ext cx="10074946" cy="1179576"/>
          </a:xfrm>
        </p:spPr>
        <p:txBody>
          <a:bodyPr>
            <a:normAutofit/>
          </a:bodyPr>
          <a:lstStyle/>
          <a:p>
            <a:r>
              <a:rPr lang="en-US" sz="4000" b="1" dirty="0"/>
              <a:t>STEP 6: Appeal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A11249E-38DB-4D89-AD2C-92A55077CE41}"/>
              </a:ext>
            </a:extLst>
          </p:cNvPr>
          <p:cNvSpPr>
            <a:spLocks noGrp="1"/>
          </p:cNvSpPr>
          <p:nvPr>
            <p:ph idx="1"/>
          </p:nvPr>
        </p:nvSpPr>
        <p:spPr>
          <a:xfrm>
            <a:off x="626849" y="2194663"/>
            <a:ext cx="11155679" cy="4481908"/>
          </a:xfrm>
        </p:spPr>
        <p:txBody>
          <a:bodyPr>
            <a:noAutofit/>
          </a:bodyPr>
          <a:lstStyle/>
          <a:p>
            <a:pPr lvl="0"/>
            <a:r>
              <a:rPr lang="en-US" sz="2200" dirty="0"/>
              <a:t>The decision-maker(s) for the appeal shall issue a written notice of a decision describing the result of the appeal and the rationale for the result within 5 calendar days following the close of the record (receipt of all appeals materials or following a hearing).  </a:t>
            </a:r>
          </a:p>
          <a:p>
            <a:pPr lvl="0"/>
            <a:r>
              <a:rPr lang="en-US" sz="2200" dirty="0"/>
              <a:t>The appeal shall determine whether the decision maker made an error on the grounds alleged in the appeal statement. </a:t>
            </a:r>
          </a:p>
          <a:p>
            <a:pPr lvl="0"/>
            <a:r>
              <a:rPr lang="en-US" sz="2200" dirty="0"/>
              <a:t>The appeal decision will be given simultaneously to both parties. </a:t>
            </a:r>
          </a:p>
          <a:p>
            <a:pPr lvl="0"/>
            <a:r>
              <a:rPr lang="en-US" sz="2200" dirty="0"/>
              <a:t>No further appeal is available under Title IX.  </a:t>
            </a:r>
          </a:p>
          <a:p>
            <a:pPr lvl="0"/>
            <a:r>
              <a:rPr lang="en-US" sz="2200" dirty="0"/>
              <a:t>If the appellate decision upholds a student disciplinary sanction of at least 11 days of out-of-school suspension/expulsion and/or assignment to an alternative education program, the student who is subject to the disciplinary sanction may appeal pursuant to O.C.G.A. 20-2-754(c).</a:t>
            </a:r>
          </a:p>
        </p:txBody>
      </p:sp>
      <p:sp>
        <p:nvSpPr>
          <p:cNvPr id="4" name="Slide Number Placeholder 3">
            <a:extLst>
              <a:ext uri="{FF2B5EF4-FFF2-40B4-BE49-F238E27FC236}">
                <a16:creationId xmlns:a16="http://schemas.microsoft.com/office/drawing/2014/main" id="{8A9D9F25-391B-443A-A6A0-03F0369711BF}"/>
              </a:ext>
            </a:extLst>
          </p:cNvPr>
          <p:cNvSpPr>
            <a:spLocks noGrp="1"/>
          </p:cNvSpPr>
          <p:nvPr>
            <p:ph type="sldNum" sz="quarter" idx="12"/>
          </p:nvPr>
        </p:nvSpPr>
        <p:spPr/>
        <p:txBody>
          <a:bodyPr/>
          <a:lstStyle/>
          <a:p>
            <a:fld id="{F1E0EA2E-A075-4026-B490-AECC2D6B579E}" type="slidenum">
              <a:rPr lang="en-US" smtClean="0"/>
              <a:t>44</a:t>
            </a:fld>
            <a:endParaRPr lang="en-US"/>
          </a:p>
        </p:txBody>
      </p:sp>
    </p:spTree>
    <p:extLst>
      <p:ext uri="{BB962C8B-B14F-4D97-AF65-F5344CB8AC3E}">
        <p14:creationId xmlns:p14="http://schemas.microsoft.com/office/powerpoint/2010/main" val="14276315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B60C4C-EF16-4424-A452-A3367F6FFEF9}"/>
              </a:ext>
            </a:extLst>
          </p:cNvPr>
          <p:cNvSpPr>
            <a:spLocks noGrp="1"/>
          </p:cNvSpPr>
          <p:nvPr>
            <p:ph type="title"/>
          </p:nvPr>
        </p:nvSpPr>
        <p:spPr>
          <a:xfrm>
            <a:off x="943276" y="712268"/>
            <a:ext cx="10410524" cy="1193533"/>
          </a:xfrm>
        </p:spPr>
        <p:txBody>
          <a:bodyPr>
            <a:normAutofit/>
          </a:bodyPr>
          <a:lstStyle/>
          <a:p>
            <a:r>
              <a:rPr lang="en-US" b="1" dirty="0">
                <a:solidFill>
                  <a:srgbClr val="FFFFFF"/>
                </a:solidFill>
              </a:rPr>
              <a:t>Informal Resolution Process </a:t>
            </a: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E929B0D-65A0-4CEC-AF05-664416B662F8}"/>
              </a:ext>
            </a:extLst>
          </p:cNvPr>
          <p:cNvSpPr>
            <a:spLocks noGrp="1"/>
          </p:cNvSpPr>
          <p:nvPr>
            <p:ph idx="1"/>
          </p:nvPr>
        </p:nvSpPr>
        <p:spPr>
          <a:xfrm>
            <a:off x="943276" y="2050181"/>
            <a:ext cx="10410524" cy="4126782"/>
          </a:xfrm>
        </p:spPr>
        <p:txBody>
          <a:bodyPr>
            <a:normAutofit fontScale="25000" lnSpcReduction="20000"/>
          </a:bodyPr>
          <a:lstStyle/>
          <a:p>
            <a:r>
              <a:rPr lang="en-US" sz="8800" dirty="0">
                <a:solidFill>
                  <a:srgbClr val="FFFFFF"/>
                </a:solidFill>
              </a:rPr>
              <a:t>At any time prior to reaching a determination regarding responsibility, CCSD may facilitate an informal resolution process, such as mediation, that does not involve a full investigation and adjudication. </a:t>
            </a:r>
          </a:p>
          <a:p>
            <a:r>
              <a:rPr lang="en-US" sz="8800" dirty="0">
                <a:solidFill>
                  <a:srgbClr val="FFFFFF"/>
                </a:solidFill>
              </a:rPr>
              <a:t>CCSD may not offer an informal resolution process unless a Formal Complaint is filed.</a:t>
            </a:r>
          </a:p>
          <a:p>
            <a:r>
              <a:rPr lang="en-US" sz="8800" dirty="0">
                <a:solidFill>
                  <a:srgbClr val="FFFFFF"/>
                </a:solidFill>
              </a:rPr>
              <a:t>Both parties must agree to participate in an informal resolution process, and if they do, the formal grievance process stops. </a:t>
            </a:r>
          </a:p>
          <a:p>
            <a:r>
              <a:rPr lang="en-US" sz="8800" dirty="0">
                <a:solidFill>
                  <a:srgbClr val="FFFFFF"/>
                </a:solidFill>
              </a:rPr>
              <a:t>Either party may withdraw from the informal process and re-start the formal grievance process at any time before an informal resolution is reached. </a:t>
            </a:r>
          </a:p>
          <a:p>
            <a:r>
              <a:rPr lang="en-US" sz="8800" dirty="0">
                <a:solidFill>
                  <a:srgbClr val="FFFFFF"/>
                </a:solidFill>
              </a:rPr>
              <a:t>The parties will not be required to participate in the informal resolution process and will not be required to waive any rights under the formal grievance process. </a:t>
            </a:r>
          </a:p>
          <a:p>
            <a:r>
              <a:rPr lang="en-US" sz="8800" dirty="0">
                <a:solidFill>
                  <a:srgbClr val="FFFFFF"/>
                </a:solidFill>
              </a:rPr>
              <a:t>CCSD will facilitate an informal resolution process within a reasonably prompt time frame.</a:t>
            </a:r>
          </a:p>
          <a:p>
            <a:r>
              <a:rPr lang="en-US" sz="8800" b="1" dirty="0">
                <a:solidFill>
                  <a:srgbClr val="FFFFFF"/>
                </a:solidFill>
              </a:rPr>
              <a:t>The informal resolution process WILL NOT be utilized to resolve allegations that an employee sexually harassed a student. </a:t>
            </a:r>
          </a:p>
        </p:txBody>
      </p:sp>
      <p:sp>
        <p:nvSpPr>
          <p:cNvPr id="4" name="Slide Number Placeholder 3">
            <a:extLst>
              <a:ext uri="{FF2B5EF4-FFF2-40B4-BE49-F238E27FC236}">
                <a16:creationId xmlns:a16="http://schemas.microsoft.com/office/drawing/2014/main" id="{76AE0EA3-A3F0-4900-8315-B0EC5F199DD6}"/>
              </a:ext>
            </a:extLst>
          </p:cNvPr>
          <p:cNvSpPr>
            <a:spLocks noGrp="1"/>
          </p:cNvSpPr>
          <p:nvPr>
            <p:ph type="sldNum" sz="quarter" idx="12"/>
          </p:nvPr>
        </p:nvSpPr>
        <p:spPr/>
        <p:txBody>
          <a:bodyPr/>
          <a:lstStyle/>
          <a:p>
            <a:fld id="{F1E0EA2E-A075-4026-B490-AECC2D6B579E}" type="slidenum">
              <a:rPr lang="en-US" smtClean="0"/>
              <a:t>45</a:t>
            </a:fld>
            <a:endParaRPr lang="en-US"/>
          </a:p>
        </p:txBody>
      </p:sp>
    </p:spTree>
    <p:extLst>
      <p:ext uri="{BB962C8B-B14F-4D97-AF65-F5344CB8AC3E}">
        <p14:creationId xmlns:p14="http://schemas.microsoft.com/office/powerpoint/2010/main" val="3861526381"/>
      </p:ext>
    </p:extLst>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B60C4C-EF16-4424-A452-A3367F6FFEF9}"/>
              </a:ext>
            </a:extLst>
          </p:cNvPr>
          <p:cNvSpPr>
            <a:spLocks noGrp="1"/>
          </p:cNvSpPr>
          <p:nvPr>
            <p:ph type="title"/>
          </p:nvPr>
        </p:nvSpPr>
        <p:spPr>
          <a:xfrm>
            <a:off x="943276" y="712268"/>
            <a:ext cx="10410524" cy="1193533"/>
          </a:xfrm>
        </p:spPr>
        <p:txBody>
          <a:bodyPr>
            <a:normAutofit/>
          </a:bodyPr>
          <a:lstStyle/>
          <a:p>
            <a:r>
              <a:rPr lang="en-US" b="1" dirty="0">
                <a:solidFill>
                  <a:srgbClr val="FFFFFF"/>
                </a:solidFill>
              </a:rPr>
              <a:t>Informal Resolution Process </a:t>
            </a: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E929B0D-65A0-4CEC-AF05-664416B662F8}"/>
              </a:ext>
            </a:extLst>
          </p:cNvPr>
          <p:cNvSpPr>
            <a:spLocks noGrp="1"/>
          </p:cNvSpPr>
          <p:nvPr>
            <p:ph idx="1"/>
          </p:nvPr>
        </p:nvSpPr>
        <p:spPr>
          <a:xfrm>
            <a:off x="943276" y="2050181"/>
            <a:ext cx="10410524" cy="4126782"/>
          </a:xfrm>
        </p:spPr>
        <p:txBody>
          <a:bodyPr>
            <a:normAutofit fontScale="25000" lnSpcReduction="20000"/>
          </a:bodyPr>
          <a:lstStyle/>
          <a:p>
            <a:r>
              <a:rPr lang="en-US" sz="8800" dirty="0">
                <a:solidFill>
                  <a:srgbClr val="FFFFFF"/>
                </a:solidFill>
              </a:rPr>
              <a:t>Prior to facilitating an informal resolution process, CCSD will:</a:t>
            </a:r>
          </a:p>
          <a:p>
            <a:pPr lvl="1"/>
            <a:r>
              <a:rPr lang="en-US" sz="8400" dirty="0">
                <a:solidFill>
                  <a:srgbClr val="FFFFFF"/>
                </a:solidFill>
              </a:rPr>
              <a:t>Provide written notice to the parties disclosing the following: </a:t>
            </a:r>
          </a:p>
          <a:p>
            <a:pPr lvl="2"/>
            <a:r>
              <a:rPr lang="en-US" sz="8000" dirty="0">
                <a:solidFill>
                  <a:srgbClr val="FFFFFF"/>
                </a:solidFill>
              </a:rPr>
              <a:t>The allegations;</a:t>
            </a:r>
          </a:p>
          <a:p>
            <a:pPr lvl="2"/>
            <a:r>
              <a:rPr lang="en-US" sz="8800" dirty="0">
                <a:solidFill>
                  <a:srgbClr val="FFFFFF"/>
                </a:solidFill>
              </a:rPr>
              <a:t>The requirements of the informal resolution process;</a:t>
            </a:r>
          </a:p>
          <a:p>
            <a:pPr lvl="2"/>
            <a:r>
              <a:rPr lang="en-US" sz="8800" dirty="0">
                <a:solidFill>
                  <a:srgbClr val="FFFFFF"/>
                </a:solidFill>
              </a:rPr>
              <a:t>The fact that, at any time prior to agreeing to an informal resolution, any party may withdraw from the informal resolution process and resume the grievance process; and</a:t>
            </a:r>
          </a:p>
          <a:p>
            <a:pPr lvl="2"/>
            <a:r>
              <a:rPr lang="en-US" sz="8800" dirty="0">
                <a:solidFill>
                  <a:srgbClr val="FFFFFF"/>
                </a:solidFill>
              </a:rPr>
              <a:t>Any consequences resulting from participating in the informal resolution process, including the records that will be maintained or could be shared. </a:t>
            </a:r>
          </a:p>
          <a:p>
            <a:pPr lvl="1"/>
            <a:r>
              <a:rPr lang="en-US" sz="8400" dirty="0">
                <a:solidFill>
                  <a:srgbClr val="FFFFFF"/>
                </a:solidFill>
              </a:rPr>
              <a:t>Obtain the parties’ voluntary, written consent to the informal resolution process. </a:t>
            </a:r>
          </a:p>
          <a:p>
            <a:r>
              <a:rPr lang="en-US" sz="8800" dirty="0">
                <a:solidFill>
                  <a:srgbClr val="FFFFFF"/>
                </a:solidFill>
              </a:rPr>
              <a:t>If the parties agree to an informal resolution, the Formal Complaint shall be deemed withdrawn and the formal grievance process will be terminated.  </a:t>
            </a:r>
          </a:p>
          <a:p>
            <a:r>
              <a:rPr lang="en-US" sz="8800" dirty="0">
                <a:solidFill>
                  <a:srgbClr val="FFFFFF"/>
                </a:solidFill>
              </a:rPr>
              <a:t>The informal resolution shall be considered binding, and its breach may give rise to a new formal grievance process, which may resuscitate the prior grievance process.</a:t>
            </a:r>
          </a:p>
        </p:txBody>
      </p:sp>
      <p:sp>
        <p:nvSpPr>
          <p:cNvPr id="4" name="Slide Number Placeholder 3">
            <a:extLst>
              <a:ext uri="{FF2B5EF4-FFF2-40B4-BE49-F238E27FC236}">
                <a16:creationId xmlns:a16="http://schemas.microsoft.com/office/drawing/2014/main" id="{76B5826F-F1FD-40B0-BD94-0B9646E9968B}"/>
              </a:ext>
            </a:extLst>
          </p:cNvPr>
          <p:cNvSpPr>
            <a:spLocks noGrp="1"/>
          </p:cNvSpPr>
          <p:nvPr>
            <p:ph type="sldNum" sz="quarter" idx="12"/>
          </p:nvPr>
        </p:nvSpPr>
        <p:spPr/>
        <p:txBody>
          <a:bodyPr/>
          <a:lstStyle/>
          <a:p>
            <a:fld id="{F1E0EA2E-A075-4026-B490-AECC2D6B579E}" type="slidenum">
              <a:rPr lang="en-US" smtClean="0"/>
              <a:t>46</a:t>
            </a:fld>
            <a:endParaRPr lang="en-US"/>
          </a:p>
        </p:txBody>
      </p:sp>
    </p:spTree>
    <p:extLst>
      <p:ext uri="{BB962C8B-B14F-4D97-AF65-F5344CB8AC3E}">
        <p14:creationId xmlns:p14="http://schemas.microsoft.com/office/powerpoint/2010/main" val="2714527000"/>
      </p:ext>
    </p:extLst>
  </p:cSld>
  <p:clrMapOvr>
    <a:overrideClrMapping bg1="dk1" tx1="lt1" bg2="dk2" tx2="lt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B2B21D-630F-4EB6-81E0-ECC70773D1FD}"/>
              </a:ext>
            </a:extLst>
          </p:cNvPr>
          <p:cNvSpPr>
            <a:spLocks noGrp="1"/>
          </p:cNvSpPr>
          <p:nvPr>
            <p:ph type="title"/>
          </p:nvPr>
        </p:nvSpPr>
        <p:spPr>
          <a:xfrm>
            <a:off x="838200" y="621792"/>
            <a:ext cx="4795157" cy="5413248"/>
          </a:xfrm>
        </p:spPr>
        <p:txBody>
          <a:bodyPr>
            <a:normAutofit/>
          </a:bodyPr>
          <a:lstStyle/>
          <a:p>
            <a:r>
              <a:rPr lang="en-US" sz="5200" b="1" dirty="0">
                <a:solidFill>
                  <a:schemeClr val="bg1"/>
                </a:solidFill>
              </a:rPr>
              <a:t>Retaliation </a:t>
            </a:r>
          </a:p>
        </p:txBody>
      </p:sp>
      <p:sp>
        <p:nvSpPr>
          <p:cNvPr id="3" name="Content Placeholder 2">
            <a:extLst>
              <a:ext uri="{FF2B5EF4-FFF2-40B4-BE49-F238E27FC236}">
                <a16:creationId xmlns:a16="http://schemas.microsoft.com/office/drawing/2014/main" id="{48B0E60E-0BDD-4C33-9785-835CF88FFF70}"/>
              </a:ext>
            </a:extLst>
          </p:cNvPr>
          <p:cNvSpPr>
            <a:spLocks noGrp="1"/>
          </p:cNvSpPr>
          <p:nvPr>
            <p:ph idx="1"/>
          </p:nvPr>
        </p:nvSpPr>
        <p:spPr>
          <a:xfrm>
            <a:off x="6178552" y="621792"/>
            <a:ext cx="5801115" cy="5881750"/>
          </a:xfrm>
        </p:spPr>
        <p:txBody>
          <a:bodyPr anchor="ctr">
            <a:noAutofit/>
          </a:bodyPr>
          <a:lstStyle/>
          <a:p>
            <a:pPr lvl="0"/>
            <a:r>
              <a:rPr lang="en-US" sz="1800" dirty="0"/>
              <a:t>No person may intimidate, threaten, coerce, or discriminate against any individual for the purpose of interfering with any right or privilege secured by Title IX, its regulation, or this grievance process, or because the individual has made a report or complaint, testified, assisted, or participated or refused to participate in any manner in an investigation or proceeding. </a:t>
            </a:r>
          </a:p>
          <a:p>
            <a:pPr lvl="0"/>
            <a:r>
              <a:rPr lang="en-US" sz="1800" dirty="0"/>
              <a:t>CCSD will keep the identity of any person who has made a report or complaint of sex discrimination confidential. </a:t>
            </a:r>
          </a:p>
          <a:p>
            <a:pPr lvl="0"/>
            <a:r>
              <a:rPr lang="en-US" sz="1800" dirty="0"/>
              <a:t>The identity of any Complainant, Respondent, or witness will also be kept confidential except as required by law. </a:t>
            </a:r>
          </a:p>
          <a:p>
            <a:pPr lvl="0"/>
            <a:r>
              <a:rPr lang="en-US" sz="1800" dirty="0"/>
              <a:t>The exercise of rights protected under the First Amendment does not constitute retaliation.</a:t>
            </a:r>
          </a:p>
          <a:p>
            <a:pPr lvl="0"/>
            <a:r>
              <a:rPr lang="en-US" sz="1800" dirty="0"/>
              <a:t>Charging an individual with a code of conduct violation for making a materially false statement in bad faith in the course of a sexual misconduct grievance proceeding does not constitute retaliation. </a:t>
            </a:r>
          </a:p>
          <a:p>
            <a:pPr lvl="0"/>
            <a:r>
              <a:rPr lang="en-US" sz="1800" dirty="0"/>
              <a:t>A determination regarding responsibility alone is not sufficient to conclude that any party made a materially false statement in bad faith.</a:t>
            </a:r>
          </a:p>
        </p:txBody>
      </p:sp>
      <p:sp>
        <p:nvSpPr>
          <p:cNvPr id="4" name="Slide Number Placeholder 3">
            <a:extLst>
              <a:ext uri="{FF2B5EF4-FFF2-40B4-BE49-F238E27FC236}">
                <a16:creationId xmlns:a16="http://schemas.microsoft.com/office/drawing/2014/main" id="{04341F34-BA11-43B5-A012-90912061F839}"/>
              </a:ext>
            </a:extLst>
          </p:cNvPr>
          <p:cNvSpPr>
            <a:spLocks noGrp="1"/>
          </p:cNvSpPr>
          <p:nvPr>
            <p:ph type="sldNum" sz="quarter" idx="12"/>
          </p:nvPr>
        </p:nvSpPr>
        <p:spPr/>
        <p:txBody>
          <a:bodyPr/>
          <a:lstStyle/>
          <a:p>
            <a:fld id="{F1E0EA2E-A075-4026-B490-AECC2D6B579E}" type="slidenum">
              <a:rPr lang="en-US" smtClean="0"/>
              <a:t>47</a:t>
            </a:fld>
            <a:endParaRPr lang="en-US"/>
          </a:p>
        </p:txBody>
      </p:sp>
    </p:spTree>
    <p:extLst>
      <p:ext uri="{BB962C8B-B14F-4D97-AF65-F5344CB8AC3E}">
        <p14:creationId xmlns:p14="http://schemas.microsoft.com/office/powerpoint/2010/main" val="9109169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3176844-8DF5-4811-BACA-52BAB18E41E7}"/>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a:solidFill>
                  <a:schemeClr val="bg1">
                    <a:lumMod val="95000"/>
                    <a:lumOff val="5000"/>
                  </a:schemeClr>
                </a:solidFill>
              </a:rPr>
              <a:t>Questions?</a:t>
            </a:r>
          </a:p>
        </p:txBody>
      </p:sp>
      <p:sp>
        <p:nvSpPr>
          <p:cNvPr id="3" name="Slide Number Placeholder 2">
            <a:extLst>
              <a:ext uri="{FF2B5EF4-FFF2-40B4-BE49-F238E27FC236}">
                <a16:creationId xmlns:a16="http://schemas.microsoft.com/office/drawing/2014/main" id="{F33A48DE-7477-42BB-9C47-36A7338185AA}"/>
              </a:ext>
            </a:extLst>
          </p:cNvPr>
          <p:cNvSpPr>
            <a:spLocks noGrp="1"/>
          </p:cNvSpPr>
          <p:nvPr>
            <p:ph type="sldNum" sz="quarter" idx="12"/>
          </p:nvPr>
        </p:nvSpPr>
        <p:spPr/>
        <p:txBody>
          <a:bodyPr/>
          <a:lstStyle/>
          <a:p>
            <a:fld id="{F1E0EA2E-A075-4026-B490-AECC2D6B579E}" type="slidenum">
              <a:rPr lang="en-US" smtClean="0"/>
              <a:t>48</a:t>
            </a:fld>
            <a:endParaRPr lang="en-US"/>
          </a:p>
        </p:txBody>
      </p:sp>
    </p:spTree>
    <p:extLst>
      <p:ext uri="{BB962C8B-B14F-4D97-AF65-F5344CB8AC3E}">
        <p14:creationId xmlns:p14="http://schemas.microsoft.com/office/powerpoint/2010/main" val="403176843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DEBE78A-7AEA-4676-854E-A69C487DE768}"/>
              </a:ext>
            </a:extLst>
          </p:cNvPr>
          <p:cNvPicPr>
            <a:picLocks noChangeAspect="1"/>
          </p:cNvPicPr>
          <p:nvPr/>
        </p:nvPicPr>
        <p:blipFill rotWithShape="1">
          <a:blip r:embed="rId2"/>
          <a:srcRect t="9091" r="35356"/>
          <a:stretch/>
        </p:blipFill>
        <p:spPr>
          <a:xfrm>
            <a:off x="3522466" y="10"/>
            <a:ext cx="8669532" cy="6857990"/>
          </a:xfrm>
          <a:prstGeom prst="rect">
            <a:avLst/>
          </a:prstGeom>
        </p:spPr>
      </p:pic>
      <p:sp>
        <p:nvSpPr>
          <p:cNvPr id="12" name="Rectangle 11">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83179B-A5A7-4A6F-87BB-96F14F9E4312}"/>
              </a:ext>
            </a:extLst>
          </p:cNvPr>
          <p:cNvSpPr>
            <a:spLocks noGrp="1"/>
          </p:cNvSpPr>
          <p:nvPr>
            <p:ph type="title"/>
          </p:nvPr>
        </p:nvSpPr>
        <p:spPr>
          <a:xfrm>
            <a:off x="371094" y="1203707"/>
            <a:ext cx="4343146" cy="952753"/>
          </a:xfrm>
        </p:spPr>
        <p:txBody>
          <a:bodyPr anchor="b">
            <a:normAutofit/>
          </a:bodyPr>
          <a:lstStyle/>
          <a:p>
            <a:r>
              <a:rPr lang="en-US" sz="2400" b="1" dirty="0"/>
              <a:t>“Education Program or Activity of School District”</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CC0E62E-0564-4F11-8A92-201D348DE0B7}"/>
              </a:ext>
            </a:extLst>
          </p:cNvPr>
          <p:cNvSpPr>
            <a:spLocks noGrp="1"/>
          </p:cNvSpPr>
          <p:nvPr>
            <p:ph idx="1"/>
          </p:nvPr>
        </p:nvSpPr>
        <p:spPr>
          <a:xfrm>
            <a:off x="371094" y="2718054"/>
            <a:ext cx="4597146" cy="3715258"/>
          </a:xfrm>
        </p:spPr>
        <p:txBody>
          <a:bodyPr anchor="t">
            <a:normAutofit/>
          </a:bodyPr>
          <a:lstStyle/>
          <a:p>
            <a:r>
              <a:rPr lang="en-US" sz="2000" dirty="0"/>
              <a:t>What is “an education program or activity of the school district”?</a:t>
            </a:r>
          </a:p>
          <a:p>
            <a:pPr lvl="1"/>
            <a:r>
              <a:rPr lang="en-US" sz="2000" dirty="0"/>
              <a:t>Any location, event, or circumstance over which the school district exhibits substantial control over both the alleged harasser and the context in which the harassment occurred. </a:t>
            </a:r>
          </a:p>
          <a:p>
            <a:r>
              <a:rPr lang="en-US" sz="2000" dirty="0"/>
              <a:t>Title IX does not impose a duty to report purely off-campus conduct.</a:t>
            </a:r>
          </a:p>
          <a:p>
            <a:endParaRPr lang="en-US" sz="2000" dirty="0"/>
          </a:p>
        </p:txBody>
      </p:sp>
      <p:sp>
        <p:nvSpPr>
          <p:cNvPr id="4" name="Slide Number Placeholder 3">
            <a:extLst>
              <a:ext uri="{FF2B5EF4-FFF2-40B4-BE49-F238E27FC236}">
                <a16:creationId xmlns:a16="http://schemas.microsoft.com/office/drawing/2014/main" id="{BFAC83F1-5AC3-4B45-90C5-DF140D8A31A0}"/>
              </a:ext>
            </a:extLst>
          </p:cNvPr>
          <p:cNvSpPr>
            <a:spLocks noGrp="1"/>
          </p:cNvSpPr>
          <p:nvPr>
            <p:ph type="sldNum" sz="quarter" idx="12"/>
          </p:nvPr>
        </p:nvSpPr>
        <p:spPr/>
        <p:txBody>
          <a:bodyPr/>
          <a:lstStyle/>
          <a:p>
            <a:fld id="{F1E0EA2E-A075-4026-B490-AECC2D6B579E}" type="slidenum">
              <a:rPr lang="en-US" smtClean="0"/>
              <a:t>5</a:t>
            </a:fld>
            <a:endParaRPr lang="en-US"/>
          </a:p>
        </p:txBody>
      </p:sp>
    </p:spTree>
    <p:extLst>
      <p:ext uri="{BB962C8B-B14F-4D97-AF65-F5344CB8AC3E}">
        <p14:creationId xmlns:p14="http://schemas.microsoft.com/office/powerpoint/2010/main" val="73837768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42EAF-8B12-4377-BBF2-A913BC2F28C1}"/>
              </a:ext>
            </a:extLst>
          </p:cNvPr>
          <p:cNvSpPr>
            <a:spLocks noGrp="1"/>
          </p:cNvSpPr>
          <p:nvPr>
            <p:ph type="title"/>
          </p:nvPr>
        </p:nvSpPr>
        <p:spPr>
          <a:xfrm>
            <a:off x="655320" y="365125"/>
            <a:ext cx="5120114" cy="1692794"/>
          </a:xfrm>
        </p:spPr>
        <p:txBody>
          <a:bodyPr>
            <a:normAutofit/>
          </a:bodyPr>
          <a:lstStyle/>
          <a:p>
            <a:r>
              <a:rPr lang="en-US" sz="3700" b="1"/>
              <a:t>“Education Program or Activity of School District”</a:t>
            </a:r>
            <a:endParaRPr lang="en-US" sz="3700"/>
          </a:p>
        </p:txBody>
      </p:sp>
      <p:cxnSp>
        <p:nvCxnSpPr>
          <p:cNvPr id="15" name="Straight Arrow Connector 14">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8139D50-C75F-426A-89F9-4EB3A65D7A35}"/>
              </a:ext>
            </a:extLst>
          </p:cNvPr>
          <p:cNvSpPr>
            <a:spLocks noGrp="1"/>
          </p:cNvSpPr>
          <p:nvPr>
            <p:ph idx="1"/>
          </p:nvPr>
        </p:nvSpPr>
        <p:spPr>
          <a:xfrm>
            <a:off x="655321" y="2575034"/>
            <a:ext cx="5120113" cy="3462228"/>
          </a:xfrm>
        </p:spPr>
        <p:txBody>
          <a:bodyPr>
            <a:normAutofit/>
          </a:bodyPr>
          <a:lstStyle/>
          <a:p>
            <a:r>
              <a:rPr lang="en-US" sz="1800" dirty="0"/>
              <a:t>If conduct occurs in a building owned or controlled by a student organization that is officially recognized by CCSD, this qualifies as an “activity of the school district.” </a:t>
            </a:r>
          </a:p>
          <a:p>
            <a:r>
              <a:rPr lang="en-US" sz="1800" dirty="0"/>
              <a:t>If conduct occurs on an international field trip or at any location outside the United States, it is excluded from this definition. </a:t>
            </a:r>
          </a:p>
          <a:p>
            <a:r>
              <a:rPr lang="en-US" sz="1800" dirty="0"/>
              <a:t>What about sexual misconduct that occurred off-campus but has an out-campus effect?</a:t>
            </a:r>
          </a:p>
          <a:p>
            <a:pPr lvl="1"/>
            <a:r>
              <a:rPr lang="en-US" sz="1800" dirty="0"/>
              <a:t>This falls outside the DOE’s jurisdictional requirements and would be addressed through other CCSD policies.</a:t>
            </a:r>
          </a:p>
          <a:p>
            <a:pPr marL="0" indent="0">
              <a:buNone/>
            </a:pPr>
            <a:endParaRPr lang="en-US" sz="1800" dirty="0"/>
          </a:p>
        </p:txBody>
      </p:sp>
      <p:pic>
        <p:nvPicPr>
          <p:cNvPr id="5" name="Picture 4" descr="A large passenger jet flying through a cloudy blue sky&#10;&#10;Description automatically generated">
            <a:extLst>
              <a:ext uri="{FF2B5EF4-FFF2-40B4-BE49-F238E27FC236}">
                <a16:creationId xmlns:a16="http://schemas.microsoft.com/office/drawing/2014/main" id="{9F39D829-1B97-4292-8B46-4FE1BB44862E}"/>
              </a:ext>
            </a:extLst>
          </p:cNvPr>
          <p:cNvPicPr>
            <a:picLocks noChangeAspect="1"/>
          </p:cNvPicPr>
          <p:nvPr/>
        </p:nvPicPr>
        <p:blipFill rotWithShape="1">
          <a:blip r:embed="rId2"/>
          <a:srcRect l="9205" r="34642" b="2"/>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4" name="Slide Number Placeholder 3">
            <a:extLst>
              <a:ext uri="{FF2B5EF4-FFF2-40B4-BE49-F238E27FC236}">
                <a16:creationId xmlns:a16="http://schemas.microsoft.com/office/drawing/2014/main" id="{21537D3D-48AD-41A9-BEB3-67B199DA13E4}"/>
              </a:ext>
            </a:extLst>
          </p:cNvPr>
          <p:cNvSpPr>
            <a:spLocks noGrp="1"/>
          </p:cNvSpPr>
          <p:nvPr>
            <p:ph type="sldNum" sz="quarter" idx="12"/>
          </p:nvPr>
        </p:nvSpPr>
        <p:spPr/>
        <p:txBody>
          <a:bodyPr/>
          <a:lstStyle/>
          <a:p>
            <a:fld id="{F1E0EA2E-A075-4026-B490-AECC2D6B579E}" type="slidenum">
              <a:rPr lang="en-US" smtClean="0"/>
              <a:t>6</a:t>
            </a:fld>
            <a:endParaRPr lang="en-US"/>
          </a:p>
        </p:txBody>
      </p:sp>
    </p:spTree>
    <p:extLst>
      <p:ext uri="{BB962C8B-B14F-4D97-AF65-F5344CB8AC3E}">
        <p14:creationId xmlns:p14="http://schemas.microsoft.com/office/powerpoint/2010/main" val="3020370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72D4D1-076F-49D3-9889-EFC4F6D7C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EFD17A-C345-46E0-9AAC-FB65B946AF4E}"/>
              </a:ext>
            </a:extLst>
          </p:cNvPr>
          <p:cNvSpPr>
            <a:spLocks noGrp="1"/>
          </p:cNvSpPr>
          <p:nvPr>
            <p:ph type="title"/>
          </p:nvPr>
        </p:nvSpPr>
        <p:spPr>
          <a:xfrm>
            <a:off x="838200" y="963877"/>
            <a:ext cx="3494362" cy="4930246"/>
          </a:xfrm>
        </p:spPr>
        <p:txBody>
          <a:bodyPr>
            <a:normAutofit/>
          </a:bodyPr>
          <a:lstStyle/>
          <a:p>
            <a:pPr algn="r"/>
            <a:r>
              <a:rPr lang="en-US" b="1" dirty="0"/>
              <a:t>“Deliberate Indifference”</a:t>
            </a:r>
            <a:endParaRPr lang="en-US" b="1"/>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374C881-C1EC-4A46-B68C-3B55C998962B}"/>
              </a:ext>
            </a:extLst>
          </p:cNvPr>
          <p:cNvSpPr>
            <a:spLocks noGrp="1"/>
          </p:cNvSpPr>
          <p:nvPr>
            <p:ph idx="1"/>
          </p:nvPr>
        </p:nvSpPr>
        <p:spPr>
          <a:xfrm>
            <a:off x="4976031" y="963877"/>
            <a:ext cx="6377769" cy="4930246"/>
          </a:xfrm>
        </p:spPr>
        <p:txBody>
          <a:bodyPr anchor="ctr">
            <a:normAutofit/>
          </a:bodyPr>
          <a:lstStyle/>
          <a:p>
            <a:r>
              <a:rPr lang="en-US" sz="2400" dirty="0"/>
              <a:t>A school district is “deliberately indifferent” if its response to sexual harassment is clearly unreasonable in light of the known circumstances.</a:t>
            </a:r>
          </a:p>
          <a:p>
            <a:endParaRPr lang="en-US" sz="2400" dirty="0"/>
          </a:p>
        </p:txBody>
      </p:sp>
      <p:sp>
        <p:nvSpPr>
          <p:cNvPr id="4" name="Slide Number Placeholder 3">
            <a:extLst>
              <a:ext uri="{FF2B5EF4-FFF2-40B4-BE49-F238E27FC236}">
                <a16:creationId xmlns:a16="http://schemas.microsoft.com/office/drawing/2014/main" id="{9A775B9B-E67C-4641-B7BD-CE3D4DBCB1B9}"/>
              </a:ext>
            </a:extLst>
          </p:cNvPr>
          <p:cNvSpPr>
            <a:spLocks noGrp="1"/>
          </p:cNvSpPr>
          <p:nvPr>
            <p:ph type="sldNum" sz="quarter" idx="12"/>
          </p:nvPr>
        </p:nvSpPr>
        <p:spPr/>
        <p:txBody>
          <a:bodyPr/>
          <a:lstStyle/>
          <a:p>
            <a:fld id="{F1E0EA2E-A075-4026-B490-AECC2D6B579E}" type="slidenum">
              <a:rPr lang="en-US" smtClean="0"/>
              <a:t>7</a:t>
            </a:fld>
            <a:endParaRPr lang="en-US"/>
          </a:p>
        </p:txBody>
      </p:sp>
    </p:spTree>
    <p:extLst>
      <p:ext uri="{BB962C8B-B14F-4D97-AF65-F5344CB8AC3E}">
        <p14:creationId xmlns:p14="http://schemas.microsoft.com/office/powerpoint/2010/main" val="400011570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4AAEE308-E14D-4364-8D40-1D8175664EF4}"/>
              </a:ext>
            </a:extLst>
          </p:cNvPr>
          <p:cNvSpPr>
            <a:spLocks noGrp="1"/>
          </p:cNvSpPr>
          <p:nvPr>
            <p:ph type="title"/>
          </p:nvPr>
        </p:nvSpPr>
        <p:spPr>
          <a:xfrm>
            <a:off x="1014141" y="1450655"/>
            <a:ext cx="3932030" cy="3956690"/>
          </a:xfrm>
        </p:spPr>
        <p:txBody>
          <a:bodyPr anchor="ctr">
            <a:normAutofit/>
          </a:bodyPr>
          <a:lstStyle/>
          <a:p>
            <a:r>
              <a:rPr lang="en-US" sz="6200" b="1">
                <a:solidFill>
                  <a:schemeClr val="bg1"/>
                </a:solidFill>
              </a:rPr>
              <a:t>Three Categories of Sexual Harassment</a:t>
            </a: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2A00CE3-3D39-4E72-9140-B23465A27F9B}"/>
              </a:ext>
            </a:extLst>
          </p:cNvPr>
          <p:cNvSpPr>
            <a:spLocks noGrp="1"/>
          </p:cNvSpPr>
          <p:nvPr>
            <p:ph idx="1"/>
          </p:nvPr>
        </p:nvSpPr>
        <p:spPr>
          <a:xfrm>
            <a:off x="6096000" y="812803"/>
            <a:ext cx="5537200" cy="5618472"/>
          </a:xfrm>
        </p:spPr>
        <p:txBody>
          <a:bodyPr anchor="ctr">
            <a:normAutofit/>
          </a:bodyPr>
          <a:lstStyle/>
          <a:p>
            <a:r>
              <a:rPr lang="en-US" sz="2200" dirty="0">
                <a:solidFill>
                  <a:schemeClr val="bg1"/>
                </a:solidFill>
              </a:rPr>
              <a:t>There are three categories that meet OCR’s definition of sexual harassment and must be reported</a:t>
            </a:r>
          </a:p>
          <a:p>
            <a:pPr lvl="1"/>
            <a:r>
              <a:rPr lang="en-US" sz="2200" dirty="0">
                <a:solidFill>
                  <a:schemeClr val="bg1"/>
                </a:solidFill>
              </a:rPr>
              <a:t>Quid pro quo</a:t>
            </a:r>
          </a:p>
          <a:p>
            <a:pPr lvl="1"/>
            <a:r>
              <a:rPr lang="en-US" sz="2200" dirty="0">
                <a:solidFill>
                  <a:schemeClr val="bg1"/>
                </a:solidFill>
              </a:rPr>
              <a:t>Sexual assault, dating violence, domestic violence, stalking</a:t>
            </a:r>
          </a:p>
          <a:p>
            <a:pPr lvl="1"/>
            <a:r>
              <a:rPr lang="en-US" sz="2200" dirty="0">
                <a:solidFill>
                  <a:schemeClr val="bg1"/>
                </a:solidFill>
              </a:rPr>
              <a:t>“Unwelcome conduct determined by a reasonable person to be so severe, pervasive, and objectively offensive that it effectively denies a person equal access to the recipient’s education program or activity”</a:t>
            </a:r>
          </a:p>
          <a:p>
            <a:pPr marL="0" indent="0">
              <a:buNone/>
            </a:pPr>
            <a:endParaRPr lang="en-US" sz="2000" dirty="0">
              <a:solidFill>
                <a:schemeClr val="bg1"/>
              </a:solidFill>
            </a:endParaRPr>
          </a:p>
        </p:txBody>
      </p:sp>
      <p:sp>
        <p:nvSpPr>
          <p:cNvPr id="4" name="Slide Number Placeholder 3">
            <a:extLst>
              <a:ext uri="{FF2B5EF4-FFF2-40B4-BE49-F238E27FC236}">
                <a16:creationId xmlns:a16="http://schemas.microsoft.com/office/drawing/2014/main" id="{22D5C036-D4D2-4EE3-BAD7-32997DCCBF25}"/>
              </a:ext>
            </a:extLst>
          </p:cNvPr>
          <p:cNvSpPr>
            <a:spLocks noGrp="1"/>
          </p:cNvSpPr>
          <p:nvPr>
            <p:ph type="sldNum" sz="quarter" idx="12"/>
          </p:nvPr>
        </p:nvSpPr>
        <p:spPr/>
        <p:txBody>
          <a:bodyPr/>
          <a:lstStyle/>
          <a:p>
            <a:fld id="{F1E0EA2E-A075-4026-B490-AECC2D6B579E}" type="slidenum">
              <a:rPr lang="en-US" smtClean="0"/>
              <a:t>8</a:t>
            </a:fld>
            <a:endParaRPr lang="en-US"/>
          </a:p>
        </p:txBody>
      </p:sp>
    </p:spTree>
    <p:extLst>
      <p:ext uri="{BB962C8B-B14F-4D97-AF65-F5344CB8AC3E}">
        <p14:creationId xmlns:p14="http://schemas.microsoft.com/office/powerpoint/2010/main" val="2843836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8BD7AA-000F-4149-9FF6-E8DB2DE6F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792587" cy="6858000"/>
          </a:xfrm>
          <a:custGeom>
            <a:avLst/>
            <a:gdLst>
              <a:gd name="connsiteX0" fmla="*/ 9792587 w 9792587"/>
              <a:gd name="connsiteY0" fmla="*/ 0 h 6858000"/>
              <a:gd name="connsiteX1" fmla="*/ 2339431 w 9792587"/>
              <a:gd name="connsiteY1" fmla="*/ 0 h 6858000"/>
              <a:gd name="connsiteX2" fmla="*/ 2190696 w 9792587"/>
              <a:gd name="connsiteY2" fmla="*/ 145339 h 6858000"/>
              <a:gd name="connsiteX3" fmla="*/ 0 w 9792587"/>
              <a:gd name="connsiteY3" fmla="*/ 5565888 h 6858000"/>
              <a:gd name="connsiteX4" fmla="*/ 79127 w 9792587"/>
              <a:gd name="connsiteY4" fmla="*/ 6681235 h 6858000"/>
              <a:gd name="connsiteX5" fmla="*/ 108694 w 9792587"/>
              <a:gd name="connsiteY5" fmla="*/ 6858000 h 6858000"/>
              <a:gd name="connsiteX6" fmla="*/ 9792587 w 97925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92587" h="6858000">
                <a:moveTo>
                  <a:pt x="9792587" y="0"/>
                </a:moveTo>
                <a:lnTo>
                  <a:pt x="2339431" y="0"/>
                </a:lnTo>
                <a:lnTo>
                  <a:pt x="2190696" y="145339"/>
                </a:lnTo>
                <a:cubicBezTo>
                  <a:pt x="834428" y="1548908"/>
                  <a:pt x="0" y="3459953"/>
                  <a:pt x="0" y="5565888"/>
                </a:cubicBezTo>
                <a:cubicBezTo>
                  <a:pt x="0" y="5944579"/>
                  <a:pt x="26981" y="6316967"/>
                  <a:pt x="79127" y="6681235"/>
                </a:cubicBezTo>
                <a:lnTo>
                  <a:pt x="108694" y="6858000"/>
                </a:lnTo>
                <a:lnTo>
                  <a:pt x="9792587"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4A4A823-72DC-4BA8-8157-D36A8939A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492529" cy="6858000"/>
          </a:xfrm>
          <a:custGeom>
            <a:avLst/>
            <a:gdLst>
              <a:gd name="connsiteX0" fmla="*/ 9492529 w 9492529"/>
              <a:gd name="connsiteY0" fmla="*/ 0 h 6858000"/>
              <a:gd name="connsiteX1" fmla="*/ 2472310 w 9492529"/>
              <a:gd name="connsiteY1" fmla="*/ 0 h 6858000"/>
              <a:gd name="connsiteX2" fmla="*/ 2157501 w 9492529"/>
              <a:gd name="connsiteY2" fmla="*/ 301488 h 6858000"/>
              <a:gd name="connsiteX3" fmla="*/ 0 w 9492529"/>
              <a:gd name="connsiteY3" fmla="*/ 5565888 h 6858000"/>
              <a:gd name="connsiteX4" fmla="*/ 76084 w 9492529"/>
              <a:gd name="connsiteY4" fmla="*/ 6638337 h 6858000"/>
              <a:gd name="connsiteX5" fmla="*/ 112827 w 9492529"/>
              <a:gd name="connsiteY5" fmla="*/ 6858000 h 6858000"/>
              <a:gd name="connsiteX6" fmla="*/ 9492529 w 9492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92529" h="6858000">
                <a:moveTo>
                  <a:pt x="9492529" y="0"/>
                </a:moveTo>
                <a:lnTo>
                  <a:pt x="2472310" y="0"/>
                </a:lnTo>
                <a:lnTo>
                  <a:pt x="2157501" y="301488"/>
                </a:lnTo>
                <a:cubicBezTo>
                  <a:pt x="823309" y="1655711"/>
                  <a:pt x="0" y="3514654"/>
                  <a:pt x="0" y="5565888"/>
                </a:cubicBezTo>
                <a:cubicBezTo>
                  <a:pt x="0" y="5930014"/>
                  <a:pt x="25944" y="6288079"/>
                  <a:pt x="76084" y="6638337"/>
                </a:cubicBezTo>
                <a:lnTo>
                  <a:pt x="112827" y="6858000"/>
                </a:lnTo>
                <a:lnTo>
                  <a:pt x="9492529" y="685800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9A312D7-07A2-4DD8-B005-DE312E106CDE}"/>
              </a:ext>
            </a:extLst>
          </p:cNvPr>
          <p:cNvSpPr>
            <a:spLocks noGrp="1"/>
          </p:cNvSpPr>
          <p:nvPr>
            <p:ph type="title"/>
          </p:nvPr>
        </p:nvSpPr>
        <p:spPr>
          <a:xfrm>
            <a:off x="804672" y="1445494"/>
            <a:ext cx="7165235" cy="1288238"/>
          </a:xfrm>
        </p:spPr>
        <p:txBody>
          <a:bodyPr anchor="ctr">
            <a:normAutofit/>
          </a:bodyPr>
          <a:lstStyle/>
          <a:p>
            <a:r>
              <a:rPr lang="en-US" b="1" dirty="0"/>
              <a:t>Sexual Harassment: Category 1</a:t>
            </a:r>
          </a:p>
        </p:txBody>
      </p:sp>
      <p:sp>
        <p:nvSpPr>
          <p:cNvPr id="3" name="Content Placeholder 2">
            <a:extLst>
              <a:ext uri="{FF2B5EF4-FFF2-40B4-BE49-F238E27FC236}">
                <a16:creationId xmlns:a16="http://schemas.microsoft.com/office/drawing/2014/main" id="{7284600C-EA06-4E0E-AC9B-BF188982A281}"/>
              </a:ext>
            </a:extLst>
          </p:cNvPr>
          <p:cNvSpPr>
            <a:spLocks noGrp="1"/>
          </p:cNvSpPr>
          <p:nvPr>
            <p:ph idx="1"/>
          </p:nvPr>
        </p:nvSpPr>
        <p:spPr>
          <a:xfrm>
            <a:off x="804671" y="2897372"/>
            <a:ext cx="7860863" cy="3152553"/>
          </a:xfrm>
        </p:spPr>
        <p:txBody>
          <a:bodyPr anchor="t">
            <a:normAutofit/>
          </a:bodyPr>
          <a:lstStyle/>
          <a:p>
            <a:r>
              <a:rPr lang="en-US" sz="2400"/>
              <a:t>“Quid pro quo”</a:t>
            </a:r>
          </a:p>
          <a:p>
            <a:r>
              <a:rPr lang="en-US" sz="2400"/>
              <a:t>If an</a:t>
            </a:r>
            <a:r>
              <a:rPr lang="en-US" sz="2400" b="1"/>
              <a:t> employee </a:t>
            </a:r>
            <a:r>
              <a:rPr lang="en-US" sz="2400"/>
              <a:t>of the school district conditions the provision of an aid, benefit, or service of the school district on an individual’s participation in </a:t>
            </a:r>
            <a:r>
              <a:rPr lang="en-US" sz="2400" b="1"/>
              <a:t>unwelcome </a:t>
            </a:r>
            <a:r>
              <a:rPr lang="en-US" sz="2400"/>
              <a:t>sexual conduct, this is sexual harassment.</a:t>
            </a:r>
          </a:p>
          <a:p>
            <a:r>
              <a:rPr lang="en-US" sz="2400"/>
              <a:t>This conduct must be reported.</a:t>
            </a:r>
          </a:p>
        </p:txBody>
      </p:sp>
      <p:sp>
        <p:nvSpPr>
          <p:cNvPr id="4" name="Slide Number Placeholder 3">
            <a:extLst>
              <a:ext uri="{FF2B5EF4-FFF2-40B4-BE49-F238E27FC236}">
                <a16:creationId xmlns:a16="http://schemas.microsoft.com/office/drawing/2014/main" id="{1CC01C2D-041A-4F92-8098-EBB6A0695C09}"/>
              </a:ext>
            </a:extLst>
          </p:cNvPr>
          <p:cNvSpPr>
            <a:spLocks noGrp="1"/>
          </p:cNvSpPr>
          <p:nvPr>
            <p:ph type="sldNum" sz="quarter" idx="12"/>
          </p:nvPr>
        </p:nvSpPr>
        <p:spPr/>
        <p:txBody>
          <a:bodyPr/>
          <a:lstStyle/>
          <a:p>
            <a:fld id="{F1E0EA2E-A075-4026-B490-AECC2D6B579E}" type="slidenum">
              <a:rPr lang="en-US" smtClean="0"/>
              <a:t>9</a:t>
            </a:fld>
            <a:endParaRPr lang="en-US"/>
          </a:p>
        </p:txBody>
      </p:sp>
    </p:spTree>
    <p:extLst>
      <p:ext uri="{BB962C8B-B14F-4D97-AF65-F5344CB8AC3E}">
        <p14:creationId xmlns:p14="http://schemas.microsoft.com/office/powerpoint/2010/main" val="414154161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4264</Words>
  <Application>Microsoft Office PowerPoint</Application>
  <PresentationFormat>Widescreen</PresentationFormat>
  <Paragraphs>348</Paragraphs>
  <Slides>48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48</vt:i4>
      </vt:variant>
    </vt:vector>
  </HeadingPairs>
  <TitlesOfParts>
    <vt:vector size="53" baseType="lpstr">
      <vt:lpstr>Arial</vt:lpstr>
      <vt:lpstr>Calibri</vt:lpstr>
      <vt:lpstr>Calibri Light</vt:lpstr>
      <vt:lpstr>Office Theme</vt:lpstr>
      <vt:lpstr>1_Office Theme</vt:lpstr>
      <vt:lpstr>Supplementary Training  for Investigators</vt:lpstr>
      <vt:lpstr>What is Title IX? </vt:lpstr>
      <vt:lpstr>Sexual Harassment </vt:lpstr>
      <vt:lpstr>“Actual Knowledge”</vt:lpstr>
      <vt:lpstr>“Education Program or Activity of School District”</vt:lpstr>
      <vt:lpstr>“Education Program or Activity of School District”</vt:lpstr>
      <vt:lpstr>“Deliberate Indifference”</vt:lpstr>
      <vt:lpstr>Three Categories of Sexual Harassment</vt:lpstr>
      <vt:lpstr>Sexual Harassment: Category 1</vt:lpstr>
      <vt:lpstr>Sexual Harassment: Category 2 </vt:lpstr>
      <vt:lpstr>Sexual Harassment: Category 3 </vt:lpstr>
      <vt:lpstr>What happens upon report of sexual harassment? </vt:lpstr>
      <vt:lpstr>What about other sexual misconduct?</vt:lpstr>
      <vt:lpstr>CCSD Grievance Process: Definitions</vt:lpstr>
      <vt:lpstr>Supportive Measures </vt:lpstr>
      <vt:lpstr>Grievance Process Continued </vt:lpstr>
      <vt:lpstr>Steps in Grievance Process </vt:lpstr>
      <vt:lpstr>STEP 1: Formal Complaint </vt:lpstr>
      <vt:lpstr>STEP 1: Formal Complaint </vt:lpstr>
      <vt:lpstr>STEP 2: Written Notice  </vt:lpstr>
      <vt:lpstr>STEP 2: Written Notice  </vt:lpstr>
      <vt:lpstr>STEP 3: Investigation  </vt:lpstr>
      <vt:lpstr>Investigator   </vt:lpstr>
      <vt:lpstr>STEP 3: Investigation  </vt:lpstr>
      <vt:lpstr>Investigator   </vt:lpstr>
      <vt:lpstr>STEP 3: Investigation </vt:lpstr>
      <vt:lpstr>STEP 3: Investigation </vt:lpstr>
      <vt:lpstr>STEP 3: Investigation </vt:lpstr>
      <vt:lpstr>Investigative Report </vt:lpstr>
      <vt:lpstr>Investigator   </vt:lpstr>
      <vt:lpstr>STEP 5: Decision</vt:lpstr>
      <vt:lpstr>Investigator   </vt:lpstr>
      <vt:lpstr>STEP 5: Decision</vt:lpstr>
      <vt:lpstr>STEP 5: Decision</vt:lpstr>
      <vt:lpstr>STEP 5: Decision</vt:lpstr>
      <vt:lpstr>Range of Sanctions and Remedies </vt:lpstr>
      <vt:lpstr>Range of Sanctions and Remedies </vt:lpstr>
      <vt:lpstr>STEP 6: Appeal </vt:lpstr>
      <vt:lpstr>STEP 6: Appeal </vt:lpstr>
      <vt:lpstr>STEP 6: Appeal </vt:lpstr>
      <vt:lpstr>STEP 6: Appeal </vt:lpstr>
      <vt:lpstr>STEP 6: Appeal </vt:lpstr>
      <vt:lpstr>STEP 6: Appeal </vt:lpstr>
      <vt:lpstr>STEP 6: Appeal </vt:lpstr>
      <vt:lpstr>Informal Resolution Process </vt:lpstr>
      <vt:lpstr>Informal Resolution Process </vt:lpstr>
      <vt:lpstr>Retaliation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Training  for Title IX Coordinators</dc:title>
  <dc:creator>Kathryn Ams</dc:creator>
  <cp:lastModifiedBy>Samantha Lewis</cp:lastModifiedBy>
  <cp:revision>18</cp:revision>
  <dcterms:created xsi:type="dcterms:W3CDTF">2020-08-09T00:41:20Z</dcterms:created>
  <dcterms:modified xsi:type="dcterms:W3CDTF">2021-07-19T16:45:43Z</dcterms:modified>
</cp:coreProperties>
</file>