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0"/>
  </p:notesMasterIdLst>
  <p:sldIdLst>
    <p:sldId id="301" r:id="rId2"/>
    <p:sldId id="256" r:id="rId3"/>
    <p:sldId id="258" r:id="rId4"/>
    <p:sldId id="260" r:id="rId5"/>
    <p:sldId id="265" r:id="rId6"/>
    <p:sldId id="266" r:id="rId7"/>
    <p:sldId id="261" r:id="rId8"/>
    <p:sldId id="287" r:id="rId9"/>
    <p:sldId id="288" r:id="rId10"/>
    <p:sldId id="304" r:id="rId11"/>
    <p:sldId id="303" r:id="rId12"/>
    <p:sldId id="290" r:id="rId13"/>
    <p:sldId id="283" r:id="rId14"/>
    <p:sldId id="306" r:id="rId15"/>
    <p:sldId id="305" r:id="rId16"/>
    <p:sldId id="284" r:id="rId17"/>
    <p:sldId id="285" r:id="rId18"/>
    <p:sldId id="276" r:id="rId19"/>
  </p:sldIdLst>
  <p:sldSz cx="12192000" cy="6858000"/>
  <p:notesSz cx="6858000" cy="9144000"/>
  <p:embeddedFontLst>
    <p:embeddedFont>
      <p:font typeface="Amasis MT Pro Black" panose="02040A04050005020304" pitchFamily="18" charset="0"/>
      <p:bold r:id="rId21"/>
      <p:boldItalic r:id="rId22"/>
    </p:embeddedFont>
    <p:embeddedFont>
      <p:font typeface="Bookman Old Style" panose="02050604050505020204" pitchFamily="18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Gill Sans MT" panose="020B0502020104020203" pitchFamily="34" charset="0"/>
      <p:regular r:id="rId31"/>
      <p:bold r:id="rId32"/>
      <p:italic r:id="rId33"/>
      <p:boldItalic r:id="rId34"/>
    </p:embeddedFont>
    <p:embeddedFont>
      <p:font typeface="HelloSassy" panose="020B0604020202020204" charset="0"/>
      <p:regular r:id="rId35"/>
    </p:embeddedFont>
    <p:embeddedFont>
      <p:font typeface="Impact" panose="020B0806030902050204" pitchFamily="34" charset="0"/>
      <p:regular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E2622D-8E0A-4FDC-9EFD-73C0ED537FCB}" v="82" dt="2023-07-28T00:30:25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60091-20B0-4F1C-B376-1EE288887C49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0ED64-1AB4-436A-8C98-70C4B1B9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0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8cd6e9fb78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8cd6e9fb78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8/2/2023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204AA1-EDEB-4AF3-9EA8-5DC356AB59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747" y="0"/>
            <a:ext cx="10516511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5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8/2/2023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8/2/2023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8/2/2023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8/2/2023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jpe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jpe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bbk12.org/page/38564/english-language-arts" TargetMode="External"/><Relationship Id="rId2" Type="http://schemas.openxmlformats.org/officeDocument/2006/relationships/hyperlink" Target="https://www.cobbk12.org/page/42481/mathematic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obbk12.org/page/38569/social-studies" TargetMode="External"/><Relationship Id="rId4" Type="http://schemas.openxmlformats.org/officeDocument/2006/relationships/hyperlink" Target="https://www.cobbk12.org/page/38568/science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nam03.safelinks.protection.outlook.com/?url=https://studentprivacy.ed.gov/training/school-volunteers-and-ferpa&amp;data=02|01|Renee.Garriss@cobbk12.org|2f59ab93c11b4ce3c58808d6fe1ba6d8|2fce1dfb919f4938aab8c47f0fc9182d|0|0|636975792066022234&amp;sdata=t7No1/eHHqTz5tnEuzMAZ7EjA4Pe6LGCueIGdRcGSUY%3D&amp;reserved=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creativecommons.org/licenses/by-nc/3.0/" TargetMode="Externa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hyperlink" Target="http://www.pngall.com/confetti-png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wooden, standing, bench&#10;&#10;Description automatically generated">
            <a:extLst>
              <a:ext uri="{FF2B5EF4-FFF2-40B4-BE49-F238E27FC236}">
                <a16:creationId xmlns:a16="http://schemas.microsoft.com/office/drawing/2014/main" id="{E204B576-6443-41EC-9687-E58150A0C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5" y="-1568728"/>
            <a:ext cx="12127469" cy="8582517"/>
          </a:xfrm>
          <a:prstGeom prst="rect">
            <a:avLst/>
          </a:prstGeom>
        </p:spPr>
      </p:pic>
      <p:pic>
        <p:nvPicPr>
          <p:cNvPr id="933" name="Google Shape;933;p58"/>
          <p:cNvPicPr preferRelativeResize="0"/>
          <p:nvPr/>
        </p:nvPicPr>
        <p:blipFill rotWithShape="1">
          <a:blip r:embed="rId4">
            <a:alphaModFix/>
          </a:blip>
          <a:srcRect l="21548" t="63083" r="22027" b="7939"/>
          <a:stretch/>
        </p:blipFill>
        <p:spPr>
          <a:xfrm>
            <a:off x="4106233" y="3005167"/>
            <a:ext cx="3582800" cy="245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58"/>
          <p:cNvPicPr preferRelativeResize="0"/>
          <p:nvPr/>
        </p:nvPicPr>
        <p:blipFill rotWithShape="1">
          <a:blip r:embed="rId5">
            <a:alphaModFix/>
          </a:blip>
          <a:srcRect l="15058" r="11271"/>
          <a:stretch/>
        </p:blipFill>
        <p:spPr>
          <a:xfrm>
            <a:off x="119634" y="1548967"/>
            <a:ext cx="2672033" cy="44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79415">
            <a:off x="36895" y="4232059"/>
            <a:ext cx="2273112" cy="2273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60801" y="5086238"/>
            <a:ext cx="1423033" cy="1771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37768" y="4725571"/>
            <a:ext cx="1423033" cy="1771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15934" y="4881804"/>
            <a:ext cx="1423033" cy="1771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434178">
            <a:off x="1728658" y="4815861"/>
            <a:ext cx="1105551" cy="110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58"/>
          <p:cNvPicPr preferRelativeResize="0"/>
          <p:nvPr/>
        </p:nvPicPr>
        <p:blipFill rotWithShape="1">
          <a:blip r:embed="rId9">
            <a:alphaModFix/>
          </a:blip>
          <a:srcRect l="17880" r="23319"/>
          <a:stretch/>
        </p:blipFill>
        <p:spPr>
          <a:xfrm>
            <a:off x="4182934" y="3031833"/>
            <a:ext cx="1240500" cy="12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01267" y="937485"/>
            <a:ext cx="937367" cy="9373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2" name="Google Shape;942;p58"/>
          <p:cNvPicPr preferRelativeResize="0"/>
          <p:nvPr/>
        </p:nvPicPr>
        <p:blipFill rotWithShape="1">
          <a:blip r:embed="rId11">
            <a:alphaModFix/>
          </a:blip>
          <a:srcRect l="8882" t="21574" r="3428" b="14576"/>
          <a:stretch/>
        </p:blipFill>
        <p:spPr>
          <a:xfrm>
            <a:off x="10833284" y="4725569"/>
            <a:ext cx="1737520" cy="177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5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18301" y="3005167"/>
            <a:ext cx="1249599" cy="1126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5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096234" y="3119717"/>
            <a:ext cx="1423033" cy="164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5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6912200" y="3784700"/>
            <a:ext cx="5279789" cy="31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58"/>
          <p:cNvPicPr preferRelativeResize="0"/>
          <p:nvPr/>
        </p:nvPicPr>
        <p:blipFill rotWithShape="1">
          <a:blip r:embed="rId15">
            <a:alphaModFix/>
          </a:blip>
          <a:srcRect l="3899" t="7086" r="3917" b="11460"/>
          <a:stretch/>
        </p:blipFill>
        <p:spPr>
          <a:xfrm>
            <a:off x="2899433" y="193068"/>
            <a:ext cx="6024632" cy="276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5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993267" y="-284667"/>
            <a:ext cx="4205461" cy="107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5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986539" y="106431"/>
            <a:ext cx="4205461" cy="937501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58"/>
          <p:cNvSpPr txBox="1"/>
          <p:nvPr/>
        </p:nvSpPr>
        <p:spPr>
          <a:xfrm>
            <a:off x="3071433" y="613440"/>
            <a:ext cx="5652400" cy="1954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5400" dirty="0">
                <a:solidFill>
                  <a:srgbClr val="7030A0"/>
                </a:solidFill>
                <a:latin typeface="HelloSassy" panose="02000603000000000000" pitchFamily="2" charset="0"/>
                <a:ea typeface="HelloSassy" panose="02000603000000000000" pitchFamily="2" charset="0"/>
                <a:cs typeface="Permanent Marker"/>
                <a:sym typeface="Permanent Marker"/>
              </a:rPr>
              <a:t>Welcome to </a:t>
            </a:r>
          </a:p>
          <a:p>
            <a:pPr algn="ctr"/>
            <a:r>
              <a:rPr lang="en-US" sz="5400" dirty="0">
                <a:solidFill>
                  <a:srgbClr val="7030A0"/>
                </a:solidFill>
                <a:latin typeface="HelloSassy" panose="02000603000000000000" pitchFamily="2" charset="0"/>
                <a:ea typeface="HelloSassy" panose="02000603000000000000" pitchFamily="2" charset="0"/>
                <a:cs typeface="Permanent Marker"/>
                <a:sym typeface="Permanent Marker"/>
              </a:rPr>
              <a:t>3</a:t>
            </a:r>
            <a:r>
              <a:rPr lang="en-US" sz="5400" baseline="30000" dirty="0">
                <a:solidFill>
                  <a:srgbClr val="7030A0"/>
                </a:solidFill>
                <a:latin typeface="HelloSassy" panose="02000603000000000000" pitchFamily="2" charset="0"/>
                <a:ea typeface="HelloSassy" panose="02000603000000000000" pitchFamily="2" charset="0"/>
                <a:cs typeface="Permanent Marker"/>
                <a:sym typeface="Permanent Marker"/>
              </a:rPr>
              <a:t>rd</a:t>
            </a:r>
            <a:r>
              <a:rPr lang="en-US" sz="5400" dirty="0">
                <a:solidFill>
                  <a:srgbClr val="7030A0"/>
                </a:solidFill>
                <a:latin typeface="HelloSassy" panose="02000603000000000000" pitchFamily="2" charset="0"/>
                <a:ea typeface="HelloSassy" panose="02000603000000000000" pitchFamily="2" charset="0"/>
                <a:cs typeface="Permanent Marker"/>
                <a:sym typeface="Permanent Marker"/>
              </a:rPr>
              <a:t> Grade!</a:t>
            </a:r>
            <a:endParaRPr sz="5400" dirty="0">
              <a:solidFill>
                <a:srgbClr val="7030A0"/>
              </a:solidFill>
              <a:latin typeface="HelloSassy" panose="02000603000000000000" pitchFamily="2" charset="0"/>
              <a:ea typeface="HelloSassy" panose="02000603000000000000" pitchFamily="2" charset="0"/>
              <a:cs typeface="Permanent Marker"/>
              <a:sym typeface="Permanent Marker"/>
            </a:endParaRPr>
          </a:p>
        </p:txBody>
      </p:sp>
      <p:pic>
        <p:nvPicPr>
          <p:cNvPr id="951" name="Google Shape;951;p5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-110033" y="-132731"/>
            <a:ext cx="4359972" cy="107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58"/>
          <p:cNvPicPr preferRelativeResize="0"/>
          <p:nvPr/>
        </p:nvPicPr>
        <p:blipFill rotWithShape="1">
          <a:blip r:embed="rId17">
            <a:alphaModFix/>
          </a:blip>
          <a:srcRect r="32505"/>
          <a:stretch/>
        </p:blipFill>
        <p:spPr>
          <a:xfrm rot="479424">
            <a:off x="-517750" y="351200"/>
            <a:ext cx="2253132" cy="2225533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58"/>
          <p:cNvSpPr txBox="1"/>
          <p:nvPr/>
        </p:nvSpPr>
        <p:spPr>
          <a:xfrm>
            <a:off x="6005900" y="3256500"/>
            <a:ext cx="1074400" cy="7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/>
              <a:t> </a:t>
            </a:r>
            <a:endParaRPr sz="2400" b="1"/>
          </a:p>
        </p:txBody>
      </p:sp>
      <p:pic>
        <p:nvPicPr>
          <p:cNvPr id="954" name="Google Shape;954;p5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233451" y="2847452"/>
            <a:ext cx="2368933" cy="276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5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182234" y="4227867"/>
            <a:ext cx="709001" cy="9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58"/>
          <p:cNvPicPr preferRelativeResize="0"/>
          <p:nvPr/>
        </p:nvPicPr>
        <p:blipFill rotWithShape="1">
          <a:blip r:embed="rId20">
            <a:alphaModFix/>
          </a:blip>
          <a:srcRect t="25520" b="27984"/>
          <a:stretch/>
        </p:blipFill>
        <p:spPr>
          <a:xfrm>
            <a:off x="527500" y="2838000"/>
            <a:ext cx="2009600" cy="75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5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043334" y="3711206"/>
            <a:ext cx="977933" cy="73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633;p44">
            <a:extLst>
              <a:ext uri="{FF2B5EF4-FFF2-40B4-BE49-F238E27FC236}">
                <a16:creationId xmlns:a16="http://schemas.microsoft.com/office/drawing/2014/main" id="{278FB29C-259A-4978-A6EA-8A7511E9BD53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9734088" y="713627"/>
            <a:ext cx="912525" cy="137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634;p44">
            <a:extLst>
              <a:ext uri="{FF2B5EF4-FFF2-40B4-BE49-F238E27FC236}">
                <a16:creationId xmlns:a16="http://schemas.microsoft.com/office/drawing/2014/main" id="{D605AF93-1B4D-47F2-85F0-8D1B01FB5133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0896012" y="1363794"/>
            <a:ext cx="962746" cy="129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Bitmoji Image">
            <a:extLst>
              <a:ext uri="{FF2B5EF4-FFF2-40B4-BE49-F238E27FC236}">
                <a16:creationId xmlns:a16="http://schemas.microsoft.com/office/drawing/2014/main" id="{591C7A99-AE71-446E-918E-EB60B8F04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852" y="2891811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id-995B0F4F-2728-4BF2-BF57-62283635D5D5">
            <a:extLst>
              <a:ext uri="{FF2B5EF4-FFF2-40B4-BE49-F238E27FC236}">
                <a16:creationId xmlns:a16="http://schemas.microsoft.com/office/drawing/2014/main" id="{B807B96F-7872-44CA-AF70-B9F305CF7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74" y="2830253"/>
            <a:ext cx="3852552" cy="385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6" descr="Bitmoji Image">
            <a:extLst>
              <a:ext uri="{FF2B5EF4-FFF2-40B4-BE49-F238E27FC236}">
                <a16:creationId xmlns:a16="http://schemas.microsoft.com/office/drawing/2014/main" id="{964AC7FC-AB07-4A57-BBDA-7C9817E68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540" y="2959938"/>
            <a:ext cx="3941891" cy="394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7FA46A-E5E4-4CA7-A131-A6AE4E4DB72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82867" y="2249769"/>
            <a:ext cx="1200067" cy="472284"/>
          </a:xfrm>
          <a:prstGeom prst="rect">
            <a:avLst/>
          </a:prstGeom>
        </p:spPr>
      </p:pic>
      <p:pic>
        <p:nvPicPr>
          <p:cNvPr id="41" name="Picture 2" descr="Bitmoji Image">
            <a:extLst>
              <a:ext uri="{FF2B5EF4-FFF2-40B4-BE49-F238E27FC236}">
                <a16:creationId xmlns:a16="http://schemas.microsoft.com/office/drawing/2014/main" id="{F0F0149D-2D26-4D52-9D0B-771AFBA7C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498" y="2344121"/>
            <a:ext cx="3891084" cy="389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Bitmoji Image">
            <a:extLst>
              <a:ext uri="{FF2B5EF4-FFF2-40B4-BE49-F238E27FC236}">
                <a16:creationId xmlns:a16="http://schemas.microsoft.com/office/drawing/2014/main" id="{9A0B0C00-3CF9-4F0B-B74E-D533D16F325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137" y="1005615"/>
            <a:ext cx="379095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FACE6D4-6303-4BD8-BFAE-4CEA08BDE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68" y="2977425"/>
            <a:ext cx="4078374" cy="407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artoon a cartoon of a person&#10;&#10;Description automatically generated">
            <a:extLst>
              <a:ext uri="{FF2B5EF4-FFF2-40B4-BE49-F238E27FC236}">
                <a16:creationId xmlns:a16="http://schemas.microsoft.com/office/drawing/2014/main" id="{6B08174C-8837-4F40-8905-87B70DDE9AD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flipH="1">
            <a:off x="5964346" y="3025080"/>
            <a:ext cx="3828189" cy="3828189"/>
          </a:xfrm>
          <a:prstGeom prst="rect">
            <a:avLst/>
          </a:prstGeom>
        </p:spPr>
      </p:pic>
      <p:pic>
        <p:nvPicPr>
          <p:cNvPr id="8" name="Picture 7" descr="A cartoon of a person with glasses&#10;&#10;Description automatically generated">
            <a:extLst>
              <a:ext uri="{FF2B5EF4-FFF2-40B4-BE49-F238E27FC236}">
                <a16:creationId xmlns:a16="http://schemas.microsoft.com/office/drawing/2014/main" id="{1F8203D0-3D05-4A41-9D1A-A1B90FB0B9D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rot="18533861">
            <a:off x="10945529" y="2555418"/>
            <a:ext cx="1640814" cy="16408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Curriculum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50428"/>
            <a:ext cx="10178322" cy="510899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900" dirty="0"/>
              <a:t>Please visit the following links for more information regarding 3rd grade curriculum.</a:t>
            </a:r>
          </a:p>
          <a:p>
            <a:endParaRPr lang="en-US" sz="5200" dirty="0"/>
          </a:p>
          <a:p>
            <a:pPr>
              <a:spcBef>
                <a:spcPts val="0"/>
              </a:spcBef>
            </a:pPr>
            <a:r>
              <a:rPr lang="en-US" sz="3500" dirty="0">
                <a:effectLst/>
                <a:ea typeface="Calibri" panose="020F0502020204030204" pitchFamily="34" charset="0"/>
              </a:rPr>
              <a:t>Math: </a:t>
            </a:r>
            <a:r>
              <a:rPr lang="en-US" sz="35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2"/>
              </a:rPr>
              <a:t>https://www.cobbk12.org/page/42481/mathematics</a:t>
            </a:r>
            <a:r>
              <a:rPr lang="en-US" sz="3500" dirty="0">
                <a:effectLst/>
                <a:ea typeface="Calibri" panose="020F0502020204030204" pitchFamily="34" charset="0"/>
              </a:rPr>
              <a:t> </a:t>
            </a:r>
            <a:br>
              <a:rPr lang="en-US" sz="3500" dirty="0">
                <a:effectLst/>
                <a:ea typeface="Calibri" panose="020F0502020204030204" pitchFamily="34" charset="0"/>
              </a:rPr>
            </a:br>
            <a:endParaRPr lang="en-US" sz="3500" dirty="0">
              <a:effectLst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3500" dirty="0">
                <a:effectLst/>
                <a:ea typeface="Calibri" panose="020F0502020204030204" pitchFamily="34" charset="0"/>
              </a:rPr>
              <a:t>ELA: </a:t>
            </a:r>
            <a:r>
              <a:rPr lang="en-US" sz="35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3"/>
              </a:rPr>
              <a:t>https://www.cobbk12.org/page/38564/english-language-arts</a:t>
            </a:r>
            <a:r>
              <a:rPr lang="en-US" sz="3500" dirty="0">
                <a:effectLst/>
                <a:ea typeface="Calibri" panose="020F0502020204030204" pitchFamily="34" charset="0"/>
              </a:rPr>
              <a:t> </a:t>
            </a:r>
            <a:br>
              <a:rPr lang="en-US" sz="3500" dirty="0">
                <a:effectLst/>
                <a:ea typeface="Calibri" panose="020F0502020204030204" pitchFamily="34" charset="0"/>
              </a:rPr>
            </a:br>
            <a:endParaRPr lang="en-US" sz="3500" dirty="0">
              <a:effectLst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3500" dirty="0">
                <a:effectLst/>
                <a:ea typeface="Calibri" panose="020F0502020204030204" pitchFamily="34" charset="0"/>
              </a:rPr>
              <a:t>Science: </a:t>
            </a:r>
            <a:r>
              <a:rPr lang="en-US" sz="35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4"/>
              </a:rPr>
              <a:t>https://www.cobbk12.org/page/38568/science</a:t>
            </a:r>
            <a:br>
              <a:rPr lang="en-US" sz="3500" u="sng" dirty="0">
                <a:solidFill>
                  <a:srgbClr val="0563C1"/>
                </a:solidFill>
                <a:effectLst/>
                <a:ea typeface="Calibri" panose="020F0502020204030204" pitchFamily="34" charset="0"/>
              </a:rPr>
            </a:br>
            <a:endParaRPr lang="en-US" sz="3500" dirty="0">
              <a:effectLst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3500" dirty="0">
                <a:effectLst/>
                <a:ea typeface="Calibri" panose="020F0502020204030204" pitchFamily="34" charset="0"/>
              </a:rPr>
              <a:t>Social Studies: </a:t>
            </a:r>
            <a:r>
              <a:rPr lang="en-US" sz="35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5"/>
              </a:rPr>
              <a:t>https://www.cobbk12.org/page/38569/social-studies</a:t>
            </a:r>
            <a:endParaRPr lang="en-US" sz="3500" dirty="0">
              <a:effectLst/>
              <a:ea typeface="Calibri" panose="020F0502020204030204" pitchFamily="34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268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7"/>
    </mc:Choice>
    <mc:Fallback xmlns="">
      <p:transition spd="slow" advTm="1686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Weekly Newsletter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50429"/>
            <a:ext cx="10178322" cy="4429164"/>
          </a:xfrm>
        </p:spPr>
        <p:txBody>
          <a:bodyPr>
            <a:normAutofit/>
          </a:bodyPr>
          <a:lstStyle/>
          <a:p>
            <a:r>
              <a:rPr lang="en-US" sz="3200" dirty="0"/>
              <a:t>Content-specific information, reminders, and upcoming dates will be included in a weekly newsletter posted to CTLS Parent on Fridays.</a:t>
            </a:r>
          </a:p>
        </p:txBody>
      </p:sp>
    </p:spTree>
    <p:extLst>
      <p:ext uri="{BB962C8B-B14F-4D97-AF65-F5344CB8AC3E}">
        <p14:creationId xmlns:p14="http://schemas.microsoft.com/office/powerpoint/2010/main" val="175276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7"/>
    </mc:Choice>
    <mc:Fallback xmlns="">
      <p:transition spd="slow" advTm="1686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general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50429"/>
            <a:ext cx="10178322" cy="1813881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Third grade is a big transition year. </a:t>
            </a:r>
          </a:p>
          <a:p>
            <a:r>
              <a:rPr lang="en-US" sz="3200" dirty="0"/>
              <a:t>We want students to understand that learning means problem-solving, using their resources, and trying their best – even if that means failing. Failure is how we learn.</a:t>
            </a:r>
          </a:p>
          <a:p>
            <a:endParaRPr lang="en-US" sz="3200" dirty="0"/>
          </a:p>
        </p:txBody>
      </p:sp>
      <p:pic>
        <p:nvPicPr>
          <p:cNvPr id="1026" name="Picture 2" descr="If It Doesn&amp;#39;t Challenge You, It Doesn&amp;#39;t Change You. Challenging.. Stock  Photo, Picture And Royalty Free Image. Image 60316568.">
            <a:extLst>
              <a:ext uri="{FF2B5EF4-FFF2-40B4-BE49-F238E27FC236}">
                <a16:creationId xmlns:a16="http://schemas.microsoft.com/office/drawing/2014/main" id="{2AD914B7-C1A2-45DE-B3A3-98EC1C8A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791" y="2809568"/>
            <a:ext cx="3896032" cy="389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184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27" y="260002"/>
            <a:ext cx="10940322" cy="1492132"/>
          </a:xfrm>
        </p:spPr>
        <p:txBody>
          <a:bodyPr>
            <a:normAutofit/>
          </a:bodyPr>
          <a:lstStyle/>
          <a:p>
            <a:r>
              <a:rPr lang="en-US" sz="4800" dirty="0"/>
              <a:t>Additional Important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437846"/>
            <a:ext cx="10178322" cy="4664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All visitors and volunteers must sign in with the front office and wear their visitor badges visibly for the entirety of the visit. Be prepared to show identification upon arrival. </a:t>
            </a:r>
          </a:p>
          <a:p>
            <a:r>
              <a:rPr lang="en-US" sz="2400" dirty="0"/>
              <a:t>Parent Volunteer Requirements</a:t>
            </a:r>
          </a:p>
          <a:p>
            <a:pPr lvl="1"/>
            <a:r>
              <a:rPr lang="en-US" sz="2400" dirty="0">
                <a:ea typeface="+mn-lt"/>
                <a:cs typeface="+mn-lt"/>
              </a:rPr>
              <a:t>Volunteer Video:  </a:t>
            </a:r>
            <a:r>
              <a:rPr lang="en-US" sz="2400" dirty="0">
                <a:ea typeface="+mn-lt"/>
                <a:cs typeface="+mn-lt"/>
                <a:hlinkClick r:id="rId2"/>
              </a:rPr>
              <a:t>https://studentprivacy.ed.gov/training/school-volunteers-and-ferpa</a:t>
            </a:r>
            <a:endParaRPr lang="en-US" sz="2400" dirty="0">
              <a:ea typeface="+mn-lt"/>
              <a:cs typeface="+mn-lt"/>
            </a:endParaRPr>
          </a:p>
          <a:p>
            <a:pPr lvl="1"/>
            <a:r>
              <a:rPr lang="en-US" sz="2400" dirty="0">
                <a:cs typeface="Calibri"/>
              </a:rPr>
              <a:t>Complete the form and return to homeroom teacher</a:t>
            </a:r>
          </a:p>
          <a:p>
            <a:r>
              <a:rPr lang="en-US" sz="2400" dirty="0"/>
              <a:t>Morning Drop Off begins at 7:20am</a:t>
            </a:r>
          </a:p>
          <a:p>
            <a:r>
              <a:rPr lang="en-US" sz="2400" dirty="0"/>
              <a:t>Afternoon early checkouts must be prior to 1:45 </a:t>
            </a:r>
          </a:p>
          <a:p>
            <a:r>
              <a:rPr lang="en-US" sz="2400" dirty="0"/>
              <a:t>Transportation changes must be made through </a:t>
            </a:r>
            <a:r>
              <a:rPr lang="en-US" sz="2400" dirty="0" err="1"/>
              <a:t>GoSafe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557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68"/>
    </mc:Choice>
    <mc:Fallback xmlns="">
      <p:transition spd="slow" advTm="17696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27" y="260002"/>
            <a:ext cx="10940322" cy="1492132"/>
          </a:xfrm>
        </p:spPr>
        <p:txBody>
          <a:bodyPr>
            <a:normAutofit/>
          </a:bodyPr>
          <a:lstStyle/>
          <a:p>
            <a:r>
              <a:rPr lang="en-US" sz="4800" dirty="0" err="1"/>
              <a:t>GoSafe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437846"/>
            <a:ext cx="10178322" cy="466437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3200" dirty="0"/>
              <a:t>We will use </a:t>
            </a:r>
            <a:r>
              <a:rPr lang="en-US" sz="3200" dirty="0" err="1"/>
              <a:t>GoSafe</a:t>
            </a:r>
            <a:r>
              <a:rPr lang="en-US" sz="3200" dirty="0"/>
              <a:t> as our online dismissal program.</a:t>
            </a:r>
          </a:p>
          <a:p>
            <a:endParaRPr lang="en-US" sz="3200" dirty="0"/>
          </a:p>
          <a:p>
            <a:r>
              <a:rPr lang="en-US" sz="3200" dirty="0"/>
              <a:t>It is accessed through your existing </a:t>
            </a:r>
            <a:r>
              <a:rPr lang="en-US" sz="3200" dirty="0" err="1"/>
              <a:t>ParentVUE</a:t>
            </a:r>
            <a:r>
              <a:rPr lang="en-US" sz="3200" dirty="0"/>
              <a:t> account.</a:t>
            </a:r>
          </a:p>
          <a:p>
            <a:endParaRPr lang="en-US" sz="3200" dirty="0"/>
          </a:p>
          <a:p>
            <a:r>
              <a:rPr lang="en-US" sz="3200" dirty="0"/>
              <a:t>The school will no longer accept transportation changes through phone, note, or email.</a:t>
            </a:r>
          </a:p>
          <a:p>
            <a:endParaRPr lang="en-US" sz="3200" dirty="0"/>
          </a:p>
          <a:p>
            <a:r>
              <a:rPr lang="en-US" sz="3200" dirty="0"/>
              <a:t>Only the enrolling adult can make changes to transportation via </a:t>
            </a:r>
            <a:r>
              <a:rPr lang="en-US" sz="3200" dirty="0" err="1"/>
              <a:t>GoSafe</a:t>
            </a:r>
            <a:r>
              <a:rPr lang="en-US" sz="3200" dirty="0"/>
              <a:t>.</a:t>
            </a:r>
          </a:p>
          <a:p>
            <a:endParaRPr lang="en-US" sz="2300" i="1" dirty="0">
              <a:ea typeface="Calibri" panose="020F0502020204030204" pitchFamily="34" charset="0"/>
            </a:endParaRPr>
          </a:p>
          <a:p>
            <a:r>
              <a:rPr lang="en-US" sz="2300" i="1" dirty="0">
                <a:ea typeface="Calibri" panose="020F0502020204030204" pitchFamily="34" charset="0"/>
              </a:rPr>
              <a:t>P</a:t>
            </a:r>
            <a:r>
              <a:rPr lang="en-US" sz="2300" i="1" dirty="0">
                <a:effectLst/>
                <a:ea typeface="Calibri" panose="020F0502020204030204" pitchFamily="34" charset="0"/>
              </a:rPr>
              <a:t>lease make sure you have completed your child’s transportation in </a:t>
            </a:r>
            <a:r>
              <a:rPr lang="en-US" sz="2300" i="1" dirty="0" err="1">
                <a:effectLst/>
                <a:ea typeface="Calibri" panose="020F0502020204030204" pitchFamily="34" charset="0"/>
              </a:rPr>
              <a:t>GoSafe</a:t>
            </a:r>
            <a:r>
              <a:rPr lang="en-US" sz="2300" i="1" dirty="0">
                <a:effectLst/>
                <a:ea typeface="Calibri" panose="020F0502020204030204" pitchFamily="34" charset="0"/>
              </a:rPr>
              <a:t> by Monday.  If you have problems accessing </a:t>
            </a:r>
            <a:r>
              <a:rPr lang="en-US" sz="2300" i="1" dirty="0" err="1">
                <a:effectLst/>
                <a:ea typeface="Calibri" panose="020F0502020204030204" pitchFamily="34" charset="0"/>
              </a:rPr>
              <a:t>GoSafe</a:t>
            </a:r>
            <a:r>
              <a:rPr lang="en-US" sz="2300" i="1" dirty="0">
                <a:effectLst/>
                <a:ea typeface="Calibri" panose="020F0502020204030204" pitchFamily="34" charset="0"/>
              </a:rPr>
              <a:t> or need any questions answered regarding this process, the front office clerks can assist you.</a:t>
            </a:r>
            <a:endParaRPr lang="en-US" sz="2300" dirty="0">
              <a:effectLst/>
              <a:ea typeface="Calibri" panose="020F0502020204030204" pitchFamily="34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7197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68"/>
    </mc:Choice>
    <mc:Fallback xmlns="">
      <p:transition spd="slow" advTm="17696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44586FD-4E8D-4D11-8C42-3C297CDF66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126970" y="158927"/>
            <a:ext cx="11918858" cy="6453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A2D3AC-53B5-4B68-945F-361C4FF62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atin typeface="Amasis MT Pro Black" panose="02040A04050005020304" pitchFamily="18" charset="0"/>
              </a:rPr>
              <a:t>Afternoon Carpool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24F49B-7FE7-438F-B029-468E85375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masis MT Pro Black" panose="02040A04050005020304" pitchFamily="18" charset="0"/>
              </a:rPr>
              <a:t>In order to streamline and ensure safety during carpool, please…</a:t>
            </a:r>
          </a:p>
          <a:p>
            <a:pPr lvl="1"/>
            <a:r>
              <a:rPr lang="en-US" dirty="0">
                <a:latin typeface="Amasis MT Pro Black" panose="02040A04050005020304" pitchFamily="18" charset="0"/>
              </a:rPr>
              <a:t>Display your car tag visibly in the front window of the car</a:t>
            </a:r>
          </a:p>
          <a:p>
            <a:pPr lvl="2"/>
            <a:r>
              <a:rPr lang="en-US" dirty="0">
                <a:latin typeface="Amasis MT Pro Black" panose="02040A04050005020304" pitchFamily="18" charset="0"/>
              </a:rPr>
              <a:t>If no car tag is present, you will be asked to park and show ID in the front office</a:t>
            </a:r>
          </a:p>
          <a:p>
            <a:pPr lvl="1"/>
            <a:r>
              <a:rPr lang="en-US" dirty="0">
                <a:latin typeface="Amasis MT Pro Black" panose="02040A04050005020304" pitchFamily="18" charset="0"/>
              </a:rPr>
              <a:t>Reuse car tags from last year, if possible, by changing the grade level(s)</a:t>
            </a:r>
          </a:p>
          <a:p>
            <a:r>
              <a:rPr lang="en-US" dirty="0">
                <a:latin typeface="Amasis MT Pro Black" panose="02040A04050005020304" pitchFamily="18" charset="0"/>
              </a:rPr>
              <a:t>If you need a car tag, the enrolling adult can visit the table in the mezzanine, and </a:t>
            </a:r>
            <a:r>
              <a:rPr lang="en-US" u="sng" dirty="0">
                <a:latin typeface="Amasis MT Pro Black" panose="02040A04050005020304" pitchFamily="18" charset="0"/>
              </a:rPr>
              <a:t>ONE</a:t>
            </a:r>
            <a:r>
              <a:rPr lang="en-US" dirty="0">
                <a:latin typeface="Amasis MT Pro Black" panose="02040A04050005020304" pitchFamily="18" charset="0"/>
              </a:rPr>
              <a:t> tag will be made, per family, at this time. </a:t>
            </a:r>
          </a:p>
          <a:p>
            <a:r>
              <a:rPr lang="en-US" dirty="0">
                <a:latin typeface="Amasis MT Pro Black" panose="02040A04050005020304" pitchFamily="18" charset="0"/>
              </a:rPr>
              <a:t>We appreciate your understanding and flexibility in all carpool matters, and please remember that it will take a little time to work through the efficiency due to the volume expected.</a:t>
            </a:r>
          </a:p>
          <a:p>
            <a:pPr marL="0" indent="0">
              <a:buNone/>
            </a:pPr>
            <a:endParaRPr lang="en-US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0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08150" y="1473200"/>
            <a:ext cx="8775700" cy="4241800"/>
          </a:xfrm>
          <a:solidFill>
            <a:schemeClr val="bg1"/>
          </a:solidFill>
          <a:ln w="31750">
            <a:solidFill>
              <a:srgbClr val="002060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PTA’s mission is to make every child’s potential a reality. How do we do that?</a:t>
            </a:r>
          </a:p>
          <a:p>
            <a:r>
              <a:rPr lang="en-US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Provide online learning tools for most subject areas</a:t>
            </a:r>
          </a:p>
          <a:p>
            <a:r>
              <a:rPr lang="en-US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Provide support for Art, Music and PE</a:t>
            </a:r>
          </a:p>
          <a:p>
            <a:r>
              <a:rPr lang="en-US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Consumables for labs</a:t>
            </a:r>
            <a:endParaRPr lang="en-US" sz="16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en-US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Enrichment Materials for Special Education, Target, Speech and Guidance</a:t>
            </a:r>
          </a:p>
          <a:p>
            <a:r>
              <a:rPr lang="en-US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Provide Funding for Professional Development Opportunities for Our Staff</a:t>
            </a:r>
          </a:p>
          <a:p>
            <a:r>
              <a:rPr lang="en-US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Family Engagement Events (Fall Festival, Winter Dance, International Night)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Please visit our website for more information: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www.mountainviewpta.org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08150" y="147948"/>
            <a:ext cx="8775700" cy="1337953"/>
          </a:xfrm>
          <a:solidFill>
            <a:srgbClr val="FFFF00"/>
          </a:solidFill>
          <a:ln w="44450" cap="rnd" cmpd="thickThin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ctr"/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Mountain View Elementary PTA</a:t>
            </a:r>
            <a:br>
              <a:rPr lang="en-US" sz="3200" b="1" dirty="0">
                <a:solidFill>
                  <a:srgbClr val="002060"/>
                </a:solidFill>
              </a:rPr>
            </a:b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8150" y="5716401"/>
            <a:ext cx="8775700" cy="984885"/>
          </a:xfrm>
          <a:prstGeom prst="rect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Thank You!</a:t>
            </a:r>
          </a:p>
          <a:p>
            <a:pPr algn="ctr"/>
            <a:r>
              <a:rPr lang="en-US" sz="29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Together We Make A Difference!</a:t>
            </a:r>
          </a:p>
        </p:txBody>
      </p:sp>
    </p:spTree>
    <p:extLst>
      <p:ext uri="{BB962C8B-B14F-4D97-AF65-F5344CB8AC3E}">
        <p14:creationId xmlns:p14="http://schemas.microsoft.com/office/powerpoint/2010/main" val="1771799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038" y="0"/>
            <a:ext cx="9138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48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B3918DA3-2D9A-4B7D-ACE0-914B847BB6AA}"/>
              </a:ext>
            </a:extLst>
          </p:cNvPr>
          <p:cNvSpPr txBox="1"/>
          <p:nvPr/>
        </p:nvSpPr>
        <p:spPr>
          <a:xfrm rot="10800000">
            <a:off x="-129889" y="6113594"/>
            <a:ext cx="1190625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>
                <a:solidFill>
                  <a:schemeClr val="bg1"/>
                </a:solidFill>
                <a:hlinkClick r:id="rId2" tooltip="http://www.pngall.com/confetti-p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100">
                <a:solidFill>
                  <a:schemeClr val="bg1"/>
                </a:solidFill>
              </a:rPr>
              <a:t> by Unknown Author is licensed under </a:t>
            </a:r>
            <a:r>
              <a:rPr lang="en-US" sz="100">
                <a:solidFill>
                  <a:schemeClr val="bg1"/>
                </a:solidFill>
                <a:hlinkClick r:id="rId3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100">
              <a:solidFill>
                <a:schemeClr val="bg1"/>
              </a:solidFill>
            </a:endParaRPr>
          </a:p>
        </p:txBody>
      </p:sp>
      <p:pic>
        <p:nvPicPr>
          <p:cNvPr id="26" name="Picture 25" descr="A picture containing large, computer, light, traffic&#10;&#10;Description automatically generated">
            <a:extLst>
              <a:ext uri="{FF2B5EF4-FFF2-40B4-BE49-F238E27FC236}">
                <a16:creationId xmlns:a16="http://schemas.microsoft.com/office/drawing/2014/main" id="{D6A1F4DD-1CBD-41F0-9F90-FB26D599D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p:blipFill>
        <p:spPr>
          <a:xfrm rot="10800000">
            <a:off x="-326294" y="-94323"/>
            <a:ext cx="12844587" cy="6877963"/>
          </a:xfrm>
          <a:prstGeom prst="rect">
            <a:avLst/>
          </a:prstGeom>
        </p:spPr>
      </p:pic>
      <p:pic>
        <p:nvPicPr>
          <p:cNvPr id="3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6C4D8C9D-3D9D-47B3-BDA9-F7CAC1F9D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066" y="2315392"/>
            <a:ext cx="3905925" cy="3905925"/>
          </a:xfrm>
          <a:prstGeom prst="rect">
            <a:avLst/>
          </a:prstGeom>
        </p:spPr>
      </p:pic>
      <p:pic>
        <p:nvPicPr>
          <p:cNvPr id="6" name="Picture 4" descr="Bitmoji Image">
            <a:extLst>
              <a:ext uri="{FF2B5EF4-FFF2-40B4-BE49-F238E27FC236}">
                <a16:creationId xmlns:a16="http://schemas.microsoft.com/office/drawing/2014/main" id="{4665CEE8-1BDC-4E77-9839-7D70F11AF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9" y="1057682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itmoji Image">
            <a:extLst>
              <a:ext uri="{FF2B5EF4-FFF2-40B4-BE49-F238E27FC236}">
                <a16:creationId xmlns:a16="http://schemas.microsoft.com/office/drawing/2014/main" id="{E416A886-9946-4A7B-9048-CFD621B12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031" y="3185625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BC640E1-E25A-486B-88FB-5B5B15812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89355" y="2802014"/>
            <a:ext cx="4321021" cy="432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cartoon of a person falling down&#10;&#10;Description automatically generated">
            <a:extLst>
              <a:ext uri="{FF2B5EF4-FFF2-40B4-BE49-F238E27FC236}">
                <a16:creationId xmlns:a16="http://schemas.microsoft.com/office/drawing/2014/main" id="{AE25D410-DA67-424F-8E76-996003A361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5233" y="457308"/>
            <a:ext cx="3207688" cy="3207688"/>
          </a:xfrm>
          <a:prstGeom prst="rect">
            <a:avLst/>
          </a:prstGeom>
        </p:spPr>
      </p:pic>
      <p:pic>
        <p:nvPicPr>
          <p:cNvPr id="7" name="Picture 6" descr="A cartoon of a person flying on a rocket&#10;&#10;Description automatically generated">
            <a:extLst>
              <a:ext uri="{FF2B5EF4-FFF2-40B4-BE49-F238E27FC236}">
                <a16:creationId xmlns:a16="http://schemas.microsoft.com/office/drawing/2014/main" id="{F2CA9B44-45DD-4345-846D-C8CB5AB5BF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1889" y="1325259"/>
            <a:ext cx="4648200" cy="4648200"/>
          </a:xfrm>
          <a:prstGeom prst="rect">
            <a:avLst/>
          </a:prstGeom>
        </p:spPr>
      </p:pic>
      <p:pic>
        <p:nvPicPr>
          <p:cNvPr id="12" name="Picture 11" descr="silly wave">
            <a:extLst>
              <a:ext uri="{FF2B5EF4-FFF2-40B4-BE49-F238E27FC236}">
                <a16:creationId xmlns:a16="http://schemas.microsoft.com/office/drawing/2014/main" id="{20E91E6C-4B66-4BC6-8EC1-3C795D57B8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89" y="3067050"/>
            <a:ext cx="379095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Picture 10" descr="Bitmoji Image">
            <a:extLst>
              <a:ext uri="{FF2B5EF4-FFF2-40B4-BE49-F238E27FC236}">
                <a16:creationId xmlns:a16="http://schemas.microsoft.com/office/drawing/2014/main" id="{569949D4-8A5A-4E81-8213-B5FDFB232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7686" y="2992690"/>
            <a:ext cx="3711884" cy="371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978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grade </a:t>
            </a:r>
            <a:br>
              <a:rPr lang="en-US" dirty="0"/>
            </a:br>
            <a:r>
              <a:rPr lang="en-US" sz="6600" dirty="0"/>
              <a:t>2023-2024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8523" y="5909526"/>
            <a:ext cx="9786599" cy="742279"/>
          </a:xfrm>
        </p:spPr>
        <p:txBody>
          <a:bodyPr>
            <a:normAutofit/>
          </a:bodyPr>
          <a:lstStyle/>
          <a:p>
            <a:r>
              <a:rPr lang="en-US" dirty="0"/>
              <a:t>Mr. Baker, Mrs. brown, Ms. King, Ms. Lambie, Mrs. Lee, Mrs. Montejo, Ms. Moran, Mrs. Simpson </a:t>
            </a:r>
          </a:p>
        </p:txBody>
      </p:sp>
    </p:spTree>
    <p:extLst>
      <p:ext uri="{BB962C8B-B14F-4D97-AF65-F5344CB8AC3E}">
        <p14:creationId xmlns:p14="http://schemas.microsoft.com/office/powerpoint/2010/main" val="604035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568960"/>
          </a:xfrm>
        </p:spPr>
        <p:txBody>
          <a:bodyPr>
            <a:noAutofit/>
          </a:bodyPr>
          <a:lstStyle/>
          <a:p>
            <a:r>
              <a:rPr lang="en-US" sz="4000" dirty="0"/>
              <a:t>3</a:t>
            </a:r>
            <a:r>
              <a:rPr lang="en-US" sz="4000" baseline="30000" dirty="0"/>
              <a:t>rd</a:t>
            </a:r>
            <a:r>
              <a:rPr lang="en-US" sz="4000" dirty="0"/>
              <a:t> grade schedule: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4980" y="1091584"/>
            <a:ext cx="10071717" cy="529243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8:00 – 8:45 – W.I.N. Time </a:t>
            </a:r>
            <a:br>
              <a:rPr lang="en-US" sz="3600" dirty="0"/>
            </a:br>
            <a:r>
              <a:rPr lang="en-US" sz="3600" dirty="0"/>
              <a:t>8:45 – 9:05 – Small Groups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9:05 – 9:50 – Science/Social Studies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9:50 – 10:10 – Recess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10:10 – 11:00 – Reading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11:00 – 11:45 – Specials</a:t>
            </a:r>
            <a:br>
              <a:rPr lang="en-US" sz="3600" dirty="0"/>
            </a:br>
            <a:r>
              <a:rPr lang="en-US" sz="3600" dirty="0"/>
              <a:t>11:54 – 12:36 – Lunch</a:t>
            </a:r>
            <a:r>
              <a:rPr lang="en-US" sz="3300" dirty="0"/>
              <a:t> </a:t>
            </a:r>
            <a:r>
              <a:rPr lang="en-US" sz="1600" dirty="0"/>
              <a:t>(Each class will have a 30 minute block inside this time frame)</a:t>
            </a:r>
            <a:br>
              <a:rPr lang="en-US" sz="3600" dirty="0"/>
            </a:br>
            <a:r>
              <a:rPr lang="en-US" sz="3600" dirty="0"/>
              <a:t>12:36 – 1:15 – Writing/ELA</a:t>
            </a:r>
            <a:br>
              <a:rPr lang="en-US" sz="3600" dirty="0"/>
            </a:br>
            <a:r>
              <a:rPr lang="en-US" sz="3600" dirty="0"/>
              <a:t>1:15 – 2:00 – Math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2:10 – Dismissal</a:t>
            </a:r>
          </a:p>
        </p:txBody>
      </p:sp>
    </p:spTree>
    <p:extLst>
      <p:ext uri="{BB962C8B-B14F-4D97-AF65-F5344CB8AC3E}">
        <p14:creationId xmlns:p14="http://schemas.microsoft.com/office/powerpoint/2010/main" val="1822715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Homework 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50428"/>
            <a:ext cx="10178322" cy="5086579"/>
          </a:xfrm>
        </p:spPr>
        <p:txBody>
          <a:bodyPr>
            <a:normAutofit/>
          </a:bodyPr>
          <a:lstStyle/>
          <a:p>
            <a:r>
              <a:rPr lang="en-US" sz="3200" dirty="0"/>
              <a:t>Students will be required to complete homework daily.</a:t>
            </a:r>
          </a:p>
          <a:p>
            <a:r>
              <a:rPr lang="en-US" sz="3200" dirty="0"/>
              <a:t>Homework will be sent home on Monday and will be due the following Monday.</a:t>
            </a:r>
          </a:p>
          <a:p>
            <a:r>
              <a:rPr lang="en-US" sz="3200" dirty="0"/>
              <a:t>Homework will include reading for </a:t>
            </a:r>
            <a:r>
              <a:rPr lang="en-US" sz="3100" dirty="0"/>
              <a:t>20 minutes nightly and m</a:t>
            </a:r>
            <a:r>
              <a:rPr lang="en-US" sz="3200" dirty="0"/>
              <a:t>ath fact practice/skill review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1226109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503920"/>
            <a:ext cx="10178322" cy="4327883"/>
          </a:xfrm>
        </p:spPr>
        <p:txBody>
          <a:bodyPr>
            <a:normAutofit/>
          </a:bodyPr>
          <a:lstStyle/>
          <a:p>
            <a:r>
              <a:rPr lang="en-US" sz="3200" dirty="0"/>
              <a:t>Earning and Losing Funny Money – during the first few weeks of school, each class will determine what behaviors earn/lose money and how much money the behavior will earn/lose them. </a:t>
            </a:r>
          </a:p>
          <a:p>
            <a:pPr marL="0" indent="0">
              <a:buNone/>
            </a:pPr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2698774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you can contribute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26462"/>
            <a:ext cx="10178322" cy="4005075"/>
          </a:xfrm>
        </p:spPr>
        <p:txBody>
          <a:bodyPr>
            <a:normAutofit/>
          </a:bodyPr>
          <a:lstStyle/>
          <a:p>
            <a:r>
              <a:rPr lang="en-US" sz="3200" dirty="0"/>
              <a:t>End of Quarter Stores – we will ask for volunteers and donated items at the end of each quarter.  We will hold a day where the students will get to spend their hard-earned Funny Money.</a:t>
            </a:r>
          </a:p>
          <a:p>
            <a:r>
              <a:rPr lang="en-US" sz="3200" dirty="0"/>
              <a:t>Economic Standards – 3</a:t>
            </a:r>
            <a:r>
              <a:rPr lang="en-US" sz="3200" baseline="30000" dirty="0"/>
              <a:t>rd</a:t>
            </a:r>
            <a:r>
              <a:rPr lang="en-US" sz="3200" dirty="0"/>
              <a:t> graders will learn basic economic ideas. They will get to apply this learning to the Funny Money stores in the later quarters.</a:t>
            </a:r>
          </a:p>
        </p:txBody>
      </p:sp>
    </p:spTree>
    <p:extLst>
      <p:ext uri="{BB962C8B-B14F-4D97-AF65-F5344CB8AC3E}">
        <p14:creationId xmlns:p14="http://schemas.microsoft.com/office/powerpoint/2010/main" val="14753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91"/>
    </mc:Choice>
    <mc:Fallback xmlns="">
      <p:transition spd="slow" advTm="1949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50429"/>
            <a:ext cx="10178322" cy="4429164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Teachers will help students organize materials during the first week of school.</a:t>
            </a:r>
          </a:p>
          <a:p>
            <a:r>
              <a:rPr lang="en-US" sz="3200" dirty="0"/>
              <a:t>Daily communication folder will come home each day. Students are expected to show you their folder nightly and empty any papers in the Keep at Home pocket.</a:t>
            </a:r>
          </a:p>
          <a:p>
            <a:r>
              <a:rPr lang="en-US" sz="3200" dirty="0"/>
              <a:t>Each student needs to have their own set of </a:t>
            </a:r>
            <a:r>
              <a:rPr lang="en-US" sz="3200" u="sng" dirty="0"/>
              <a:t>headphones</a:t>
            </a:r>
            <a:r>
              <a:rPr lang="en-US" sz="3200" dirty="0"/>
              <a:t> by the second week of school. </a:t>
            </a:r>
          </a:p>
          <a:p>
            <a:r>
              <a:rPr lang="en-US" sz="3200" dirty="0"/>
              <a:t>Students may bring a water bottle with a secured top. Please ONLY send in water.</a:t>
            </a:r>
          </a:p>
          <a:p>
            <a:r>
              <a:rPr lang="en-US" sz="3200" dirty="0"/>
              <a:t>Students should bring a healthy snack to class each day.</a:t>
            </a:r>
          </a:p>
        </p:txBody>
      </p:sp>
    </p:spTree>
    <p:extLst>
      <p:ext uri="{BB962C8B-B14F-4D97-AF65-F5344CB8AC3E}">
        <p14:creationId xmlns:p14="http://schemas.microsoft.com/office/powerpoint/2010/main" val="291621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78"/>
    </mc:Choice>
    <mc:Fallback xmlns="">
      <p:transition spd="slow" advTm="2617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err="1"/>
              <a:t>Ctls</a:t>
            </a:r>
            <a:r>
              <a:rPr lang="en-US" sz="5400" dirty="0"/>
              <a:t> parent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50429"/>
            <a:ext cx="10178322" cy="5025186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Make sure you can access CTLS Parent so that you will receive communication from teachers, school, and county. </a:t>
            </a:r>
          </a:p>
          <a:p>
            <a:endParaRPr lang="en-US" sz="2800" dirty="0"/>
          </a:p>
          <a:p>
            <a:r>
              <a:rPr lang="en-US" sz="2800" dirty="0"/>
              <a:t>Please ensure that your contact information is accurate in </a:t>
            </a:r>
            <a:r>
              <a:rPr lang="en-US" sz="2800" dirty="0" err="1"/>
              <a:t>ParentVUE</a:t>
            </a:r>
            <a:r>
              <a:rPr lang="en-US" sz="2800" dirty="0"/>
              <a:t> so that you will receive all communications. </a:t>
            </a:r>
          </a:p>
          <a:p>
            <a:endParaRPr lang="en-US" sz="2800" dirty="0"/>
          </a:p>
          <a:p>
            <a:r>
              <a:rPr lang="en-US" sz="2800" dirty="0"/>
              <a:t>You will need to download the CTLS Parent App on your mobile device to receive and respond to communication. </a:t>
            </a:r>
          </a:p>
          <a:p>
            <a:endParaRPr lang="en-US" sz="2800" dirty="0"/>
          </a:p>
          <a:p>
            <a:r>
              <a:rPr lang="en-US" sz="2800" dirty="0"/>
              <a:t>Teaching and learning is happening continually throughout the day. We will respond to CTLS messages as we are able. </a:t>
            </a:r>
          </a:p>
        </p:txBody>
      </p:sp>
    </p:spTree>
    <p:extLst>
      <p:ext uri="{BB962C8B-B14F-4D97-AF65-F5344CB8AC3E}">
        <p14:creationId xmlns:p14="http://schemas.microsoft.com/office/powerpoint/2010/main" val="296538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63"/>
    </mc:Choice>
    <mc:Fallback xmlns="">
      <p:transition spd="slow" advTm="3746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err="1"/>
              <a:t>Ctls</a:t>
            </a:r>
            <a:r>
              <a:rPr lang="en-US" sz="5400" dirty="0"/>
              <a:t> learn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50429"/>
            <a:ext cx="10178322" cy="4429164"/>
          </a:xfrm>
        </p:spPr>
        <p:txBody>
          <a:bodyPr>
            <a:normAutofit/>
          </a:bodyPr>
          <a:lstStyle/>
          <a:p>
            <a:r>
              <a:rPr lang="en-US" sz="3200" dirty="0"/>
              <a:t>We will utilize CTLS Learn in class and at home throughout the year. </a:t>
            </a:r>
          </a:p>
          <a:p>
            <a:endParaRPr lang="en-US" sz="3200" dirty="0"/>
          </a:p>
          <a:p>
            <a:r>
              <a:rPr lang="en-US" sz="3200" dirty="0"/>
              <a:t>Please ensure that your child knows how to access our CTLS Digital Classrooms at home to view content resources and for asynchronous days.</a:t>
            </a:r>
          </a:p>
        </p:txBody>
      </p:sp>
    </p:spTree>
    <p:extLst>
      <p:ext uri="{BB962C8B-B14F-4D97-AF65-F5344CB8AC3E}">
        <p14:creationId xmlns:p14="http://schemas.microsoft.com/office/powerpoint/2010/main" val="7577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7"/>
    </mc:Choice>
    <mc:Fallback xmlns="">
      <p:transition spd="slow" advTm="16867"/>
    </mc:Fallback>
  </mc:AlternateContent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1249</TotalTime>
  <Words>1026</Words>
  <Application>Microsoft Office PowerPoint</Application>
  <PresentationFormat>Widescreen</PresentationFormat>
  <Paragraphs>89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Amasis MT Pro Black</vt:lpstr>
      <vt:lpstr>Bookman Old Style</vt:lpstr>
      <vt:lpstr>Gill Sans MT</vt:lpstr>
      <vt:lpstr>Calibri</vt:lpstr>
      <vt:lpstr>HelloSassy</vt:lpstr>
      <vt:lpstr>Arial</vt:lpstr>
      <vt:lpstr>Impact</vt:lpstr>
      <vt:lpstr>Badge</vt:lpstr>
      <vt:lpstr>PowerPoint Presentation</vt:lpstr>
      <vt:lpstr>3rd grade  2023-2024</vt:lpstr>
      <vt:lpstr>3rd grade schedule:</vt:lpstr>
      <vt:lpstr>Homework Expectations</vt:lpstr>
      <vt:lpstr>Behavior Management</vt:lpstr>
      <vt:lpstr>How you can contribute</vt:lpstr>
      <vt:lpstr>Materials</vt:lpstr>
      <vt:lpstr>Ctls parent </vt:lpstr>
      <vt:lpstr>Ctls learn </vt:lpstr>
      <vt:lpstr>Curriculum Information</vt:lpstr>
      <vt:lpstr>Weekly Newsletter</vt:lpstr>
      <vt:lpstr>general</vt:lpstr>
      <vt:lpstr>Additional Important Information</vt:lpstr>
      <vt:lpstr>GoSafe</vt:lpstr>
      <vt:lpstr>Afternoon Carpool Information</vt:lpstr>
      <vt:lpstr> Mountain View Elementary PTA </vt:lpstr>
      <vt:lpstr>PowerPoint Presentation</vt:lpstr>
      <vt:lpstr>PowerPoint Presentation</vt:lpstr>
    </vt:vector>
  </TitlesOfParts>
  <Company>Cobb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3rd grade curriculum</dc:title>
  <dc:creator>Jamie Roach</dc:creator>
  <cp:lastModifiedBy>Jami Oconnor</cp:lastModifiedBy>
  <cp:revision>63</cp:revision>
  <dcterms:created xsi:type="dcterms:W3CDTF">2017-05-27T12:29:03Z</dcterms:created>
  <dcterms:modified xsi:type="dcterms:W3CDTF">2023-08-02T13:33:20Z</dcterms:modified>
</cp:coreProperties>
</file>