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28"/>
  </p:notesMasterIdLst>
  <p:handoutMasterIdLst>
    <p:handoutMasterId r:id="rId29"/>
  </p:handoutMasterIdLst>
  <p:sldIdLst>
    <p:sldId id="402" r:id="rId2"/>
    <p:sldId id="427" r:id="rId3"/>
    <p:sldId id="415" r:id="rId4"/>
    <p:sldId id="411" r:id="rId5"/>
    <p:sldId id="410" r:id="rId6"/>
    <p:sldId id="406" r:id="rId7"/>
    <p:sldId id="420" r:id="rId8"/>
    <p:sldId id="443" r:id="rId9"/>
    <p:sldId id="417" r:id="rId10"/>
    <p:sldId id="418" r:id="rId11"/>
    <p:sldId id="416" r:id="rId12"/>
    <p:sldId id="413" r:id="rId13"/>
    <p:sldId id="419" r:id="rId14"/>
    <p:sldId id="408" r:id="rId15"/>
    <p:sldId id="436" r:id="rId16"/>
    <p:sldId id="435" r:id="rId17"/>
    <p:sldId id="437" r:id="rId18"/>
    <p:sldId id="421" r:id="rId19"/>
    <p:sldId id="428" r:id="rId20"/>
    <p:sldId id="444" r:id="rId21"/>
    <p:sldId id="429" r:id="rId22"/>
    <p:sldId id="442" r:id="rId23"/>
    <p:sldId id="430" r:id="rId24"/>
    <p:sldId id="438" r:id="rId25"/>
    <p:sldId id="412" r:id="rId26"/>
    <p:sldId id="439" r:id="rId2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1" userDrawn="1">
          <p15:clr>
            <a:srgbClr val="A4A3A4"/>
          </p15:clr>
        </p15:guide>
        <p15:guide id="2" pos="2944" userDrawn="1">
          <p15:clr>
            <a:srgbClr val="A4A3A4"/>
          </p15:clr>
        </p15:guide>
        <p15:guide id="3" orient="horz" pos="2209" userDrawn="1">
          <p15:clr>
            <a:srgbClr val="A4A3A4"/>
          </p15:clr>
        </p15:guide>
        <p15:guide id="4" pos="29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F0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333" autoAdjust="0"/>
    <p:restoredTop sz="95382" autoAdjust="0"/>
  </p:normalViewPr>
  <p:slideViewPr>
    <p:cSldViewPr>
      <p:cViewPr varScale="1">
        <p:scale>
          <a:sx n="107" d="100"/>
          <a:sy n="107" d="100"/>
        </p:scale>
        <p:origin x="197" y="82"/>
      </p:cViewPr>
      <p:guideLst>
        <p:guide orient="horz" pos="2160"/>
        <p:guide pos="2880"/>
      </p:guideLst>
    </p:cSldViewPr>
  </p:slideViewPr>
  <p:notesTextViewPr>
    <p:cViewPr>
      <p:scale>
        <a:sx n="1" d="1"/>
        <a:sy n="1" d="1"/>
      </p:scale>
      <p:origin x="0" y="0"/>
    </p:cViewPr>
  </p:notesTextViewPr>
  <p:notesViewPr>
    <p:cSldViewPr>
      <p:cViewPr varScale="1">
        <p:scale>
          <a:sx n="105" d="100"/>
          <a:sy n="105" d="100"/>
        </p:scale>
        <p:origin x="1483" y="67"/>
      </p:cViewPr>
      <p:guideLst>
        <p:guide orient="horz" pos="2201"/>
        <p:guide pos="2944"/>
        <p:guide orient="horz" pos="2209"/>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admfps1\shared\Financial%20Services\Budget\Budget\Budget%20Dev%20Analysis%20FY2018\Budget%20Challenges%20Talking%20Poin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mfps1\shared\Financial%20Services\Budget\Budget\Budget%20Dev%20Analysis%20FY2018\Budget%20Challenges%20Talking%20Poin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dmfps1\shared\Financial%20Services\Budget\Budget\Budget%20Dev%20Analysis%20FY2018\Budget%20Challenges%20Talking%20Poin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admfps1\shared\Financial%20Services\Budget\Budget\Budget%20Dev%20Analysis%20FY2018\Budget%20Challenges%20Talking%20Poin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dmfps1\shared\Financial%20Services\Budget\Budget\Budget%20Dev%20Analysis%20FY2018\Budget%20Challenges%20Talking%20Poin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204780552163598"/>
          <c:y val="0.2324177884357862"/>
          <c:w val="0.76230157059244597"/>
          <c:h val="0.56400820776523819"/>
        </c:manualLayout>
      </c:layout>
      <c:bar3DChart>
        <c:barDir val="col"/>
        <c:grouping val="clustered"/>
        <c:varyColors val="0"/>
        <c:dLbls>
          <c:showLegendKey val="0"/>
          <c:showVal val="0"/>
          <c:showCatName val="0"/>
          <c:showSerName val="0"/>
          <c:showPercent val="0"/>
          <c:showBubbleSize val="0"/>
        </c:dLbls>
        <c:gapWidth val="150"/>
        <c:shape val="box"/>
        <c:axId val="591189904"/>
        <c:axId val="591178144"/>
        <c:axId val="0"/>
      </c:bar3DChart>
      <c:catAx>
        <c:axId val="5911899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591178144"/>
        <c:crosses val="autoZero"/>
        <c:auto val="1"/>
        <c:lblAlgn val="ctr"/>
        <c:lblOffset val="100"/>
        <c:noMultiLvlLbl val="0"/>
      </c:catAx>
      <c:valAx>
        <c:axId val="5911781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1189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204780552163598"/>
          <c:y val="0.2324177884357862"/>
          <c:w val="0.76230157059244597"/>
          <c:h val="0.56400820776523819"/>
        </c:manualLayout>
      </c:layout>
      <c:bar3DChart>
        <c:barDir val="col"/>
        <c:grouping val="clustered"/>
        <c:varyColors val="0"/>
        <c:dLbls>
          <c:showLegendKey val="0"/>
          <c:showVal val="0"/>
          <c:showCatName val="0"/>
          <c:showSerName val="0"/>
          <c:showPercent val="0"/>
          <c:showBubbleSize val="0"/>
        </c:dLbls>
        <c:gapWidth val="150"/>
        <c:shape val="box"/>
        <c:axId val="591161680"/>
        <c:axId val="591183632"/>
        <c:axId val="0"/>
      </c:bar3DChart>
      <c:catAx>
        <c:axId val="5911616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591183632"/>
        <c:crosses val="autoZero"/>
        <c:auto val="1"/>
        <c:lblAlgn val="ctr"/>
        <c:lblOffset val="100"/>
        <c:noMultiLvlLbl val="0"/>
      </c:catAx>
      <c:valAx>
        <c:axId val="59118363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1161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onstantia" panose="02030602050306030303" pitchFamily="18" charset="0"/>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0"/>
          <c:tx>
            <c:strRef>
              <c:f>LFS!$J$4</c:f>
              <c:strCache>
                <c:ptCount val="1"/>
                <c:pt idx="0">
                  <c:v>Local Fair Share</c:v>
                </c:pt>
              </c:strCache>
            </c:strRef>
          </c:tx>
          <c:spPr>
            <a:solidFill>
              <a:schemeClr val="accent2">
                <a:tint val="77000"/>
              </a:schemeClr>
            </a:solidFill>
            <a:ln>
              <a:noFill/>
            </a:ln>
            <a:effectLst/>
            <a:sp3d/>
          </c:spPr>
          <c:invertIfNegative val="0"/>
          <c:cat>
            <c:numRef>
              <c:f>LFS!$I$5:$I$22</c:f>
              <c:numCache>
                <c:formatCode>General</c:formatCode>
                <c:ptCount val="18"/>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numCache>
            </c:numRef>
          </c:cat>
          <c:val>
            <c:numRef>
              <c:f>LFS!$J$5:$J$22</c:f>
              <c:numCache>
                <c:formatCode>"$"#,##0_);[Red]\("$"#,##0\)</c:formatCode>
                <c:ptCount val="18"/>
                <c:pt idx="0">
                  <c:v>76766302</c:v>
                </c:pt>
                <c:pt idx="1">
                  <c:v>81438049</c:v>
                </c:pt>
                <c:pt idx="2">
                  <c:v>88827699</c:v>
                </c:pt>
                <c:pt idx="3">
                  <c:v>95996050</c:v>
                </c:pt>
                <c:pt idx="4">
                  <c:v>130896069</c:v>
                </c:pt>
                <c:pt idx="5">
                  <c:v>111425229</c:v>
                </c:pt>
                <c:pt idx="6">
                  <c:v>119785031</c:v>
                </c:pt>
                <c:pt idx="7">
                  <c:v>128360314</c:v>
                </c:pt>
                <c:pt idx="8">
                  <c:v>139200389</c:v>
                </c:pt>
                <c:pt idx="9">
                  <c:v>136638547</c:v>
                </c:pt>
                <c:pt idx="10">
                  <c:v>133973704</c:v>
                </c:pt>
                <c:pt idx="11">
                  <c:v>134918836</c:v>
                </c:pt>
                <c:pt idx="12">
                  <c:v>135582243</c:v>
                </c:pt>
                <c:pt idx="13">
                  <c:v>131545629</c:v>
                </c:pt>
                <c:pt idx="14">
                  <c:v>133378963</c:v>
                </c:pt>
                <c:pt idx="15">
                  <c:v>132140110</c:v>
                </c:pt>
                <c:pt idx="16">
                  <c:v>136707956</c:v>
                </c:pt>
                <c:pt idx="17">
                  <c:v>144570519</c:v>
                </c:pt>
              </c:numCache>
            </c:numRef>
          </c:val>
        </c:ser>
        <c:dLbls>
          <c:showLegendKey val="0"/>
          <c:showVal val="0"/>
          <c:showCatName val="0"/>
          <c:showSerName val="0"/>
          <c:showPercent val="0"/>
          <c:showBubbleSize val="0"/>
        </c:dLbls>
        <c:gapWidth val="150"/>
        <c:shape val="box"/>
        <c:axId val="591164032"/>
        <c:axId val="591173048"/>
        <c:axId val="0"/>
      </c:bar3DChart>
      <c:catAx>
        <c:axId val="5911640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73048"/>
        <c:crosses val="autoZero"/>
        <c:auto val="1"/>
        <c:lblAlgn val="ctr"/>
        <c:lblOffset val="100"/>
        <c:noMultiLvlLbl val="0"/>
      </c:catAx>
      <c:valAx>
        <c:axId val="59117304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64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onstantia" panose="02030602050306030303" pitchFamily="18" charset="0"/>
                <a:ea typeface="+mn-ea"/>
                <a:cs typeface="+mn-cs"/>
              </a:defRPr>
            </a:pPr>
            <a:r>
              <a:rPr lang="en-US" dirty="0">
                <a:latin typeface="Constantia" panose="02030602050306030303" pitchFamily="18" charset="0"/>
              </a:rPr>
              <a:t>Total Austerity Cuts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onstantia" panose="02030602050306030303" pitchFamily="18" charset="0"/>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2"/>
          <c:order val="0"/>
          <c:spPr>
            <a:solidFill>
              <a:srgbClr val="C00000"/>
            </a:solidFill>
            <a:ln>
              <a:noFill/>
            </a:ln>
            <a:effectLst/>
            <a:sp3d/>
          </c:spPr>
          <c:invertIfNegative val="0"/>
          <c:cat>
            <c:strRef>
              <c:f>'Austerity Cut'!$D$5:$D$20</c:f>
              <c:strCache>
                <c:ptCount val="16"/>
                <c:pt idx="0">
                  <c:v>FY03</c:v>
                </c:pt>
                <c:pt idx="1">
                  <c:v>FY04</c:v>
                </c:pt>
                <c:pt idx="2">
                  <c:v>FY05</c:v>
                </c:pt>
                <c:pt idx="3">
                  <c:v>FY06</c:v>
                </c:pt>
                <c:pt idx="4">
                  <c:v>FY07</c:v>
                </c:pt>
                <c:pt idx="5">
                  <c:v>FY08</c:v>
                </c:pt>
                <c:pt idx="6">
                  <c:v>FY09</c:v>
                </c:pt>
                <c:pt idx="7">
                  <c:v>FY10</c:v>
                </c:pt>
                <c:pt idx="8">
                  <c:v>FY11</c:v>
                </c:pt>
                <c:pt idx="9">
                  <c:v>FY12</c:v>
                </c:pt>
                <c:pt idx="10">
                  <c:v>FY13</c:v>
                </c:pt>
                <c:pt idx="11">
                  <c:v>FY14</c:v>
                </c:pt>
                <c:pt idx="12">
                  <c:v>FY15</c:v>
                </c:pt>
                <c:pt idx="13">
                  <c:v>FY16</c:v>
                </c:pt>
                <c:pt idx="14">
                  <c:v>FY17</c:v>
                </c:pt>
                <c:pt idx="15">
                  <c:v>FY18</c:v>
                </c:pt>
              </c:strCache>
            </c:strRef>
          </c:cat>
          <c:val>
            <c:numRef>
              <c:f>'Austerity Cut'!$G$5:$G$20</c:f>
              <c:numCache>
                <c:formatCode>_("$"* #,##0_);_("$"* \(#,##0\);_("$"* "-"??_);_(@_)</c:formatCode>
                <c:ptCount val="16"/>
                <c:pt idx="0">
                  <c:v>9018265</c:v>
                </c:pt>
                <c:pt idx="1">
                  <c:v>19035896</c:v>
                </c:pt>
                <c:pt idx="2">
                  <c:v>22370784</c:v>
                </c:pt>
                <c:pt idx="3">
                  <c:v>22370583</c:v>
                </c:pt>
                <c:pt idx="4">
                  <c:v>11211055</c:v>
                </c:pt>
                <c:pt idx="5">
                  <c:v>9442954</c:v>
                </c:pt>
                <c:pt idx="6">
                  <c:v>31495340</c:v>
                </c:pt>
                <c:pt idx="7">
                  <c:v>85929510</c:v>
                </c:pt>
                <c:pt idx="8">
                  <c:v>69797086</c:v>
                </c:pt>
                <c:pt idx="9">
                  <c:v>72553160</c:v>
                </c:pt>
                <c:pt idx="10">
                  <c:v>72141399</c:v>
                </c:pt>
                <c:pt idx="11">
                  <c:v>65900761</c:v>
                </c:pt>
                <c:pt idx="12">
                  <c:v>45821472</c:v>
                </c:pt>
                <c:pt idx="13">
                  <c:v>28518269</c:v>
                </c:pt>
                <c:pt idx="14">
                  <c:v>10388743</c:v>
                </c:pt>
                <c:pt idx="15">
                  <c:v>10388627</c:v>
                </c:pt>
              </c:numCache>
            </c:numRef>
          </c:val>
        </c:ser>
        <c:dLbls>
          <c:showLegendKey val="0"/>
          <c:showVal val="0"/>
          <c:showCatName val="0"/>
          <c:showSerName val="0"/>
          <c:showPercent val="0"/>
          <c:showBubbleSize val="0"/>
        </c:dLbls>
        <c:gapWidth val="150"/>
        <c:shape val="box"/>
        <c:axId val="591188728"/>
        <c:axId val="591169520"/>
        <c:axId val="0"/>
      </c:bar3DChart>
      <c:catAx>
        <c:axId val="59118872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69520"/>
        <c:crosses val="autoZero"/>
        <c:auto val="1"/>
        <c:lblAlgn val="ctr"/>
        <c:lblOffset val="100"/>
        <c:noMultiLvlLbl val="0"/>
      </c:catAx>
      <c:valAx>
        <c:axId val="5911695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88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dirty="0" smtClean="0">
                <a:latin typeface="Constantia" panose="02030602050306030303" pitchFamily="18" charset="0"/>
              </a:rPr>
              <a:t>Age 62 &amp; Older </a:t>
            </a:r>
            <a:r>
              <a:rPr lang="en-US" dirty="0">
                <a:latin typeface="Constantia" panose="02030602050306030303" pitchFamily="18" charset="0"/>
              </a:rPr>
              <a:t>Exemption Revenue Loss</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204780552163598"/>
          <c:y val="0.2324177884357862"/>
          <c:w val="0.76230157059244597"/>
          <c:h val="0.56400820776523819"/>
        </c:manualLayout>
      </c:layout>
      <c:bar3DChart>
        <c:barDir val="col"/>
        <c:grouping val="clustered"/>
        <c:varyColors val="0"/>
        <c:ser>
          <c:idx val="0"/>
          <c:order val="0"/>
          <c:tx>
            <c:strRef>
              <c:f>Digest!$B$8</c:f>
              <c:strCache>
                <c:ptCount val="1"/>
                <c:pt idx="0">
                  <c:v>Senior Exemption Revenue Loss</c:v>
                </c:pt>
              </c:strCache>
            </c:strRef>
          </c:tx>
          <c:spPr>
            <a:solidFill>
              <a:schemeClr val="accent2"/>
            </a:solidFill>
            <a:ln>
              <a:noFill/>
            </a:ln>
            <a:effectLst/>
            <a:sp3d/>
          </c:spPr>
          <c:invertIfNegative val="0"/>
          <c:cat>
            <c:strRef>
              <c:f>Digest!$A$9:$A$18</c:f>
              <c:strCache>
                <c:ptCount val="10"/>
                <c:pt idx="0">
                  <c:v>FY2008</c:v>
                </c:pt>
                <c:pt idx="1">
                  <c:v>FY2009</c:v>
                </c:pt>
                <c:pt idx="2">
                  <c:v>FY2010</c:v>
                </c:pt>
                <c:pt idx="3">
                  <c:v>FY2011</c:v>
                </c:pt>
                <c:pt idx="4">
                  <c:v>FY2012</c:v>
                </c:pt>
                <c:pt idx="5">
                  <c:v>FY2013</c:v>
                </c:pt>
                <c:pt idx="6">
                  <c:v>FY2014</c:v>
                </c:pt>
                <c:pt idx="7">
                  <c:v>FY2015</c:v>
                </c:pt>
                <c:pt idx="8">
                  <c:v>FY2016</c:v>
                </c:pt>
                <c:pt idx="9">
                  <c:v>FY2017</c:v>
                </c:pt>
              </c:strCache>
            </c:strRef>
          </c:cat>
          <c:val>
            <c:numRef>
              <c:f>Digest!$B$9:$B$18</c:f>
              <c:numCache>
                <c:formatCode>_("$"* #,##0_);_("$"* \(#,##0\);_("$"* "-"??_);_(@_)</c:formatCode>
                <c:ptCount val="10"/>
                <c:pt idx="0">
                  <c:v>55223996.354100004</c:v>
                </c:pt>
                <c:pt idx="1">
                  <c:v>58887342.775799997</c:v>
                </c:pt>
                <c:pt idx="2">
                  <c:v>63786652.6752</c:v>
                </c:pt>
                <c:pt idx="3">
                  <c:v>62531078.406300001</c:v>
                </c:pt>
                <c:pt idx="4">
                  <c:v>62480836.781999998</c:v>
                </c:pt>
                <c:pt idx="5">
                  <c:v>62354353.634999998</c:v>
                </c:pt>
                <c:pt idx="6">
                  <c:v>64642278.506400004</c:v>
                </c:pt>
                <c:pt idx="7">
                  <c:v>70981218.056700006</c:v>
                </c:pt>
                <c:pt idx="8">
                  <c:v>78946513.965900004</c:v>
                </c:pt>
                <c:pt idx="9">
                  <c:v>90042136.134299994</c:v>
                </c:pt>
              </c:numCache>
            </c:numRef>
          </c:val>
        </c:ser>
        <c:dLbls>
          <c:showLegendKey val="0"/>
          <c:showVal val="0"/>
          <c:showCatName val="0"/>
          <c:showSerName val="0"/>
          <c:showPercent val="0"/>
          <c:showBubbleSize val="0"/>
        </c:dLbls>
        <c:gapWidth val="150"/>
        <c:shape val="box"/>
        <c:axId val="591176184"/>
        <c:axId val="591185984"/>
        <c:axId val="0"/>
      </c:bar3DChart>
      <c:catAx>
        <c:axId val="5911761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Constantia" panose="02030602050306030303" pitchFamily="18" charset="0"/>
                <a:ea typeface="+mn-ea"/>
                <a:cs typeface="+mn-cs"/>
              </a:defRPr>
            </a:pPr>
            <a:endParaRPr lang="en-US"/>
          </a:p>
        </c:txPr>
        <c:crossAx val="591185984"/>
        <c:crosses val="autoZero"/>
        <c:auto val="1"/>
        <c:lblAlgn val="ctr"/>
        <c:lblOffset val="100"/>
        <c:noMultiLvlLbl val="0"/>
      </c:catAx>
      <c:valAx>
        <c:axId val="5911859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76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dirty="0">
                <a:latin typeface="Constantia" panose="02030602050306030303" pitchFamily="18" charset="0"/>
              </a:rPr>
              <a:t>Total Exempt Revenue Loss</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Digest!$B$42</c:f>
              <c:strCache>
                <c:ptCount val="1"/>
                <c:pt idx="0">
                  <c:v>Total Exempt Revenue Loss</c:v>
                </c:pt>
              </c:strCache>
            </c:strRef>
          </c:tx>
          <c:spPr>
            <a:solidFill>
              <a:srgbClr val="8F0127"/>
            </a:solidFill>
            <a:ln>
              <a:noFill/>
            </a:ln>
            <a:effectLst/>
            <a:sp3d/>
          </c:spPr>
          <c:invertIfNegative val="0"/>
          <c:cat>
            <c:strRef>
              <c:f>Digest!$A$43:$A$52</c:f>
              <c:strCache>
                <c:ptCount val="10"/>
                <c:pt idx="0">
                  <c:v>FY2008</c:v>
                </c:pt>
                <c:pt idx="1">
                  <c:v>FY2009</c:v>
                </c:pt>
                <c:pt idx="2">
                  <c:v>FY2010</c:v>
                </c:pt>
                <c:pt idx="3">
                  <c:v>FY2011</c:v>
                </c:pt>
                <c:pt idx="4">
                  <c:v>FY2012</c:v>
                </c:pt>
                <c:pt idx="5">
                  <c:v>FY2013</c:v>
                </c:pt>
                <c:pt idx="6">
                  <c:v>FY2014</c:v>
                </c:pt>
                <c:pt idx="7">
                  <c:v>FY2015</c:v>
                </c:pt>
                <c:pt idx="8">
                  <c:v>FY2016</c:v>
                </c:pt>
                <c:pt idx="9">
                  <c:v>FY2017</c:v>
                </c:pt>
              </c:strCache>
            </c:strRef>
          </c:cat>
          <c:val>
            <c:numRef>
              <c:f>Digest!$B$43:$B$52</c:f>
              <c:numCache>
                <c:formatCode>_("$"* #,##0_);_("$"* \(#,##0\);_("$"* "-"??_);_(@_)</c:formatCode>
                <c:ptCount val="10"/>
                <c:pt idx="0">
                  <c:v>103022491.2507</c:v>
                </c:pt>
                <c:pt idx="1">
                  <c:v>103239838.01880001</c:v>
                </c:pt>
                <c:pt idx="2">
                  <c:v>109478575.4013</c:v>
                </c:pt>
                <c:pt idx="3">
                  <c:v>113874207.12360001</c:v>
                </c:pt>
                <c:pt idx="4">
                  <c:v>108376691.0184</c:v>
                </c:pt>
                <c:pt idx="5">
                  <c:v>105546657.9384</c:v>
                </c:pt>
                <c:pt idx="6">
                  <c:v>107456526.7335</c:v>
                </c:pt>
                <c:pt idx="7">
                  <c:v>110771055.4923</c:v>
                </c:pt>
                <c:pt idx="8">
                  <c:v>121682719.3302</c:v>
                </c:pt>
                <c:pt idx="9">
                  <c:v>134168810.68080001</c:v>
                </c:pt>
              </c:numCache>
            </c:numRef>
          </c:val>
        </c:ser>
        <c:dLbls>
          <c:showLegendKey val="0"/>
          <c:showVal val="0"/>
          <c:showCatName val="0"/>
          <c:showSerName val="0"/>
          <c:showPercent val="0"/>
          <c:showBubbleSize val="0"/>
        </c:dLbls>
        <c:gapWidth val="150"/>
        <c:shape val="box"/>
        <c:axId val="591165992"/>
        <c:axId val="591182456"/>
        <c:axId val="0"/>
      </c:bar3DChart>
      <c:catAx>
        <c:axId val="5911659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Constantia" panose="02030602050306030303" pitchFamily="18" charset="0"/>
                <a:ea typeface="+mn-ea"/>
                <a:cs typeface="+mn-cs"/>
              </a:defRPr>
            </a:pPr>
            <a:endParaRPr lang="en-US"/>
          </a:p>
        </c:txPr>
        <c:crossAx val="591182456"/>
        <c:crosses val="autoZero"/>
        <c:auto val="1"/>
        <c:lblAlgn val="ctr"/>
        <c:lblOffset val="100"/>
        <c:noMultiLvlLbl val="0"/>
      </c:catAx>
      <c:valAx>
        <c:axId val="5911824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591165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3" y="5"/>
            <a:ext cx="4029144" cy="350520"/>
          </a:xfrm>
          <a:prstGeom prst="rect">
            <a:avLst/>
          </a:prstGeom>
        </p:spPr>
        <p:txBody>
          <a:bodyPr vert="horz" lIns="90319" tIns="45159" rIns="90319" bIns="45159" rtlCol="0"/>
          <a:lstStyle>
            <a:lvl1pPr algn="l">
              <a:defRPr sz="1200"/>
            </a:lvl1pPr>
          </a:lstStyle>
          <a:p>
            <a:endParaRPr lang="en-US" dirty="0"/>
          </a:p>
        </p:txBody>
      </p:sp>
      <p:sp>
        <p:nvSpPr>
          <p:cNvPr id="3" name="Date Placeholder 2"/>
          <p:cNvSpPr>
            <a:spLocks noGrp="1"/>
          </p:cNvSpPr>
          <p:nvPr>
            <p:ph type="dt" sz="quarter" idx="1"/>
          </p:nvPr>
        </p:nvSpPr>
        <p:spPr>
          <a:xfrm>
            <a:off x="5265156" y="5"/>
            <a:ext cx="4029144" cy="350520"/>
          </a:xfrm>
          <a:prstGeom prst="rect">
            <a:avLst/>
          </a:prstGeom>
        </p:spPr>
        <p:txBody>
          <a:bodyPr vert="horz" lIns="90319" tIns="45159" rIns="90319" bIns="45159" rtlCol="0"/>
          <a:lstStyle>
            <a:lvl1pPr algn="r">
              <a:defRPr sz="1200"/>
            </a:lvl1pPr>
          </a:lstStyle>
          <a:p>
            <a:fld id="{4A55AFA8-6F82-479F-8E2D-BFFBB19122CC}" type="datetimeFigureOut">
              <a:rPr lang="en-US" smtClean="0"/>
              <a:t>5/9/2017</a:t>
            </a:fld>
            <a:endParaRPr lang="en-US" dirty="0"/>
          </a:p>
        </p:txBody>
      </p:sp>
      <p:sp>
        <p:nvSpPr>
          <p:cNvPr id="4" name="Footer Placeholder 3"/>
          <p:cNvSpPr>
            <a:spLocks noGrp="1"/>
          </p:cNvSpPr>
          <p:nvPr>
            <p:ph type="ftr" sz="quarter" idx="2"/>
          </p:nvPr>
        </p:nvSpPr>
        <p:spPr>
          <a:xfrm>
            <a:off x="13" y="6658685"/>
            <a:ext cx="4029144" cy="350520"/>
          </a:xfrm>
          <a:prstGeom prst="rect">
            <a:avLst/>
          </a:prstGeom>
        </p:spPr>
        <p:txBody>
          <a:bodyPr vert="horz" lIns="90319" tIns="45159" rIns="90319" bIns="451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156" y="6658685"/>
            <a:ext cx="4029144" cy="350520"/>
          </a:xfrm>
          <a:prstGeom prst="rect">
            <a:avLst/>
          </a:prstGeom>
        </p:spPr>
        <p:txBody>
          <a:bodyPr vert="horz" lIns="90319" tIns="45159" rIns="90319" bIns="45159" rtlCol="0" anchor="b"/>
          <a:lstStyle>
            <a:lvl1pPr algn="r">
              <a:defRPr sz="1200"/>
            </a:lvl1pPr>
          </a:lstStyle>
          <a:p>
            <a:fld id="{4A51DE71-C2C5-4103-94D3-2E7540B6BE40}" type="slidenum">
              <a:rPr lang="en-US" smtClean="0"/>
              <a:t>‹#›</a:t>
            </a:fld>
            <a:endParaRPr lang="en-US" dirty="0"/>
          </a:p>
        </p:txBody>
      </p:sp>
    </p:spTree>
    <p:extLst>
      <p:ext uri="{BB962C8B-B14F-4D97-AF65-F5344CB8AC3E}">
        <p14:creationId xmlns:p14="http://schemas.microsoft.com/office/powerpoint/2010/main" val="304298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3" y="15"/>
            <a:ext cx="4029144" cy="350043"/>
          </a:xfrm>
          <a:prstGeom prst="rect">
            <a:avLst/>
          </a:prstGeom>
        </p:spPr>
        <p:txBody>
          <a:bodyPr vert="horz" lIns="90319" tIns="45159" rIns="90319" bIns="45159" rtlCol="0"/>
          <a:lstStyle>
            <a:lvl1pPr algn="l">
              <a:defRPr sz="1200"/>
            </a:lvl1pPr>
          </a:lstStyle>
          <a:p>
            <a:endParaRPr lang="en-US" dirty="0"/>
          </a:p>
        </p:txBody>
      </p:sp>
      <p:sp>
        <p:nvSpPr>
          <p:cNvPr id="3" name="Date Placeholder 2"/>
          <p:cNvSpPr>
            <a:spLocks noGrp="1"/>
          </p:cNvSpPr>
          <p:nvPr>
            <p:ph type="dt" idx="1"/>
          </p:nvPr>
        </p:nvSpPr>
        <p:spPr>
          <a:xfrm>
            <a:off x="5265156" y="15"/>
            <a:ext cx="4029144" cy="350043"/>
          </a:xfrm>
          <a:prstGeom prst="rect">
            <a:avLst/>
          </a:prstGeom>
        </p:spPr>
        <p:txBody>
          <a:bodyPr vert="horz" lIns="90319" tIns="45159" rIns="90319" bIns="45159" rtlCol="0"/>
          <a:lstStyle>
            <a:lvl1pPr algn="r">
              <a:defRPr sz="1200"/>
            </a:lvl1pPr>
          </a:lstStyle>
          <a:p>
            <a:fld id="{A887BB17-FE51-4AE2-8F56-96DF552D6D9B}" type="datetimeFigureOut">
              <a:rPr lang="en-US" smtClean="0"/>
              <a:t>5/9/2017</a:t>
            </a:fld>
            <a:endParaRPr lang="en-US" dirty="0"/>
          </a:p>
        </p:txBody>
      </p:sp>
      <p:sp>
        <p:nvSpPr>
          <p:cNvPr id="4" name="Slide Image Placeholder 3"/>
          <p:cNvSpPr>
            <a:spLocks noGrp="1" noRot="1" noChangeAspect="1"/>
          </p:cNvSpPr>
          <p:nvPr>
            <p:ph type="sldImg" idx="2"/>
          </p:nvPr>
        </p:nvSpPr>
        <p:spPr>
          <a:xfrm>
            <a:off x="2895600" y="525463"/>
            <a:ext cx="3505200" cy="2630487"/>
          </a:xfrm>
          <a:prstGeom prst="rect">
            <a:avLst/>
          </a:prstGeom>
          <a:noFill/>
          <a:ln w="12700">
            <a:solidFill>
              <a:prstClr val="black"/>
            </a:solidFill>
          </a:ln>
        </p:spPr>
        <p:txBody>
          <a:bodyPr vert="horz" lIns="90319" tIns="45159" rIns="90319" bIns="45159" rtlCol="0" anchor="ctr"/>
          <a:lstStyle/>
          <a:p>
            <a:endParaRPr lang="en-US" dirty="0"/>
          </a:p>
        </p:txBody>
      </p:sp>
      <p:sp>
        <p:nvSpPr>
          <p:cNvPr id="5" name="Notes Placeholder 4"/>
          <p:cNvSpPr>
            <a:spLocks noGrp="1"/>
          </p:cNvSpPr>
          <p:nvPr>
            <p:ph type="body" sz="quarter" idx="3"/>
          </p:nvPr>
        </p:nvSpPr>
        <p:spPr>
          <a:xfrm>
            <a:off x="929641" y="3330199"/>
            <a:ext cx="7437120" cy="3153960"/>
          </a:xfrm>
          <a:prstGeom prst="rect">
            <a:avLst/>
          </a:prstGeom>
        </p:spPr>
        <p:txBody>
          <a:bodyPr vert="horz" lIns="90319" tIns="45159" rIns="90319" bIns="451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3" y="6659177"/>
            <a:ext cx="4029144" cy="350043"/>
          </a:xfrm>
          <a:prstGeom prst="rect">
            <a:avLst/>
          </a:prstGeom>
        </p:spPr>
        <p:txBody>
          <a:bodyPr vert="horz" lIns="90319" tIns="45159" rIns="90319" bIns="451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156" y="6659177"/>
            <a:ext cx="4029144" cy="350043"/>
          </a:xfrm>
          <a:prstGeom prst="rect">
            <a:avLst/>
          </a:prstGeom>
        </p:spPr>
        <p:txBody>
          <a:bodyPr vert="horz" lIns="90319" tIns="45159" rIns="90319" bIns="45159" rtlCol="0" anchor="b"/>
          <a:lstStyle>
            <a:lvl1pPr algn="r">
              <a:defRPr sz="1200"/>
            </a:lvl1pPr>
          </a:lstStyle>
          <a:p>
            <a:fld id="{C0AC97A4-E56E-4C42-9059-76DFD3E697E4}" type="slidenum">
              <a:rPr lang="en-US" smtClean="0"/>
              <a:t>‹#›</a:t>
            </a:fld>
            <a:endParaRPr lang="en-US" dirty="0"/>
          </a:p>
        </p:txBody>
      </p:sp>
    </p:spTree>
    <p:extLst>
      <p:ext uri="{BB962C8B-B14F-4D97-AF65-F5344CB8AC3E}">
        <p14:creationId xmlns:p14="http://schemas.microsoft.com/office/powerpoint/2010/main" val="153884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to Everyone – Today the Cobb County School District is  planning to present information regarding our organization for the purposes of receiving an entity rating from Moody’s Investors Service. We believe that our school district is operationally and financially well positioned and to get to this point, it was not an accident, more to the point, we have taken intentional action steps with the goal of being a world class organization.</a:t>
            </a:r>
          </a:p>
          <a:p>
            <a:endParaRPr lang="en-US" dirty="0"/>
          </a:p>
          <a:p>
            <a:r>
              <a:rPr lang="en-US" dirty="0" smtClean="0"/>
              <a:t>Throughout the presentation today, it is our goal to communicate that our organization has the ultimate goal of providing  for student success. This goal is backed up by taking action steps to achieve our goal. We have a continuing objective to carefully create plans and then faithfully execute the plans. Hopefully throughout the presentation you will hear the recurring themes of organizational planning, reviewing current and future financial trends, creating financial and operating flexibility throughout the organization , maintaining a strict internal control environment </a:t>
            </a:r>
            <a:r>
              <a:rPr lang="en-US" dirty="0"/>
              <a:t> </a:t>
            </a:r>
            <a:r>
              <a:rPr lang="en-US" dirty="0" smtClean="0"/>
              <a:t>with detailed financial procedures and policies and finally using data to make  school district decisions.</a:t>
            </a:r>
          </a:p>
          <a:p>
            <a:endParaRPr lang="en-US" dirty="0"/>
          </a:p>
          <a:p>
            <a:r>
              <a:rPr lang="en-US" dirty="0" smtClean="0"/>
              <a:t>Our community aggressively supports K-12 education  and many families move to Cobb County so that their kids can attend our schools.  Our school district is well-known throughout the country for great performance and preparing students for college and careers. </a:t>
            </a:r>
            <a:endParaRPr lang="en-US" dirty="0"/>
          </a:p>
        </p:txBody>
      </p:sp>
      <p:sp>
        <p:nvSpPr>
          <p:cNvPr id="4" name="Slide Number Placeholder 3"/>
          <p:cNvSpPr>
            <a:spLocks noGrp="1"/>
          </p:cNvSpPr>
          <p:nvPr>
            <p:ph type="sldNum" sz="quarter" idx="10"/>
          </p:nvPr>
        </p:nvSpPr>
        <p:spPr/>
        <p:txBody>
          <a:bodyPr/>
          <a:lstStyle/>
          <a:p>
            <a:fld id="{C0AC97A4-E56E-4C42-9059-76DFD3E697E4}" type="slidenum">
              <a:rPr lang="en-US" smtClean="0"/>
              <a:t>1</a:t>
            </a:fld>
            <a:endParaRPr lang="en-US" dirty="0"/>
          </a:p>
        </p:txBody>
      </p:sp>
    </p:spTree>
    <p:extLst>
      <p:ext uri="{BB962C8B-B14F-4D97-AF65-F5344CB8AC3E}">
        <p14:creationId xmlns:p14="http://schemas.microsoft.com/office/powerpoint/2010/main" val="1412601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10</a:t>
            </a:fld>
            <a:endParaRPr lang="en-US" dirty="0"/>
          </a:p>
        </p:txBody>
      </p:sp>
    </p:spTree>
    <p:extLst>
      <p:ext uri="{BB962C8B-B14F-4D97-AF65-F5344CB8AC3E}">
        <p14:creationId xmlns:p14="http://schemas.microsoft.com/office/powerpoint/2010/main" val="1022519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11</a:t>
            </a:fld>
            <a:endParaRPr lang="en-US" dirty="0"/>
          </a:p>
        </p:txBody>
      </p:sp>
    </p:spTree>
    <p:extLst>
      <p:ext uri="{BB962C8B-B14F-4D97-AF65-F5344CB8AC3E}">
        <p14:creationId xmlns:p14="http://schemas.microsoft.com/office/powerpoint/2010/main" val="3465548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12</a:t>
            </a:fld>
            <a:endParaRPr lang="en-US" dirty="0"/>
          </a:p>
        </p:txBody>
      </p:sp>
    </p:spTree>
    <p:extLst>
      <p:ext uri="{BB962C8B-B14F-4D97-AF65-F5344CB8AC3E}">
        <p14:creationId xmlns:p14="http://schemas.microsoft.com/office/powerpoint/2010/main" val="2764852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13</a:t>
            </a:fld>
            <a:endParaRPr lang="en-US" dirty="0"/>
          </a:p>
        </p:txBody>
      </p:sp>
    </p:spTree>
    <p:extLst>
      <p:ext uri="{BB962C8B-B14F-4D97-AF65-F5344CB8AC3E}">
        <p14:creationId xmlns:p14="http://schemas.microsoft.com/office/powerpoint/2010/main" val="3907965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14</a:t>
            </a:fld>
            <a:endParaRPr lang="en-US" dirty="0"/>
          </a:p>
        </p:txBody>
      </p:sp>
    </p:spTree>
    <p:extLst>
      <p:ext uri="{BB962C8B-B14F-4D97-AF65-F5344CB8AC3E}">
        <p14:creationId xmlns:p14="http://schemas.microsoft.com/office/powerpoint/2010/main" val="167525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15</a:t>
            </a:fld>
            <a:endParaRPr lang="en-US" dirty="0"/>
          </a:p>
        </p:txBody>
      </p:sp>
    </p:spTree>
    <p:extLst>
      <p:ext uri="{BB962C8B-B14F-4D97-AF65-F5344CB8AC3E}">
        <p14:creationId xmlns:p14="http://schemas.microsoft.com/office/powerpoint/2010/main" val="2801975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16</a:t>
            </a:fld>
            <a:endParaRPr lang="en-US" dirty="0"/>
          </a:p>
        </p:txBody>
      </p:sp>
    </p:spTree>
    <p:extLst>
      <p:ext uri="{BB962C8B-B14F-4D97-AF65-F5344CB8AC3E}">
        <p14:creationId xmlns:p14="http://schemas.microsoft.com/office/powerpoint/2010/main" val="942254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17</a:t>
            </a:fld>
            <a:endParaRPr lang="en-US" dirty="0"/>
          </a:p>
        </p:txBody>
      </p:sp>
    </p:spTree>
    <p:extLst>
      <p:ext uri="{BB962C8B-B14F-4D97-AF65-F5344CB8AC3E}">
        <p14:creationId xmlns:p14="http://schemas.microsoft.com/office/powerpoint/2010/main" val="2109647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18</a:t>
            </a:fld>
            <a:endParaRPr lang="en-US" dirty="0"/>
          </a:p>
        </p:txBody>
      </p:sp>
    </p:spTree>
    <p:extLst>
      <p:ext uri="{BB962C8B-B14F-4D97-AF65-F5344CB8AC3E}">
        <p14:creationId xmlns:p14="http://schemas.microsoft.com/office/powerpoint/2010/main" val="1180320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19</a:t>
            </a:fld>
            <a:endParaRPr lang="en-US" dirty="0"/>
          </a:p>
        </p:txBody>
      </p:sp>
    </p:spTree>
    <p:extLst>
      <p:ext uri="{BB962C8B-B14F-4D97-AF65-F5344CB8AC3E}">
        <p14:creationId xmlns:p14="http://schemas.microsoft.com/office/powerpoint/2010/main" val="352044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a:t>
            </a:fld>
            <a:endParaRPr lang="en-US" dirty="0"/>
          </a:p>
        </p:txBody>
      </p:sp>
    </p:spTree>
    <p:extLst>
      <p:ext uri="{BB962C8B-B14F-4D97-AF65-F5344CB8AC3E}">
        <p14:creationId xmlns:p14="http://schemas.microsoft.com/office/powerpoint/2010/main" val="98186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20</a:t>
            </a:fld>
            <a:endParaRPr lang="en-US" dirty="0"/>
          </a:p>
        </p:txBody>
      </p:sp>
    </p:spTree>
    <p:extLst>
      <p:ext uri="{BB962C8B-B14F-4D97-AF65-F5344CB8AC3E}">
        <p14:creationId xmlns:p14="http://schemas.microsoft.com/office/powerpoint/2010/main" val="1462272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21</a:t>
            </a:fld>
            <a:endParaRPr lang="en-US" dirty="0"/>
          </a:p>
        </p:txBody>
      </p:sp>
    </p:spTree>
    <p:extLst>
      <p:ext uri="{BB962C8B-B14F-4D97-AF65-F5344CB8AC3E}">
        <p14:creationId xmlns:p14="http://schemas.microsoft.com/office/powerpoint/2010/main" val="2772279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22</a:t>
            </a:fld>
            <a:endParaRPr lang="en-US" dirty="0"/>
          </a:p>
        </p:txBody>
      </p:sp>
    </p:spTree>
    <p:extLst>
      <p:ext uri="{BB962C8B-B14F-4D97-AF65-F5344CB8AC3E}">
        <p14:creationId xmlns:p14="http://schemas.microsoft.com/office/powerpoint/2010/main" val="3764868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23</a:t>
            </a:fld>
            <a:endParaRPr lang="en-US" dirty="0"/>
          </a:p>
        </p:txBody>
      </p:sp>
    </p:spTree>
    <p:extLst>
      <p:ext uri="{BB962C8B-B14F-4D97-AF65-F5344CB8AC3E}">
        <p14:creationId xmlns:p14="http://schemas.microsoft.com/office/powerpoint/2010/main" val="3940255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24</a:t>
            </a:fld>
            <a:endParaRPr lang="en-US" dirty="0"/>
          </a:p>
        </p:txBody>
      </p:sp>
    </p:spTree>
    <p:extLst>
      <p:ext uri="{BB962C8B-B14F-4D97-AF65-F5344CB8AC3E}">
        <p14:creationId xmlns:p14="http://schemas.microsoft.com/office/powerpoint/2010/main" val="3988040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25</a:t>
            </a:fld>
            <a:endParaRPr lang="en-US" dirty="0"/>
          </a:p>
        </p:txBody>
      </p:sp>
    </p:spTree>
    <p:extLst>
      <p:ext uri="{BB962C8B-B14F-4D97-AF65-F5344CB8AC3E}">
        <p14:creationId xmlns:p14="http://schemas.microsoft.com/office/powerpoint/2010/main" val="1954353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26</a:t>
            </a:fld>
            <a:endParaRPr lang="en-US" dirty="0"/>
          </a:p>
        </p:txBody>
      </p:sp>
    </p:spTree>
    <p:extLst>
      <p:ext uri="{BB962C8B-B14F-4D97-AF65-F5344CB8AC3E}">
        <p14:creationId xmlns:p14="http://schemas.microsoft.com/office/powerpoint/2010/main" val="1570850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3</a:t>
            </a:fld>
            <a:endParaRPr lang="en-US" dirty="0"/>
          </a:p>
        </p:txBody>
      </p:sp>
    </p:spTree>
    <p:extLst>
      <p:ext uri="{BB962C8B-B14F-4D97-AF65-F5344CB8AC3E}">
        <p14:creationId xmlns:p14="http://schemas.microsoft.com/office/powerpoint/2010/main" val="3255910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AC97A4-E56E-4C42-9059-76DFD3E697E4}" type="slidenum">
              <a:rPr lang="en-US" smtClean="0"/>
              <a:t>4</a:t>
            </a:fld>
            <a:endParaRPr lang="en-US" dirty="0"/>
          </a:p>
        </p:txBody>
      </p:sp>
    </p:spTree>
    <p:extLst>
      <p:ext uri="{BB962C8B-B14F-4D97-AF65-F5344CB8AC3E}">
        <p14:creationId xmlns:p14="http://schemas.microsoft.com/office/powerpoint/2010/main" val="4025216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5</a:t>
            </a:fld>
            <a:endParaRPr lang="en-US" dirty="0"/>
          </a:p>
        </p:txBody>
      </p:sp>
    </p:spTree>
    <p:extLst>
      <p:ext uri="{BB962C8B-B14F-4D97-AF65-F5344CB8AC3E}">
        <p14:creationId xmlns:p14="http://schemas.microsoft.com/office/powerpoint/2010/main" val="2945027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6</a:t>
            </a:fld>
            <a:endParaRPr lang="en-US" dirty="0"/>
          </a:p>
        </p:txBody>
      </p:sp>
    </p:spTree>
    <p:extLst>
      <p:ext uri="{BB962C8B-B14F-4D97-AF65-F5344CB8AC3E}">
        <p14:creationId xmlns:p14="http://schemas.microsoft.com/office/powerpoint/2010/main" val="335876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7</a:t>
            </a:fld>
            <a:endParaRPr lang="en-US" dirty="0"/>
          </a:p>
        </p:txBody>
      </p:sp>
    </p:spTree>
    <p:extLst>
      <p:ext uri="{BB962C8B-B14F-4D97-AF65-F5344CB8AC3E}">
        <p14:creationId xmlns:p14="http://schemas.microsoft.com/office/powerpoint/2010/main" val="3074371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slide 39, we present data on millage rates and millage rate history. A summary of the chart shows that the General Fund millage rate has decreased from 19.90 mills in 2006 to 18.90 mills in 2016. </a:t>
            </a:r>
          </a:p>
          <a:p>
            <a:endParaRPr lang="en-US" dirty="0"/>
          </a:p>
          <a:p>
            <a:r>
              <a:rPr lang="en-US" dirty="0" smtClean="0"/>
              <a:t>A big achievement for the district occurred in 2007 where the district completely eliminated LT debt from the district’s financial structure. This we a planned strategy to provide additional district financial flexibility with no long term debt. The District currently uses the SPLOST program for building programs and this program operates on a pay as you go basis. </a:t>
            </a:r>
          </a:p>
          <a:p>
            <a:endParaRPr lang="en-US" dirty="0"/>
          </a:p>
          <a:p>
            <a:r>
              <a:rPr lang="en-US" dirty="0" smtClean="0"/>
              <a:t>The district has consistently maintained a 1.10 mill flexibility under the State of Georgia 20.00 mill cap. This flexibility coupled with the increased fund balance has been a planned sequence of events by Administration and the Board of Education to increase the stability of the General Fund Budget. </a:t>
            </a:r>
            <a:endParaRPr lang="en-US" dirty="0"/>
          </a:p>
        </p:txBody>
      </p:sp>
      <p:sp>
        <p:nvSpPr>
          <p:cNvPr id="4" name="Slide Number Placeholder 3"/>
          <p:cNvSpPr>
            <a:spLocks noGrp="1"/>
          </p:cNvSpPr>
          <p:nvPr>
            <p:ph type="sldNum" sz="quarter" idx="10"/>
          </p:nvPr>
        </p:nvSpPr>
        <p:spPr/>
        <p:txBody>
          <a:bodyPr/>
          <a:lstStyle/>
          <a:p>
            <a:fld id="{C0AC97A4-E56E-4C42-9059-76DFD3E697E4}" type="slidenum">
              <a:rPr lang="en-US" smtClean="0"/>
              <a:t>8</a:t>
            </a:fld>
            <a:endParaRPr lang="en-US" dirty="0"/>
          </a:p>
        </p:txBody>
      </p:sp>
    </p:spTree>
    <p:extLst>
      <p:ext uri="{BB962C8B-B14F-4D97-AF65-F5344CB8AC3E}">
        <p14:creationId xmlns:p14="http://schemas.microsoft.com/office/powerpoint/2010/main" val="1837729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AC97A4-E56E-4C42-9059-76DFD3E697E4}" type="slidenum">
              <a:rPr lang="en-US" smtClean="0"/>
              <a:t>9</a:t>
            </a:fld>
            <a:endParaRPr lang="en-US" dirty="0"/>
          </a:p>
        </p:txBody>
      </p:sp>
    </p:spTree>
    <p:extLst>
      <p:ext uri="{BB962C8B-B14F-4D97-AF65-F5344CB8AC3E}">
        <p14:creationId xmlns:p14="http://schemas.microsoft.com/office/powerpoint/2010/main" val="2101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70652-D549-49E7-AA04-E53E0E984517}"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A593EE9B-DC83-4FCD-A3E0-83C438C788B9}" type="slidenum">
              <a:rPr lang="en-US" smtClean="0"/>
              <a:pPr algn="ctr"/>
              <a:t>‹#›</a:t>
            </a:fld>
            <a:endParaRPr lang="en-US" dirty="0"/>
          </a:p>
        </p:txBody>
      </p:sp>
    </p:spTree>
    <p:extLst>
      <p:ext uri="{BB962C8B-B14F-4D97-AF65-F5344CB8AC3E}">
        <p14:creationId xmlns:p14="http://schemas.microsoft.com/office/powerpoint/2010/main" val="235051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C8C38-8563-4EFE-8667-FF0765F8D5FE}"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90719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26B79-48E9-4EC4-A28D-3B94B355BC7A}"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379733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B623-2E7F-4732-8C2F-5689D7AE4F87}"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A593EE9B-DC83-4FCD-A3E0-83C438C788B9}" type="slidenum">
              <a:rPr lang="en-US" smtClean="0"/>
              <a:pPr algn="ctr"/>
              <a:t>‹#›</a:t>
            </a:fld>
            <a:endParaRPr lang="en-US" dirty="0"/>
          </a:p>
        </p:txBody>
      </p:sp>
    </p:spTree>
    <p:extLst>
      <p:ext uri="{BB962C8B-B14F-4D97-AF65-F5344CB8AC3E}">
        <p14:creationId xmlns:p14="http://schemas.microsoft.com/office/powerpoint/2010/main" val="141279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3A481-17D4-40C4-AC15-61687AF9F3BD}" type="datetime1">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369421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FF2C8-FCD4-485F-AD48-23A6D5611025}" type="datetime1">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223769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676C8-DC5D-4A09-8454-40514871F51C}" type="datetime1">
              <a:rPr lang="en-US" smtClean="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98928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C5576-6024-4B34-8005-1DCF4674350F}" type="datetime1">
              <a:rPr lang="en-US" smtClean="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275849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EBC2-82C8-4359-BE7A-1D9732665B13}" type="datetime1">
              <a:rPr lang="en-US" smtClean="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235996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CB0A3-57D8-4EEC-B428-A38792C227C0}" type="datetime1">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373753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CA542-719B-4C96-A081-786742D6B05F}" type="datetime1">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3EE9B-DC83-4FCD-A3E0-83C438C788B9}" type="slidenum">
              <a:rPr lang="en-US" smtClean="0"/>
              <a:t>‹#›</a:t>
            </a:fld>
            <a:endParaRPr lang="en-US" dirty="0"/>
          </a:p>
        </p:txBody>
      </p:sp>
    </p:spTree>
    <p:extLst>
      <p:ext uri="{BB962C8B-B14F-4D97-AF65-F5344CB8AC3E}">
        <p14:creationId xmlns:p14="http://schemas.microsoft.com/office/powerpoint/2010/main" val="61674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E5B45-F53A-401C-B525-D2297EB93CDD}" type="datetime1">
              <a:rPr lang="en-US" smtClean="0"/>
              <a:t>5/9/2017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3EE9B-DC83-4FCD-A3E0-83C438C788B9}" type="slidenum">
              <a:rPr lang="en-US" smtClean="0"/>
              <a:t>‹#›</a:t>
            </a:fld>
            <a:endParaRPr lang="en-US" dirty="0"/>
          </a:p>
        </p:txBody>
      </p:sp>
    </p:spTree>
    <p:extLst>
      <p:ext uri="{BB962C8B-B14F-4D97-AF65-F5344CB8AC3E}">
        <p14:creationId xmlns:p14="http://schemas.microsoft.com/office/powerpoint/2010/main" val="26077341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622" y="2819400"/>
            <a:ext cx="7772400" cy="1470025"/>
          </a:xfrm>
        </p:spPr>
        <p:txBody>
          <a:bodyPr>
            <a:normAutofit/>
          </a:bodyPr>
          <a:lstStyle/>
          <a:p>
            <a:pPr marL="0" indent="0">
              <a:defRPr/>
            </a:pPr>
            <a:r>
              <a:rPr lang="en-US" sz="32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r>
            <a:br>
              <a:rPr lang="en-US" sz="32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sz="4000" b="1" i="1" dirty="0" smtClean="0">
                <a:effectLst>
                  <a:glow rad="101600">
                    <a:schemeClr val="bg1">
                      <a:lumMod val="95000"/>
                      <a:alpha val="60000"/>
                    </a:schemeClr>
                  </a:glow>
                </a:effectLst>
                <a:latin typeface="Constantia"/>
                <a:cs typeface="Constantia"/>
              </a:rPr>
              <a:t>FY2018 Budget Development </a:t>
            </a:r>
            <a:endParaRPr lang="en-US" sz="4000" b="1" dirty="0"/>
          </a:p>
        </p:txBody>
      </p:sp>
      <p:sp>
        <p:nvSpPr>
          <p:cNvPr id="4" name="Slide Number Placeholder 3"/>
          <p:cNvSpPr>
            <a:spLocks noGrp="1"/>
          </p:cNvSpPr>
          <p:nvPr>
            <p:ph type="sldNum" sz="quarter" idx="12"/>
          </p:nvPr>
        </p:nvSpPr>
        <p:spPr>
          <a:xfrm>
            <a:off x="7924800" y="6492875"/>
            <a:ext cx="685800" cy="365125"/>
          </a:xfrm>
        </p:spPr>
        <p:txBody>
          <a:bodyPr/>
          <a:lstStyle/>
          <a:p>
            <a:fld id="{A593EE9B-DC83-4FCD-A3E0-83C438C788B9}" type="slidenum">
              <a:rPr lang="en-US" smtClean="0"/>
              <a:t>1</a:t>
            </a:fld>
            <a:endParaRPr lang="en-US" dirty="0"/>
          </a:p>
        </p:txBody>
      </p:sp>
      <p:pic>
        <p:nvPicPr>
          <p:cNvPr id="1026" name="Picture 2" descr="http://www.cobbk12.org/centraloffice/communications/identityguide/logo_files/ccsd_wdmk2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609600"/>
            <a:ext cx="6085644" cy="1169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679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10</a:t>
            </a:fld>
            <a:endParaRPr lang="en-US" dirty="0"/>
          </a:p>
        </p:txBody>
      </p:sp>
      <p:sp>
        <p:nvSpPr>
          <p:cNvPr id="3" name="Rectangle 2"/>
          <p:cNvSpPr/>
          <p:nvPr/>
        </p:nvSpPr>
        <p:spPr>
          <a:xfrm>
            <a:off x="292100" y="228072"/>
            <a:ext cx="7772400" cy="1508105"/>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General Fund State of Georgia</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QBE Revenue </a:t>
            </a:r>
          </a:p>
          <a:p>
            <a:pPr>
              <a:defRPr/>
            </a:pPr>
            <a:r>
              <a:rPr lang="en-US"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sp>
        <p:nvSpPr>
          <p:cNvPr id="6" name="TextBox 5"/>
          <p:cNvSpPr txBox="1"/>
          <p:nvPr/>
        </p:nvSpPr>
        <p:spPr>
          <a:xfrm>
            <a:off x="1905000" y="1410355"/>
            <a:ext cx="184731" cy="830997"/>
          </a:xfrm>
          <a:prstGeom prst="rect">
            <a:avLst/>
          </a:prstGeom>
          <a:noFill/>
        </p:spPr>
        <p:txBody>
          <a:bodyPr wrap="none" rtlCol="0">
            <a:spAutoFit/>
          </a:bodyPr>
          <a:lstStyle/>
          <a:p>
            <a:endParaRPr lang="en-US" sz="2000" dirty="0" smtClean="0">
              <a:latin typeface="Constantia" panose="02030602050306030303" pitchFamily="18" charset="0"/>
            </a:endParaRPr>
          </a:p>
          <a:p>
            <a:endParaRPr lang="en-US" sz="2800" dirty="0">
              <a:latin typeface="Constantia" panose="02030602050306030303" pitchFamily="18" charset="0"/>
            </a:endParaRPr>
          </a:p>
        </p:txBody>
      </p:sp>
      <p:sp>
        <p:nvSpPr>
          <p:cNvPr id="2" name="TextBox 1"/>
          <p:cNvSpPr txBox="1"/>
          <p:nvPr/>
        </p:nvSpPr>
        <p:spPr>
          <a:xfrm>
            <a:off x="820774" y="1305290"/>
            <a:ext cx="7456593" cy="4708981"/>
          </a:xfrm>
          <a:prstGeom prst="rect">
            <a:avLst/>
          </a:prstGeom>
          <a:noFill/>
        </p:spPr>
        <p:txBody>
          <a:bodyPr wrap="none" rtlCol="0">
            <a:spAutoFit/>
          </a:bodyPr>
          <a:lstStyle/>
          <a:p>
            <a:r>
              <a:rPr lang="en-US" sz="2000" dirty="0">
                <a:latin typeface="Constantia" panose="02030602050306030303" pitchFamily="18" charset="0"/>
              </a:rPr>
              <a:t>The State of Georgia contributes approximately </a:t>
            </a:r>
            <a:r>
              <a:rPr lang="en-US" sz="2000" dirty="0" smtClean="0">
                <a:latin typeface="Constantia" panose="02030602050306030303" pitchFamily="18" charset="0"/>
              </a:rPr>
              <a:t>52% </a:t>
            </a:r>
            <a:r>
              <a:rPr lang="en-US" sz="2000" dirty="0">
                <a:latin typeface="Constantia" panose="02030602050306030303" pitchFamily="18" charset="0"/>
              </a:rPr>
              <a:t>of the </a:t>
            </a:r>
            <a:endParaRPr lang="en-US" sz="2000" dirty="0" smtClean="0">
              <a:latin typeface="Constantia" panose="02030602050306030303" pitchFamily="18" charset="0"/>
            </a:endParaRPr>
          </a:p>
          <a:p>
            <a:r>
              <a:rPr lang="en-US" sz="2000" dirty="0" smtClean="0">
                <a:latin typeface="Constantia" panose="02030602050306030303" pitchFamily="18" charset="0"/>
              </a:rPr>
              <a:t>Cobb </a:t>
            </a:r>
            <a:r>
              <a:rPr lang="en-US" sz="2000" dirty="0">
                <a:latin typeface="Constantia" panose="02030602050306030303" pitchFamily="18" charset="0"/>
              </a:rPr>
              <a:t>County School System's Revenue. The State of Georgia </a:t>
            </a:r>
            <a:endParaRPr lang="en-US" sz="2000" dirty="0" smtClean="0">
              <a:latin typeface="Constantia" panose="02030602050306030303" pitchFamily="18" charset="0"/>
            </a:endParaRPr>
          </a:p>
          <a:p>
            <a:r>
              <a:rPr lang="en-US" sz="2000" dirty="0" smtClean="0">
                <a:latin typeface="Constantia" panose="02030602050306030303" pitchFamily="18" charset="0"/>
              </a:rPr>
              <a:t>uses </a:t>
            </a:r>
            <a:r>
              <a:rPr lang="en-US" sz="2000" dirty="0">
                <a:latin typeface="Constantia" panose="02030602050306030303" pitchFamily="18" charset="0"/>
              </a:rPr>
              <a:t>a funding formula called </a:t>
            </a:r>
            <a:r>
              <a:rPr lang="en-US" sz="2000" dirty="0" smtClean="0">
                <a:latin typeface="Constantia" panose="02030602050306030303" pitchFamily="18" charset="0"/>
              </a:rPr>
              <a:t>the: </a:t>
            </a:r>
          </a:p>
          <a:p>
            <a:endParaRPr lang="en-US" sz="2000" dirty="0">
              <a:latin typeface="Constantia" panose="02030602050306030303" pitchFamily="18" charset="0"/>
            </a:endParaRPr>
          </a:p>
          <a:p>
            <a:r>
              <a:rPr lang="en-US" sz="2000" b="1" u="sng" dirty="0" smtClean="0">
                <a:latin typeface="Constantia" panose="02030602050306030303" pitchFamily="18" charset="0"/>
              </a:rPr>
              <a:t>Quality </a:t>
            </a:r>
            <a:r>
              <a:rPr lang="en-US" sz="2000" b="1" u="sng" dirty="0">
                <a:latin typeface="Constantia" panose="02030602050306030303" pitchFamily="18" charset="0"/>
              </a:rPr>
              <a:t>Basic Education (QBE) </a:t>
            </a:r>
            <a:r>
              <a:rPr lang="en-US" sz="2000" b="1" u="sng" dirty="0" smtClean="0">
                <a:latin typeface="Constantia" panose="02030602050306030303" pitchFamily="18" charset="0"/>
              </a:rPr>
              <a:t>Act Basic Formula: </a:t>
            </a:r>
          </a:p>
          <a:p>
            <a:endParaRPr lang="en-US" sz="2000" dirty="0">
              <a:latin typeface="Constantia" panose="02030602050306030303" pitchFamily="18" charset="0"/>
            </a:endParaRPr>
          </a:p>
          <a:p>
            <a:r>
              <a:rPr lang="en-US" sz="2000" dirty="0" smtClean="0">
                <a:latin typeface="Constantia" panose="02030602050306030303" pitchFamily="18" charset="0"/>
              </a:rPr>
              <a:t>(1)FTE Student Count (Average of Oct &amp; March Counts) </a:t>
            </a:r>
            <a:r>
              <a:rPr lang="en-US" sz="2000" b="1" u="sng" dirty="0" smtClean="0">
                <a:solidFill>
                  <a:srgbClr val="FF0000"/>
                </a:solidFill>
                <a:latin typeface="Constantia" panose="02030602050306030303" pitchFamily="18" charset="0"/>
              </a:rPr>
              <a:t>X</a:t>
            </a:r>
            <a:r>
              <a:rPr lang="en-US" sz="2000" dirty="0" smtClean="0">
                <a:latin typeface="Constantia" panose="02030602050306030303" pitchFamily="18" charset="0"/>
              </a:rPr>
              <a:t> </a:t>
            </a:r>
          </a:p>
          <a:p>
            <a:endParaRPr lang="en-US" sz="2000" dirty="0" smtClean="0">
              <a:latin typeface="Constantia" panose="02030602050306030303" pitchFamily="18" charset="0"/>
            </a:endParaRPr>
          </a:p>
          <a:p>
            <a:r>
              <a:rPr lang="en-US" sz="2000" dirty="0" smtClean="0">
                <a:latin typeface="Constantia" panose="02030602050306030303" pitchFamily="18" charset="0"/>
              </a:rPr>
              <a:t>	(2)Program Weight (Kindergarten, Grades 1-3, Etc.) </a:t>
            </a:r>
            <a:r>
              <a:rPr lang="en-US" sz="2000" b="1" u="sng" dirty="0" smtClean="0">
                <a:solidFill>
                  <a:srgbClr val="FF0000"/>
                </a:solidFill>
                <a:latin typeface="Constantia" panose="02030602050306030303" pitchFamily="18" charset="0"/>
              </a:rPr>
              <a:t>X</a:t>
            </a:r>
          </a:p>
          <a:p>
            <a:r>
              <a:rPr lang="en-US" sz="2000" dirty="0" smtClean="0">
                <a:latin typeface="Constantia" panose="02030602050306030303" pitchFamily="18" charset="0"/>
              </a:rPr>
              <a:t> </a:t>
            </a:r>
          </a:p>
          <a:p>
            <a:r>
              <a:rPr lang="en-US" sz="2000" dirty="0" smtClean="0">
                <a:latin typeface="Constantia" panose="02030602050306030303" pitchFamily="18" charset="0"/>
              </a:rPr>
              <a:t>		(3)QBE Base Amount </a:t>
            </a:r>
            <a:r>
              <a:rPr lang="en-US" sz="2000" b="1" u="sng" dirty="0" smtClean="0">
                <a:solidFill>
                  <a:srgbClr val="FF0000"/>
                </a:solidFill>
                <a:latin typeface="Constantia" panose="02030602050306030303" pitchFamily="18" charset="0"/>
              </a:rPr>
              <a:t>X</a:t>
            </a:r>
          </a:p>
          <a:p>
            <a:r>
              <a:rPr lang="en-US" sz="2000" dirty="0" smtClean="0">
                <a:latin typeface="Constantia" panose="02030602050306030303" pitchFamily="18" charset="0"/>
              </a:rPr>
              <a:t> </a:t>
            </a:r>
          </a:p>
          <a:p>
            <a:r>
              <a:rPr lang="en-US" sz="2000" dirty="0" smtClean="0">
                <a:latin typeface="Constantia" panose="02030602050306030303" pitchFamily="18" charset="0"/>
              </a:rPr>
              <a:t>			(4)Training </a:t>
            </a:r>
            <a:r>
              <a:rPr lang="en-US" sz="2000" dirty="0">
                <a:latin typeface="Constantia" panose="02030602050306030303" pitchFamily="18" charset="0"/>
              </a:rPr>
              <a:t>&amp; Experience </a:t>
            </a:r>
            <a:r>
              <a:rPr lang="en-US" sz="2000" dirty="0" smtClean="0">
                <a:latin typeface="Constantia" panose="02030602050306030303" pitchFamily="18" charset="0"/>
              </a:rPr>
              <a:t>Factor</a:t>
            </a:r>
          </a:p>
          <a:p>
            <a:endParaRPr lang="en-US" sz="2000" dirty="0" smtClean="0">
              <a:latin typeface="Constantia" panose="02030602050306030303" pitchFamily="18" charset="0"/>
            </a:endParaRPr>
          </a:p>
          <a:p>
            <a:r>
              <a:rPr lang="en-US" sz="2000" dirty="0" smtClean="0">
                <a:latin typeface="Constantia" panose="02030602050306030303" pitchFamily="18" charset="0"/>
              </a:rPr>
              <a:t>				(5)</a:t>
            </a:r>
            <a:r>
              <a:rPr lang="en-US" sz="2000" b="1" u="sng" dirty="0" smtClean="0">
                <a:solidFill>
                  <a:srgbClr val="FF0000"/>
                </a:solidFill>
                <a:latin typeface="Constantia" panose="02030602050306030303" pitchFamily="18" charset="0"/>
              </a:rPr>
              <a:t>Minus</a:t>
            </a:r>
            <a:r>
              <a:rPr lang="en-US" sz="2000" dirty="0" smtClean="0">
                <a:latin typeface="Constantia" panose="02030602050306030303" pitchFamily="18" charset="0"/>
              </a:rPr>
              <a:t> </a:t>
            </a:r>
            <a:r>
              <a:rPr lang="en-US" sz="2000" dirty="0">
                <a:latin typeface="Constantia" panose="02030602050306030303" pitchFamily="18" charset="0"/>
              </a:rPr>
              <a:t>Local Five Mill Share</a:t>
            </a:r>
          </a:p>
        </p:txBody>
      </p:sp>
    </p:spTree>
    <p:extLst>
      <p:ext uri="{BB962C8B-B14F-4D97-AF65-F5344CB8AC3E}">
        <p14:creationId xmlns:p14="http://schemas.microsoft.com/office/powerpoint/2010/main" val="557907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11</a:t>
            </a:fld>
            <a:endParaRPr lang="en-US" dirty="0"/>
          </a:p>
        </p:txBody>
      </p:sp>
      <p:sp>
        <p:nvSpPr>
          <p:cNvPr id="3" name="Rectangle 2"/>
          <p:cNvSpPr/>
          <p:nvPr/>
        </p:nvSpPr>
        <p:spPr>
          <a:xfrm>
            <a:off x="152400" y="59212"/>
            <a:ext cx="7772400" cy="1231106"/>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State Revenue - GA Local 5 Mill Fair Share</a:t>
            </a:r>
          </a:p>
          <a:p>
            <a:pPr>
              <a:defRPr/>
            </a:pPr>
            <a:r>
              <a:rPr lang="en-US" sz="28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graphicFrame>
        <p:nvGraphicFramePr>
          <p:cNvPr id="4" name="Table 3"/>
          <p:cNvGraphicFramePr>
            <a:graphicFrameLocks noGrp="1"/>
          </p:cNvGraphicFramePr>
          <p:nvPr>
            <p:extLst>
              <p:ext uri="{D42A27DB-BD31-4B8C-83A1-F6EECF244321}">
                <p14:modId xmlns:p14="http://schemas.microsoft.com/office/powerpoint/2010/main" val="726100919"/>
              </p:ext>
            </p:extLst>
          </p:nvPr>
        </p:nvGraphicFramePr>
        <p:xfrm>
          <a:off x="0" y="674765"/>
          <a:ext cx="2590800" cy="3802380"/>
        </p:xfrm>
        <a:graphic>
          <a:graphicData uri="http://schemas.openxmlformats.org/drawingml/2006/table">
            <a:tbl>
              <a:tblPr>
                <a:tableStyleId>{21E4AEA4-8DFA-4A89-87EB-49C32662AFE0}</a:tableStyleId>
              </a:tblPr>
              <a:tblGrid>
                <a:gridCol w="429151"/>
                <a:gridCol w="1128508"/>
                <a:gridCol w="1033141"/>
              </a:tblGrid>
              <a:tr h="347345">
                <a:tc>
                  <a:txBody>
                    <a:bodyPr/>
                    <a:lstStyle/>
                    <a:p>
                      <a:pPr algn="ctr" rtl="0" fontAlgn="ctr"/>
                      <a:r>
                        <a:rPr lang="en-US" sz="1200" b="1" u="none" strike="noStrike" dirty="0">
                          <a:effectLst/>
                          <a:latin typeface="Constantia" panose="02030602050306030303" pitchFamily="18" charset="0"/>
                        </a:rPr>
                        <a:t>Year</a:t>
                      </a:r>
                      <a:endParaRPr lang="en-US" sz="1200" b="1" i="0" u="none" strike="noStrike" dirty="0">
                        <a:solidFill>
                          <a:srgbClr val="000000"/>
                        </a:solidFill>
                        <a:effectLst/>
                        <a:latin typeface="Constantia" panose="02030602050306030303" pitchFamily="18" charset="0"/>
                      </a:endParaRPr>
                    </a:p>
                  </a:txBody>
                  <a:tcPr marL="7620" marR="7620" marT="7620" marB="0" anchor="ctr"/>
                </a:tc>
                <a:tc>
                  <a:txBody>
                    <a:bodyPr/>
                    <a:lstStyle/>
                    <a:p>
                      <a:pPr algn="ctr" rtl="0" fontAlgn="ctr"/>
                      <a:r>
                        <a:rPr lang="en-US" sz="1200" b="1" u="none" strike="noStrike" dirty="0">
                          <a:effectLst/>
                          <a:latin typeface="Constantia" panose="02030602050306030303" pitchFamily="18" charset="0"/>
                        </a:rPr>
                        <a:t>Local Fair Share</a:t>
                      </a:r>
                      <a:endParaRPr lang="en-US" sz="1200" b="1" i="0" u="none" strike="noStrike" dirty="0">
                        <a:solidFill>
                          <a:srgbClr val="000000"/>
                        </a:solidFill>
                        <a:effectLst/>
                        <a:latin typeface="Constantia" panose="02030602050306030303" pitchFamily="18" charset="0"/>
                      </a:endParaRPr>
                    </a:p>
                  </a:txBody>
                  <a:tcPr marL="7620" marR="7620" marT="7620" marB="0" anchor="ctr"/>
                </a:tc>
                <a:tc>
                  <a:txBody>
                    <a:bodyPr/>
                    <a:lstStyle/>
                    <a:p>
                      <a:pPr algn="ctr" fontAlgn="b"/>
                      <a:r>
                        <a:rPr lang="en-US" sz="1200" b="1" u="none" strike="noStrike" dirty="0">
                          <a:effectLst/>
                          <a:latin typeface="Constantia" panose="02030602050306030303" pitchFamily="18" charset="0"/>
                        </a:rPr>
                        <a:t>Year to Year Change</a:t>
                      </a:r>
                      <a:endParaRPr lang="en-US" sz="1200" b="1"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2001</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ctr" rtl="0" fontAlgn="b"/>
                      <a:r>
                        <a:rPr lang="en-US" sz="1200" u="none" strike="noStrike" dirty="0">
                          <a:effectLst/>
                          <a:latin typeface="Constantia" panose="02030602050306030303" pitchFamily="18" charset="0"/>
                        </a:rPr>
                        <a:t>$76,766,302 </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l" fontAlgn="b"/>
                      <a:r>
                        <a:rPr lang="en-US" sz="1200" u="none" strike="noStrike" dirty="0">
                          <a:effectLst/>
                          <a:latin typeface="Constantia" panose="02030602050306030303" pitchFamily="18" charset="0"/>
                        </a:rPr>
                        <a:t>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2002</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$81,438,049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($4,671,747)</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2003</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$88,827,699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($7,389,650)</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2004</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$95,996,050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($7,168,351)</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2005</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$130,896,069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($34,900,019)</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2006</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$111,425,229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$19,470,840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2007</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$119,785,031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($8,359,802)</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2008</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$128,360,314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($8,575,283)</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2009</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$139,200,389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($10,840,075)</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2010</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$136,638,547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$2,561,842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2011</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$133,973,704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$2,664,843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2012</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$134,918,836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($945,132)</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2013</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$135,582,243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($663,407)</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2014</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$131,545,629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$4,036,614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2015</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$133,378,963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($1,833,334)</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2016</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$132,140,110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$1,238,853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ctr" rtl="0" fontAlgn="b"/>
                      <a:r>
                        <a:rPr lang="en-US" sz="1200" u="none" strike="noStrike" dirty="0">
                          <a:effectLst/>
                          <a:latin typeface="Constantia" panose="02030602050306030303" pitchFamily="18" charset="0"/>
                        </a:rPr>
                        <a:t>2017</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ctr" rtl="0" fontAlgn="b"/>
                      <a:r>
                        <a:rPr lang="en-US" sz="1200" u="none" strike="noStrike" dirty="0">
                          <a:effectLst/>
                          <a:latin typeface="Constantia" panose="02030602050306030303" pitchFamily="18" charset="0"/>
                        </a:rPr>
                        <a:t>$136,707,956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($4,567,846)</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82880">
                <a:tc>
                  <a:txBody>
                    <a:bodyPr/>
                    <a:lstStyle/>
                    <a:p>
                      <a:pPr algn="ctr" rtl="0" fontAlgn="b"/>
                      <a:r>
                        <a:rPr lang="en-US" sz="1200" u="none" strike="noStrike" dirty="0">
                          <a:effectLst/>
                          <a:latin typeface="Constantia" panose="02030602050306030303" pitchFamily="18" charset="0"/>
                        </a:rPr>
                        <a:t>2018</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ctr" rtl="0" fontAlgn="b"/>
                      <a:r>
                        <a:rPr lang="en-US" sz="1200" u="none" strike="noStrike" dirty="0">
                          <a:effectLst/>
                          <a:latin typeface="Constantia" panose="02030602050306030303" pitchFamily="18" charset="0"/>
                        </a:rPr>
                        <a:t>$144,570,519 </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r" fontAlgn="b"/>
                      <a:r>
                        <a:rPr lang="en-US" sz="1200" u="none" strike="noStrike" dirty="0">
                          <a:effectLst/>
                          <a:latin typeface="Constantia" panose="02030602050306030303" pitchFamily="18" charset="0"/>
                        </a:rPr>
                        <a:t>($7,862,563)</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836061717"/>
              </p:ext>
            </p:extLst>
          </p:nvPr>
        </p:nvGraphicFramePr>
        <p:xfrm>
          <a:off x="2743200" y="1066801"/>
          <a:ext cx="6019800" cy="3173622"/>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52400" y="4477145"/>
            <a:ext cx="8686800" cy="1705723"/>
          </a:xfrm>
          <a:prstGeom prst="rect">
            <a:avLst/>
          </a:prstGeom>
        </p:spPr>
        <p:txBody>
          <a:bodyPr wrap="square">
            <a:spAutoFit/>
          </a:bodyPr>
          <a:lstStyle/>
          <a:p>
            <a:pPr>
              <a:lnSpc>
                <a:spcPct val="120000"/>
              </a:lnSpc>
              <a:spcBef>
                <a:spcPts val="600"/>
              </a:spcBef>
            </a:pPr>
            <a:r>
              <a:rPr lang="en-US" sz="1200" b="1" i="1" dirty="0" smtClean="0">
                <a:solidFill>
                  <a:schemeClr val="tx1">
                    <a:lumMod val="85000"/>
                    <a:lumOff val="15000"/>
                  </a:schemeClr>
                </a:solidFill>
                <a:latin typeface="Constantia" panose="02030602050306030303" pitchFamily="18" charset="0"/>
                <a:cs typeface="Constantia"/>
              </a:rPr>
              <a:t>Local Fair Share/Local </a:t>
            </a:r>
            <a:r>
              <a:rPr lang="en-US" sz="1200" b="1" i="1" dirty="0">
                <a:solidFill>
                  <a:schemeClr val="tx1">
                    <a:lumMod val="85000"/>
                    <a:lumOff val="15000"/>
                  </a:schemeClr>
                </a:solidFill>
                <a:latin typeface="Constantia" panose="02030602050306030303" pitchFamily="18" charset="0"/>
                <a:cs typeface="Constantia"/>
              </a:rPr>
              <a:t>Five Mill </a:t>
            </a:r>
            <a:r>
              <a:rPr lang="en-US" sz="1200" b="1" i="1" dirty="0" smtClean="0">
                <a:solidFill>
                  <a:schemeClr val="tx1">
                    <a:lumMod val="85000"/>
                    <a:lumOff val="15000"/>
                  </a:schemeClr>
                </a:solidFill>
                <a:latin typeface="Constantia" panose="02030602050306030303" pitchFamily="18" charset="0"/>
                <a:cs typeface="Constantia"/>
              </a:rPr>
              <a:t>Share (LSF) </a:t>
            </a:r>
            <a:r>
              <a:rPr lang="en-US" sz="1200" dirty="0">
                <a:solidFill>
                  <a:schemeClr val="tx1">
                    <a:lumMod val="85000"/>
                    <a:lumOff val="15000"/>
                  </a:schemeClr>
                </a:solidFill>
                <a:latin typeface="Constantia" panose="02030602050306030303" pitchFamily="18" charset="0"/>
                <a:cs typeface="Constantia"/>
              </a:rPr>
              <a:t>- The Local Share for each school system is an amount of money equal to the amount that can be raised by levying five (5) mills on the forty (40) percent equalized property tax digest.  Each local system will receive an amount of State funds that is the QBE program cost for the system MINUS the Local Share Amount. Cobb County's Local Share contributions have risen sharply over the last decade. The graph </a:t>
            </a:r>
            <a:r>
              <a:rPr lang="en-US" sz="1200" dirty="0" smtClean="0">
                <a:solidFill>
                  <a:schemeClr val="tx1">
                    <a:lumMod val="85000"/>
                    <a:lumOff val="15000"/>
                  </a:schemeClr>
                </a:solidFill>
                <a:latin typeface="Constantia" panose="02030602050306030303" pitchFamily="18" charset="0"/>
                <a:cs typeface="Constantia"/>
              </a:rPr>
              <a:t>above </a:t>
            </a:r>
            <a:r>
              <a:rPr lang="en-US" sz="1200" dirty="0">
                <a:solidFill>
                  <a:schemeClr val="tx1">
                    <a:lumMod val="85000"/>
                    <a:lumOff val="15000"/>
                  </a:schemeClr>
                </a:solidFill>
                <a:latin typeface="Constantia" panose="02030602050306030303" pitchFamily="18" charset="0"/>
                <a:cs typeface="Constantia"/>
              </a:rPr>
              <a:t>represents the funding deducted from the State revenue earned by the CCSD</a:t>
            </a:r>
            <a:r>
              <a:rPr lang="en-US" sz="1200" dirty="0" smtClean="0">
                <a:solidFill>
                  <a:schemeClr val="tx1">
                    <a:lumMod val="85000"/>
                    <a:lumOff val="15000"/>
                  </a:schemeClr>
                </a:solidFill>
                <a:latin typeface="Constantia" panose="02030602050306030303" pitchFamily="18" charset="0"/>
                <a:cs typeface="Constantia"/>
              </a:rPr>
              <a:t>.</a:t>
            </a:r>
          </a:p>
          <a:p>
            <a:pPr>
              <a:lnSpc>
                <a:spcPct val="120000"/>
              </a:lnSpc>
              <a:spcBef>
                <a:spcPts val="600"/>
              </a:spcBef>
            </a:pPr>
            <a:r>
              <a:rPr lang="en-US" sz="1200" dirty="0" smtClean="0">
                <a:solidFill>
                  <a:schemeClr val="tx1">
                    <a:lumMod val="85000"/>
                    <a:lumOff val="15000"/>
                  </a:schemeClr>
                </a:solidFill>
                <a:latin typeface="Constantia" panose="02030602050306030303" pitchFamily="18" charset="0"/>
                <a:cs typeface="Constantia"/>
              </a:rPr>
              <a:t>The State’s calculation of LFS only deducts State exemptions. The State does not consider Local exemptions, such as the age 62 or over exemptions. </a:t>
            </a:r>
          </a:p>
        </p:txBody>
      </p:sp>
      <p:sp>
        <p:nvSpPr>
          <p:cNvPr id="9" name="Rectangle 8"/>
          <p:cNvSpPr/>
          <p:nvPr/>
        </p:nvSpPr>
        <p:spPr>
          <a:xfrm>
            <a:off x="1601337" y="5983197"/>
            <a:ext cx="6477000" cy="683264"/>
          </a:xfrm>
          <a:prstGeom prst="rect">
            <a:avLst/>
          </a:prstGeom>
          <a:solidFill>
            <a:srgbClr val="FFFF00"/>
          </a:solidFill>
        </p:spPr>
        <p:txBody>
          <a:bodyPr wrap="square">
            <a:spAutoFit/>
          </a:bodyPr>
          <a:lstStyle/>
          <a:p>
            <a:pPr algn="ctr">
              <a:lnSpc>
                <a:spcPct val="120000"/>
              </a:lnSpc>
              <a:spcBef>
                <a:spcPts val="600"/>
              </a:spcBef>
              <a:defRPr/>
            </a:pPr>
            <a:r>
              <a:rPr lang="en-US" sz="16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When taking Local exemptions into account, the deduction for 5 mills actually equates to a 6.4 Mill Reduction.</a:t>
            </a:r>
          </a:p>
        </p:txBody>
      </p:sp>
    </p:spTree>
    <p:extLst>
      <p:ext uri="{BB962C8B-B14F-4D97-AF65-F5344CB8AC3E}">
        <p14:creationId xmlns:p14="http://schemas.microsoft.com/office/powerpoint/2010/main" val="2191953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12</a:t>
            </a:fld>
            <a:endParaRPr lang="en-US" dirty="0"/>
          </a:p>
        </p:txBody>
      </p:sp>
      <p:sp>
        <p:nvSpPr>
          <p:cNvPr id="3" name="Rectangle 2"/>
          <p:cNvSpPr/>
          <p:nvPr/>
        </p:nvSpPr>
        <p:spPr>
          <a:xfrm>
            <a:off x="268574" y="269491"/>
            <a:ext cx="7772400" cy="1231106"/>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State Revenue - Austerity Reduction</a:t>
            </a:r>
          </a:p>
          <a:p>
            <a:pPr>
              <a:defRPr/>
            </a:pPr>
            <a:r>
              <a:rPr lang="en-US" sz="28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graphicFrame>
        <p:nvGraphicFramePr>
          <p:cNvPr id="2" name="Table 1"/>
          <p:cNvGraphicFramePr>
            <a:graphicFrameLocks noGrp="1"/>
          </p:cNvGraphicFramePr>
          <p:nvPr>
            <p:extLst>
              <p:ext uri="{D42A27DB-BD31-4B8C-83A1-F6EECF244321}">
                <p14:modId xmlns:p14="http://schemas.microsoft.com/office/powerpoint/2010/main" val="1642760200"/>
              </p:ext>
            </p:extLst>
          </p:nvPr>
        </p:nvGraphicFramePr>
        <p:xfrm>
          <a:off x="5638800" y="1355985"/>
          <a:ext cx="3200400" cy="3429000"/>
        </p:xfrm>
        <a:graphic>
          <a:graphicData uri="http://schemas.openxmlformats.org/drawingml/2006/table">
            <a:tbl>
              <a:tblPr>
                <a:tableStyleId>{8A107856-5554-42FB-B03E-39F5DBC370BA}</a:tableStyleId>
              </a:tblPr>
              <a:tblGrid>
                <a:gridCol w="762250"/>
                <a:gridCol w="1066800"/>
                <a:gridCol w="1371350"/>
              </a:tblGrid>
              <a:tr h="175260">
                <a:tc gridSpan="3">
                  <a:txBody>
                    <a:bodyPr/>
                    <a:lstStyle/>
                    <a:p>
                      <a:pPr algn="ctr" fontAlgn="b"/>
                      <a:r>
                        <a:rPr lang="en-US" sz="1200" b="1" u="sng" strike="noStrike" dirty="0">
                          <a:effectLst/>
                          <a:latin typeface="Constantia" panose="02030602050306030303" pitchFamily="18" charset="0"/>
                        </a:rPr>
                        <a:t>History of Austerity Cuts</a:t>
                      </a:r>
                      <a:endParaRPr lang="en-US" sz="1200" b="1" i="0" u="sng" strike="noStrike" dirty="0">
                        <a:solidFill>
                          <a:srgbClr val="000000"/>
                        </a:solidFill>
                        <a:effectLst/>
                        <a:latin typeface="Constantia" panose="02030602050306030303" pitchFamily="18" charset="0"/>
                      </a:endParaRPr>
                    </a:p>
                  </a:txBody>
                  <a:tcPr marL="7620" marR="7620" marT="7620" marB="0" anchor="b"/>
                </a:tc>
                <a:tc hMerge="1">
                  <a:txBody>
                    <a:bodyPr/>
                    <a:lstStyle/>
                    <a:p>
                      <a:endParaRPr lang="en-US"/>
                    </a:p>
                  </a:txBody>
                  <a:tcPr/>
                </a:tc>
                <a:tc hMerge="1">
                  <a:txBody>
                    <a:bodyPr/>
                    <a:lstStyle/>
                    <a:p>
                      <a:endParaRPr lang="en-US"/>
                    </a:p>
                  </a:txBody>
                  <a:tcPr/>
                </a:tc>
              </a:tr>
              <a:tr h="175260">
                <a:tc>
                  <a:txBody>
                    <a:bodyPr/>
                    <a:lstStyle/>
                    <a:p>
                      <a:pPr algn="ctr" fontAlgn="ctr"/>
                      <a:r>
                        <a:rPr lang="en-US" sz="1200" b="1" u="sng" strike="noStrike" dirty="0">
                          <a:effectLst/>
                          <a:latin typeface="Constantia" panose="02030602050306030303" pitchFamily="18" charset="0"/>
                        </a:rPr>
                        <a:t>Year</a:t>
                      </a:r>
                      <a:endParaRPr lang="en-US" sz="1200" b="1" i="0" u="sng" strike="noStrike" dirty="0">
                        <a:solidFill>
                          <a:srgbClr val="000000"/>
                        </a:solidFill>
                        <a:effectLst/>
                        <a:latin typeface="Constantia" panose="02030602050306030303" pitchFamily="18" charset="0"/>
                      </a:endParaRPr>
                    </a:p>
                  </a:txBody>
                  <a:tcPr marL="7620" marR="7620" marT="7620" marB="0" anchor="ctr"/>
                </a:tc>
                <a:tc>
                  <a:txBody>
                    <a:bodyPr/>
                    <a:lstStyle/>
                    <a:p>
                      <a:pPr algn="ctr" fontAlgn="ctr"/>
                      <a:r>
                        <a:rPr lang="en-US" sz="1200" b="1" u="sng" strike="noStrike" dirty="0">
                          <a:effectLst/>
                          <a:latin typeface="Constantia" panose="02030602050306030303" pitchFamily="18" charset="0"/>
                        </a:rPr>
                        <a:t>Total</a:t>
                      </a:r>
                      <a:endParaRPr lang="en-US" sz="1200" b="1" i="0" u="sng" strike="noStrike" dirty="0">
                        <a:solidFill>
                          <a:srgbClr val="000000"/>
                        </a:solidFill>
                        <a:effectLst/>
                        <a:latin typeface="Constantia" panose="02030602050306030303" pitchFamily="18" charset="0"/>
                      </a:endParaRPr>
                    </a:p>
                  </a:txBody>
                  <a:tcPr marL="7620" marR="7620" marT="7620" marB="0" anchor="ctr"/>
                </a:tc>
                <a:tc>
                  <a:txBody>
                    <a:bodyPr/>
                    <a:lstStyle/>
                    <a:p>
                      <a:pPr algn="ctr" fontAlgn="ctr"/>
                      <a:r>
                        <a:rPr lang="en-US" sz="1200" b="1" u="sng" strike="noStrike" dirty="0">
                          <a:effectLst/>
                          <a:latin typeface="Constantia" panose="02030602050306030303" pitchFamily="18" charset="0"/>
                        </a:rPr>
                        <a:t>Cumulative</a:t>
                      </a:r>
                      <a:endParaRPr lang="en-US" sz="1200" b="1" i="0" u="sng" strike="noStrike" dirty="0">
                        <a:solidFill>
                          <a:srgbClr val="000000"/>
                        </a:solidFill>
                        <a:effectLst/>
                        <a:latin typeface="Constantia" panose="02030602050306030303" pitchFamily="18" charset="0"/>
                      </a:endParaRPr>
                    </a:p>
                  </a:txBody>
                  <a:tcPr marL="7620" marR="7620" marT="7620" marB="0" anchor="ctr"/>
                </a:tc>
              </a:tr>
              <a:tr h="175260">
                <a:tc>
                  <a:txBody>
                    <a:bodyPr/>
                    <a:lstStyle/>
                    <a:p>
                      <a:pPr algn="l" fontAlgn="b"/>
                      <a:r>
                        <a:rPr lang="en-US" sz="1200" u="none" strike="noStrike" dirty="0">
                          <a:effectLst/>
                          <a:latin typeface="Constantia" panose="02030602050306030303" pitchFamily="18" charset="0"/>
                        </a:rPr>
                        <a:t>FY03</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9,018,265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9,018,265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FY04</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19,035,896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28,054,161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FY05</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22,370,784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50,424,945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FY06</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22,370,583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72,795,528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FY07</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11,211,055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84,006,583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FY08</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9,442,954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93,449,537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FY09</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31,495,340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124,944,877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FY10</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85,929,510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210,874,387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FY11</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69,797,086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280,671,473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FY12</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72,553,160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353,224,633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FY13</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72,141,399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425,366,032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FY14</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65,900,761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491,266,793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FY15</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45,821,472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537,088,265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FY16</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28,518,269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565,606,534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FY17</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r" fontAlgn="b"/>
                      <a:r>
                        <a:rPr lang="en-US" sz="1200" u="none" strike="noStrike" dirty="0">
                          <a:effectLst/>
                          <a:latin typeface="Constantia" panose="02030602050306030303" pitchFamily="18" charset="0"/>
                        </a:rPr>
                        <a:t> $     10,388,743 </a:t>
                      </a:r>
                      <a:endParaRPr lang="en-US" sz="1200" b="0" i="0" u="none" strike="noStrike" dirty="0">
                        <a:solidFill>
                          <a:srgbClr val="000000"/>
                        </a:solidFill>
                        <a:effectLst/>
                        <a:latin typeface="Constantia" panose="02030602050306030303" pitchFamily="18" charset="0"/>
                      </a:endParaRPr>
                    </a:p>
                  </a:txBody>
                  <a:tcPr marL="7620" marR="7620" marT="7620" marB="0" anchor="b"/>
                </a:tc>
                <a:tc>
                  <a:txBody>
                    <a:bodyPr/>
                    <a:lstStyle/>
                    <a:p>
                      <a:pPr algn="l" fontAlgn="b"/>
                      <a:r>
                        <a:rPr lang="en-US" sz="1200" u="none" strike="noStrike" dirty="0">
                          <a:effectLst/>
                          <a:latin typeface="Constantia" panose="02030602050306030303" pitchFamily="18" charset="0"/>
                        </a:rPr>
                        <a:t> $   575,995,277 </a:t>
                      </a:r>
                      <a:endParaRPr lang="en-US" sz="1200" b="0" i="0" u="none" strike="noStrike" dirty="0">
                        <a:solidFill>
                          <a:srgbClr val="000000"/>
                        </a:solidFill>
                        <a:effectLst/>
                        <a:latin typeface="Constantia" panose="02030602050306030303" pitchFamily="18" charset="0"/>
                      </a:endParaRPr>
                    </a:p>
                  </a:txBody>
                  <a:tcPr marL="7620" marR="7620" marT="7620" marB="0" anchor="b"/>
                </a:tc>
              </a:tr>
              <a:tr h="175260">
                <a:tc>
                  <a:txBody>
                    <a:bodyPr/>
                    <a:lstStyle/>
                    <a:p>
                      <a:pPr algn="l" fontAlgn="b"/>
                      <a:r>
                        <a:rPr lang="en-US" sz="1200" u="none" strike="noStrike" dirty="0">
                          <a:effectLst/>
                          <a:latin typeface="Constantia" panose="02030602050306030303" pitchFamily="18" charset="0"/>
                        </a:rPr>
                        <a:t>FY18</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r" fontAlgn="b"/>
                      <a:r>
                        <a:rPr lang="en-US" sz="1200" u="none" strike="noStrike" dirty="0">
                          <a:effectLst/>
                          <a:latin typeface="Constantia" panose="02030602050306030303" pitchFamily="18" charset="0"/>
                        </a:rPr>
                        <a:t> $     10,388,627 </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c>
                  <a:txBody>
                    <a:bodyPr/>
                    <a:lstStyle/>
                    <a:p>
                      <a:pPr algn="l" fontAlgn="b"/>
                      <a:r>
                        <a:rPr lang="en-US" sz="1200" u="none" strike="noStrike" dirty="0">
                          <a:effectLst/>
                          <a:latin typeface="Constantia" panose="02030602050306030303" pitchFamily="18" charset="0"/>
                        </a:rPr>
                        <a:t> $   586,383,904 </a:t>
                      </a:r>
                      <a:endParaRPr lang="en-US" sz="1200" b="0" i="0" u="none" strike="noStrike" dirty="0">
                        <a:solidFill>
                          <a:srgbClr val="000000"/>
                        </a:solidFill>
                        <a:effectLst/>
                        <a:latin typeface="Constantia" panose="02030602050306030303" pitchFamily="18" charset="0"/>
                      </a:endParaRPr>
                    </a:p>
                  </a:txBody>
                  <a:tcPr marL="7620" marR="7620" marT="7620" marB="0" anchor="b">
                    <a:solidFill>
                      <a:srgbClr val="FFFF00"/>
                    </a:solidFill>
                  </a:tcPr>
                </a:tc>
              </a:tr>
            </a:tbl>
          </a:graphicData>
        </a:graphic>
      </p:graphicFrame>
      <p:sp>
        <p:nvSpPr>
          <p:cNvPr id="8" name="Rectangle 7"/>
          <p:cNvSpPr/>
          <p:nvPr/>
        </p:nvSpPr>
        <p:spPr>
          <a:xfrm>
            <a:off x="297305" y="5503888"/>
            <a:ext cx="8389495" cy="461665"/>
          </a:xfrm>
          <a:prstGeom prst="rect">
            <a:avLst/>
          </a:prstGeom>
        </p:spPr>
        <p:txBody>
          <a:bodyPr wrap="square">
            <a:spAutoFit/>
          </a:bodyPr>
          <a:lstStyle/>
          <a:p>
            <a:pPr algn="ctr">
              <a:lnSpc>
                <a:spcPct val="120000"/>
              </a:lnSpc>
              <a:spcBef>
                <a:spcPts val="600"/>
              </a:spcBef>
              <a:defRPr/>
            </a:pPr>
            <a:r>
              <a:rPr lang="en-US" sz="20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Cumulative austerity reductions will be $586,383,904 for FY2018</a:t>
            </a:r>
            <a:endParaRPr lang="en-US" sz="20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9" name="Chart 8"/>
          <p:cNvGraphicFramePr>
            <a:graphicFrameLocks/>
          </p:cNvGraphicFramePr>
          <p:nvPr>
            <p:extLst>
              <p:ext uri="{D42A27DB-BD31-4B8C-83A1-F6EECF244321}">
                <p14:modId xmlns:p14="http://schemas.microsoft.com/office/powerpoint/2010/main" val="2574733903"/>
              </p:ext>
            </p:extLst>
          </p:nvPr>
        </p:nvGraphicFramePr>
        <p:xfrm>
          <a:off x="23734" y="1335080"/>
          <a:ext cx="5707507" cy="33762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4508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800"/>
            <a:ext cx="6934200" cy="4114800"/>
          </a:xfrm>
        </p:spPr>
        <p:txBody>
          <a:bodyPr>
            <a:noAutofit/>
          </a:bodyPr>
          <a:lstStyle/>
          <a:p>
            <a:pPr algn="l"/>
            <a:endParaRPr lang="en-US" sz="2000" b="1" dirty="0">
              <a:latin typeface="Constantia" panose="02030602050306030303" pitchFamily="18" charset="0"/>
            </a:endParaRPr>
          </a:p>
        </p:txBody>
      </p:sp>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13</a:t>
            </a:fld>
            <a:endParaRPr lang="en-US" dirty="0"/>
          </a:p>
        </p:txBody>
      </p:sp>
      <p:sp>
        <p:nvSpPr>
          <p:cNvPr id="3" name="Rectangle 2"/>
          <p:cNvSpPr/>
          <p:nvPr/>
        </p:nvSpPr>
        <p:spPr>
          <a:xfrm>
            <a:off x="762000" y="382957"/>
            <a:ext cx="7772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Property Digest Exemptions 		                      Age 62 &amp; Older Exemption</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4" name="Table 3"/>
          <p:cNvGraphicFramePr>
            <a:graphicFrameLocks noGrp="1"/>
          </p:cNvGraphicFramePr>
          <p:nvPr>
            <p:extLst>
              <p:ext uri="{D42A27DB-BD31-4B8C-83A1-F6EECF244321}">
                <p14:modId xmlns:p14="http://schemas.microsoft.com/office/powerpoint/2010/main" val="2833754501"/>
              </p:ext>
            </p:extLst>
          </p:nvPr>
        </p:nvGraphicFramePr>
        <p:xfrm>
          <a:off x="914400" y="2227520"/>
          <a:ext cx="2621507" cy="2947191"/>
        </p:xfrm>
        <a:graphic>
          <a:graphicData uri="http://schemas.openxmlformats.org/drawingml/2006/table">
            <a:tbl>
              <a:tblPr>
                <a:tableStyleId>{9DCAF9ED-07DC-4A11-8D7F-57B35C25682E}</a:tableStyleId>
              </a:tblPr>
              <a:tblGrid>
                <a:gridCol w="1213661"/>
                <a:gridCol w="1407846"/>
              </a:tblGrid>
              <a:tr h="737391">
                <a:tc>
                  <a:txBody>
                    <a:bodyPr/>
                    <a:lstStyle/>
                    <a:p>
                      <a:pPr algn="ctr" fontAlgn="b"/>
                      <a:r>
                        <a:rPr lang="en-US" sz="1400" b="1" i="0" u="sng" strike="noStrike" dirty="0">
                          <a:solidFill>
                            <a:schemeClr val="bg1"/>
                          </a:solidFill>
                          <a:effectLst/>
                          <a:latin typeface="Constantia" panose="02030602050306030303" pitchFamily="18" charset="0"/>
                        </a:rPr>
                        <a:t>Fiscal Year</a:t>
                      </a:r>
                    </a:p>
                  </a:txBody>
                  <a:tcPr marL="7620" marR="7620" marT="7620" marB="0" anchor="b">
                    <a:lnB w="12700" cap="flat" cmpd="sng" algn="ctr">
                      <a:solidFill>
                        <a:schemeClr val="tx1"/>
                      </a:solidFill>
                      <a:prstDash val="solid"/>
                      <a:round/>
                      <a:headEnd type="none" w="med" len="med"/>
                      <a:tailEnd type="none" w="med" len="med"/>
                    </a:lnB>
                    <a:solidFill>
                      <a:srgbClr val="8F0127"/>
                    </a:solidFill>
                  </a:tcPr>
                </a:tc>
                <a:tc>
                  <a:txBody>
                    <a:bodyPr/>
                    <a:lstStyle/>
                    <a:p>
                      <a:pPr algn="ctr" fontAlgn="b"/>
                      <a:r>
                        <a:rPr lang="en-US" sz="1400" b="1" i="0" u="sng" strike="noStrike" dirty="0" smtClean="0">
                          <a:solidFill>
                            <a:schemeClr val="bg1"/>
                          </a:solidFill>
                          <a:effectLst/>
                          <a:latin typeface="Constantia" panose="02030602050306030303" pitchFamily="18" charset="0"/>
                        </a:rPr>
                        <a:t>Age</a:t>
                      </a:r>
                      <a:r>
                        <a:rPr lang="en-US" sz="1400" b="1" i="0" u="sng" strike="noStrike" baseline="0" dirty="0" smtClean="0">
                          <a:solidFill>
                            <a:schemeClr val="bg1"/>
                          </a:solidFill>
                          <a:effectLst/>
                          <a:latin typeface="Constantia" panose="02030602050306030303" pitchFamily="18" charset="0"/>
                        </a:rPr>
                        <a:t> 62 &amp; Older </a:t>
                      </a:r>
                      <a:r>
                        <a:rPr lang="en-US" sz="1400" b="1" i="0" u="sng" strike="noStrike" dirty="0" smtClean="0">
                          <a:solidFill>
                            <a:schemeClr val="bg1"/>
                          </a:solidFill>
                          <a:effectLst/>
                          <a:latin typeface="Constantia" panose="02030602050306030303" pitchFamily="18" charset="0"/>
                        </a:rPr>
                        <a:t>Exemption </a:t>
                      </a:r>
                      <a:r>
                        <a:rPr lang="en-US" sz="1400" b="1" i="0" u="sng" strike="noStrike" dirty="0">
                          <a:solidFill>
                            <a:schemeClr val="bg1"/>
                          </a:solidFill>
                          <a:effectLst/>
                          <a:latin typeface="Constantia" panose="02030602050306030303" pitchFamily="18" charset="0"/>
                        </a:rPr>
                        <a:t>Revenue Loss </a:t>
                      </a:r>
                    </a:p>
                  </a:txBody>
                  <a:tcPr marL="7620" marR="7620" marT="7620" marB="0" anchor="b">
                    <a:lnB w="12700" cap="flat" cmpd="sng" algn="ctr">
                      <a:solidFill>
                        <a:schemeClr val="tx1"/>
                      </a:solidFill>
                      <a:prstDash val="solid"/>
                      <a:round/>
                      <a:headEnd type="none" w="med" len="med"/>
                      <a:tailEnd type="none" w="med" len="med"/>
                    </a:lnB>
                    <a:solidFill>
                      <a:srgbClr val="8F0127"/>
                    </a:solidFill>
                  </a:tcPr>
                </a:tc>
              </a:tr>
              <a:tr h="218486">
                <a:tc>
                  <a:txBody>
                    <a:bodyPr/>
                    <a:lstStyle/>
                    <a:p>
                      <a:pPr algn="l" fontAlgn="b"/>
                      <a:r>
                        <a:rPr lang="en-US" sz="1400" b="0" i="0" u="none" strike="noStrike" dirty="0">
                          <a:solidFill>
                            <a:srgbClr val="000000"/>
                          </a:solidFill>
                          <a:effectLst/>
                          <a:latin typeface="Constantia" panose="02030602050306030303" pitchFamily="18" charset="0"/>
                        </a:rPr>
                        <a:t>FY2008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400" b="0" i="0" u="none" strike="noStrike" dirty="0">
                          <a:solidFill>
                            <a:srgbClr val="000000"/>
                          </a:solidFill>
                          <a:effectLst/>
                          <a:latin typeface="Constantia" panose="02030602050306030303" pitchFamily="18" charset="0"/>
                        </a:rPr>
                        <a:t> $      55,223,996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8486">
                <a:tc>
                  <a:txBody>
                    <a:bodyPr/>
                    <a:lstStyle/>
                    <a:p>
                      <a:pPr algn="l" fontAlgn="b"/>
                      <a:r>
                        <a:rPr lang="en-US" sz="1400" b="0" i="0" u="none" strike="noStrike" dirty="0">
                          <a:solidFill>
                            <a:srgbClr val="000000"/>
                          </a:solidFill>
                          <a:effectLst/>
                          <a:latin typeface="Constantia" panose="02030602050306030303" pitchFamily="18" charset="0"/>
                        </a:rPr>
                        <a:t>FY2009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58,887,343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63,786,653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62,531,078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62,480,837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62,354,354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64,642,279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70,981,218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onstantia" panose="02030602050306030303" pitchFamily="18" charset="0"/>
                        </a:rPr>
                        <a:t> $      78,946,514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486">
                <a:tc>
                  <a:txBody>
                    <a:bodyPr/>
                    <a:lstStyle/>
                    <a:p>
                      <a:pPr algn="l" fontAlgn="b"/>
                      <a:r>
                        <a:rPr lang="en-US" sz="1400" b="0" i="0" u="none" strike="noStrike" dirty="0">
                          <a:solidFill>
                            <a:srgbClr val="000000"/>
                          </a:solidFill>
                          <a:effectLst/>
                          <a:latin typeface="Constantia" panose="02030602050306030303" pitchFamily="18" charset="0"/>
                        </a:rPr>
                        <a:t>FY2017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400" b="0" i="0" u="none" strike="noStrike" dirty="0">
                          <a:solidFill>
                            <a:srgbClr val="000000"/>
                          </a:solidFill>
                          <a:effectLst/>
                          <a:latin typeface="Constantia" panose="02030602050306030303" pitchFamily="18" charset="0"/>
                        </a:rPr>
                        <a:t> $      90,042,136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2834502696"/>
              </p:ext>
            </p:extLst>
          </p:nvPr>
        </p:nvGraphicFramePr>
        <p:xfrm>
          <a:off x="3276600" y="1799434"/>
          <a:ext cx="5791200" cy="359233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533400" y="5665454"/>
            <a:ext cx="7772400" cy="523220"/>
          </a:xfrm>
          <a:prstGeom prst="rect">
            <a:avLst/>
          </a:prstGeom>
        </p:spPr>
        <p:txBody>
          <a:bodyPr wrap="square">
            <a:spAutoFit/>
          </a:bodyPr>
          <a:lstStyle/>
          <a:p>
            <a:r>
              <a:rPr lang="en-US" sz="1400" dirty="0" smtClean="0">
                <a:latin typeface="Constantia" panose="02030602050306030303" pitchFamily="18" charset="0"/>
              </a:rPr>
              <a:t>Note: 	Qualified </a:t>
            </a:r>
            <a:r>
              <a:rPr lang="en-US" sz="1400" dirty="0">
                <a:latin typeface="Constantia" panose="02030602050306030303" pitchFamily="18" charset="0"/>
              </a:rPr>
              <a:t>homeowners who are age 62 as of January 1 are entitled to a full exemption in </a:t>
            </a:r>
            <a:r>
              <a:rPr lang="en-US" sz="1400" dirty="0" smtClean="0">
                <a:latin typeface="Constantia" panose="02030602050306030303" pitchFamily="18" charset="0"/>
              </a:rPr>
              <a:t>	the </a:t>
            </a:r>
            <a:r>
              <a:rPr lang="en-US" sz="1400" dirty="0">
                <a:latin typeface="Constantia" panose="02030602050306030303" pitchFamily="18" charset="0"/>
              </a:rPr>
              <a:t>school </a:t>
            </a:r>
            <a:r>
              <a:rPr lang="en-US" sz="1400" dirty="0" smtClean="0">
                <a:latin typeface="Constantia" panose="02030602050306030303" pitchFamily="18" charset="0"/>
              </a:rPr>
              <a:t>general </a:t>
            </a:r>
            <a:r>
              <a:rPr lang="en-US" sz="1400" dirty="0">
                <a:latin typeface="Constantia" panose="02030602050306030303" pitchFamily="18" charset="0"/>
              </a:rPr>
              <a:t>and school </a:t>
            </a:r>
            <a:r>
              <a:rPr lang="en-US" sz="1400" dirty="0" smtClean="0">
                <a:latin typeface="Constantia" panose="02030602050306030303" pitchFamily="18" charset="0"/>
              </a:rPr>
              <a:t>bond </a:t>
            </a:r>
            <a:r>
              <a:rPr lang="en-US" sz="1400" dirty="0">
                <a:latin typeface="Constantia" panose="02030602050306030303" pitchFamily="18" charset="0"/>
              </a:rPr>
              <a:t>tax </a:t>
            </a:r>
            <a:r>
              <a:rPr lang="en-US" sz="1400" dirty="0" smtClean="0">
                <a:latin typeface="Constantia" panose="02030602050306030303" pitchFamily="18" charset="0"/>
              </a:rPr>
              <a:t>categories.</a:t>
            </a:r>
            <a:endParaRPr lang="en-US" sz="1400" dirty="0">
              <a:latin typeface="Constantia" panose="02030602050306030303" pitchFamily="18" charset="0"/>
            </a:endParaRPr>
          </a:p>
        </p:txBody>
      </p:sp>
    </p:spTree>
    <p:extLst>
      <p:ext uri="{BB962C8B-B14F-4D97-AF65-F5344CB8AC3E}">
        <p14:creationId xmlns:p14="http://schemas.microsoft.com/office/powerpoint/2010/main" val="2989265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800"/>
            <a:ext cx="6934200" cy="4114800"/>
          </a:xfrm>
        </p:spPr>
        <p:txBody>
          <a:bodyPr>
            <a:noAutofit/>
          </a:bodyPr>
          <a:lstStyle/>
          <a:p>
            <a:pPr algn="l"/>
            <a:endParaRPr lang="en-US" sz="2000" b="1" dirty="0">
              <a:latin typeface="Constantia" panose="02030602050306030303" pitchFamily="18" charset="0"/>
            </a:endParaRPr>
          </a:p>
        </p:txBody>
      </p:sp>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14</a:t>
            </a:fld>
            <a:endParaRPr lang="en-US" dirty="0"/>
          </a:p>
        </p:txBody>
      </p:sp>
      <p:sp>
        <p:nvSpPr>
          <p:cNvPr id="3" name="Rectangle 2"/>
          <p:cNvSpPr/>
          <p:nvPr/>
        </p:nvSpPr>
        <p:spPr>
          <a:xfrm>
            <a:off x="304800" y="194185"/>
            <a:ext cx="8534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Property Digest Exemptions </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Total Exemption Revenue Loss</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4" name="Table 3"/>
          <p:cNvGraphicFramePr>
            <a:graphicFrameLocks noGrp="1"/>
          </p:cNvGraphicFramePr>
          <p:nvPr>
            <p:extLst>
              <p:ext uri="{D42A27DB-BD31-4B8C-83A1-F6EECF244321}">
                <p14:modId xmlns:p14="http://schemas.microsoft.com/office/powerpoint/2010/main" val="371758670"/>
              </p:ext>
            </p:extLst>
          </p:nvPr>
        </p:nvGraphicFramePr>
        <p:xfrm>
          <a:off x="533400" y="2133600"/>
          <a:ext cx="2743200" cy="2904060"/>
        </p:xfrm>
        <a:graphic>
          <a:graphicData uri="http://schemas.openxmlformats.org/drawingml/2006/table">
            <a:tbl>
              <a:tblPr>
                <a:tableStyleId>{B301B821-A1FF-4177-AEE7-76D212191A09}</a:tableStyleId>
              </a:tblPr>
              <a:tblGrid>
                <a:gridCol w="1193030"/>
                <a:gridCol w="1550170"/>
              </a:tblGrid>
              <a:tr h="376334">
                <a:tc>
                  <a:txBody>
                    <a:bodyPr/>
                    <a:lstStyle/>
                    <a:p>
                      <a:pPr algn="ctr" fontAlgn="b"/>
                      <a:r>
                        <a:rPr lang="en-US" sz="1400" u="sng" strike="noStrike" dirty="0">
                          <a:solidFill>
                            <a:schemeClr val="bg1"/>
                          </a:solidFill>
                          <a:effectLst/>
                          <a:latin typeface="Constantia" panose="02030602050306030303" pitchFamily="18" charset="0"/>
                        </a:rPr>
                        <a:t>Fiscal Year</a:t>
                      </a:r>
                      <a:endParaRPr lang="en-US" sz="1400" b="1" i="0" u="sng" strike="noStrike" dirty="0">
                        <a:solidFill>
                          <a:schemeClr val="bg1"/>
                        </a:solidFill>
                        <a:effectLst/>
                        <a:latin typeface="Constantia" panose="02030602050306030303" pitchFamily="18" charset="0"/>
                      </a:endParaRPr>
                    </a:p>
                  </a:txBody>
                  <a:tcPr marL="7620" marR="7620" marT="7620" marB="0" anchor="b">
                    <a:lnB w="12700" cap="flat" cmpd="sng" algn="ctr">
                      <a:solidFill>
                        <a:schemeClr val="tx1"/>
                      </a:solidFill>
                      <a:prstDash val="solid"/>
                      <a:round/>
                      <a:headEnd type="none" w="med" len="med"/>
                      <a:tailEnd type="none" w="med" len="med"/>
                    </a:lnB>
                    <a:solidFill>
                      <a:srgbClr val="8F0127"/>
                    </a:solidFill>
                  </a:tcPr>
                </a:tc>
                <a:tc>
                  <a:txBody>
                    <a:bodyPr/>
                    <a:lstStyle/>
                    <a:p>
                      <a:pPr algn="ctr" fontAlgn="b"/>
                      <a:r>
                        <a:rPr lang="en-US" sz="1400" u="sng" strike="noStrike" dirty="0">
                          <a:solidFill>
                            <a:schemeClr val="bg1"/>
                          </a:solidFill>
                          <a:effectLst/>
                          <a:latin typeface="Constantia" panose="02030602050306030303" pitchFamily="18" charset="0"/>
                        </a:rPr>
                        <a:t> Total Exempt Revenue Loss </a:t>
                      </a:r>
                      <a:endParaRPr lang="en-US" sz="1400" b="1" i="0" u="sng" strike="noStrike" dirty="0">
                        <a:solidFill>
                          <a:schemeClr val="bg1"/>
                        </a:solidFill>
                        <a:effectLst/>
                        <a:latin typeface="Constantia" panose="02030602050306030303" pitchFamily="18" charset="0"/>
                      </a:endParaRPr>
                    </a:p>
                  </a:txBody>
                  <a:tcPr marL="7620" marR="7620" marT="7620" marB="0" anchor="b">
                    <a:lnB w="12700" cap="flat" cmpd="sng" algn="ctr">
                      <a:solidFill>
                        <a:schemeClr val="tx1"/>
                      </a:solidFill>
                      <a:prstDash val="solid"/>
                      <a:round/>
                      <a:headEnd type="none" w="med" len="med"/>
                      <a:tailEnd type="none" w="med" len="med"/>
                    </a:lnB>
                    <a:solidFill>
                      <a:srgbClr val="8F0127"/>
                    </a:solidFill>
                  </a:tcPr>
                </a:tc>
              </a:tr>
              <a:tr h="246972">
                <a:tc>
                  <a:txBody>
                    <a:bodyPr/>
                    <a:lstStyle/>
                    <a:p>
                      <a:pPr algn="l" fontAlgn="b"/>
                      <a:r>
                        <a:rPr lang="en-US" sz="1400" u="none" strike="noStrike" dirty="0">
                          <a:effectLst/>
                          <a:latin typeface="Constantia" panose="02030602050306030303" pitchFamily="18" charset="0"/>
                        </a:rPr>
                        <a:t>FY2008</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400" u="none" strike="noStrike" dirty="0">
                          <a:effectLst/>
                          <a:latin typeface="Constantia" panose="02030602050306030303" pitchFamily="18" charset="0"/>
                        </a:rPr>
                        <a:t> $    103,022,491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972">
                <a:tc>
                  <a:txBody>
                    <a:bodyPr/>
                    <a:lstStyle/>
                    <a:p>
                      <a:pPr algn="l" fontAlgn="b"/>
                      <a:r>
                        <a:rPr lang="en-US" sz="1400" u="none" strike="noStrike" dirty="0">
                          <a:effectLst/>
                          <a:latin typeface="Constantia" panose="02030602050306030303" pitchFamily="18" charset="0"/>
                        </a:rPr>
                        <a:t>FY2009</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103,239,838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FY2010</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109,478,575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FY2011</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113,874,207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FY2012</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108,376,691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FY2013</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105,546,658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FY2014</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107,456,527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FY2015</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110,771,055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FY2016</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onstantia" panose="02030602050306030303" pitchFamily="18" charset="0"/>
                        </a:rPr>
                        <a:t> $    121,682,719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972">
                <a:tc>
                  <a:txBody>
                    <a:bodyPr/>
                    <a:lstStyle/>
                    <a:p>
                      <a:pPr algn="l" fontAlgn="b"/>
                      <a:r>
                        <a:rPr lang="en-US" sz="1400" u="none" strike="noStrike" dirty="0">
                          <a:effectLst/>
                          <a:latin typeface="Constantia" panose="02030602050306030303" pitchFamily="18" charset="0"/>
                        </a:rPr>
                        <a:t>FY2017</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400" u="none" strike="noStrike" dirty="0">
                          <a:effectLst/>
                          <a:latin typeface="Constantia" panose="02030602050306030303" pitchFamily="18" charset="0"/>
                        </a:rPr>
                        <a:t> $    134,168,811 </a:t>
                      </a:r>
                      <a:endParaRPr lang="en-US" sz="1400" b="0" i="0" u="none" strike="noStrike" dirty="0">
                        <a:solidFill>
                          <a:srgbClr val="000000"/>
                        </a:solidFill>
                        <a:effectLst/>
                        <a:latin typeface="Constantia" panose="02030602050306030303"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7" name="Rectangle 6"/>
          <p:cNvSpPr/>
          <p:nvPr/>
        </p:nvSpPr>
        <p:spPr>
          <a:xfrm>
            <a:off x="533400" y="5665454"/>
            <a:ext cx="7772400" cy="523220"/>
          </a:xfrm>
          <a:prstGeom prst="rect">
            <a:avLst/>
          </a:prstGeom>
        </p:spPr>
        <p:txBody>
          <a:bodyPr wrap="square">
            <a:spAutoFit/>
          </a:bodyPr>
          <a:lstStyle/>
          <a:p>
            <a:r>
              <a:rPr lang="en-US" sz="1400" dirty="0" smtClean="0">
                <a:latin typeface="Constantia" panose="02030602050306030303" pitchFamily="18" charset="0"/>
              </a:rPr>
              <a:t>Note: </a:t>
            </a:r>
            <a:r>
              <a:rPr lang="en-US" sz="1400" dirty="0">
                <a:latin typeface="Constantia" panose="02030602050306030303" pitchFamily="18" charset="0"/>
              </a:rPr>
              <a:t>	</a:t>
            </a:r>
            <a:r>
              <a:rPr lang="en-US" sz="1400" dirty="0" smtClean="0">
                <a:latin typeface="Constantia" panose="02030602050306030303" pitchFamily="18" charset="0"/>
              </a:rPr>
              <a:t>This chart represents all exemptions. $90 Million of the $134 Million exemption is the 	result of the age 62 and older exemption.</a:t>
            </a:r>
            <a:endParaRPr lang="en-US" sz="1400" dirty="0">
              <a:latin typeface="Constantia" panose="02030602050306030303"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2594520131"/>
              </p:ext>
            </p:extLst>
          </p:nvPr>
        </p:nvGraphicFramePr>
        <p:xfrm>
          <a:off x="3219450" y="1828800"/>
          <a:ext cx="546735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987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15</a:t>
            </a:fld>
            <a:endParaRPr lang="en-US" dirty="0"/>
          </a:p>
        </p:txBody>
      </p:sp>
      <p:sp>
        <p:nvSpPr>
          <p:cNvPr id="3" name="Rectangle 2"/>
          <p:cNvSpPr/>
          <p:nvPr/>
        </p:nvSpPr>
        <p:spPr>
          <a:xfrm>
            <a:off x="334736" y="304800"/>
            <a:ext cx="8534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Teachers Retirement System </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FY2018 Increase</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sp>
        <p:nvSpPr>
          <p:cNvPr id="2" name="TextBox 1"/>
          <p:cNvSpPr txBox="1"/>
          <p:nvPr/>
        </p:nvSpPr>
        <p:spPr>
          <a:xfrm>
            <a:off x="533400" y="2362200"/>
            <a:ext cx="8001000" cy="2308324"/>
          </a:xfrm>
          <a:prstGeom prst="rect">
            <a:avLst/>
          </a:prstGeom>
          <a:noFill/>
        </p:spPr>
        <p:txBody>
          <a:bodyPr wrap="square" rtlCol="0">
            <a:spAutoFit/>
          </a:bodyPr>
          <a:lstStyle/>
          <a:p>
            <a:r>
              <a:rPr lang="en-US" sz="2400" b="1" dirty="0" smtClean="0">
                <a:latin typeface="Constantia" panose="02030602050306030303" pitchFamily="18" charset="0"/>
              </a:rPr>
              <a:t>The Teacher’s Retirement System (TRS) increased</a:t>
            </a:r>
          </a:p>
          <a:p>
            <a:r>
              <a:rPr lang="en-US" sz="2400" b="1" dirty="0" smtClean="0">
                <a:latin typeface="Constantia" panose="02030602050306030303" pitchFamily="18" charset="0"/>
              </a:rPr>
              <a:t>FY2018 employer share costs from </a:t>
            </a:r>
            <a:r>
              <a:rPr lang="en-US" sz="2400" b="1" dirty="0" smtClean="0">
                <a:solidFill>
                  <a:srgbClr val="FF0000"/>
                </a:solidFill>
                <a:latin typeface="Constantia" panose="02030602050306030303" pitchFamily="18" charset="0"/>
              </a:rPr>
              <a:t>14.27% to 16.81%.</a:t>
            </a:r>
          </a:p>
          <a:p>
            <a:endParaRPr lang="en-US" sz="2400" b="1" dirty="0">
              <a:latin typeface="Constantia" panose="02030602050306030303" pitchFamily="18" charset="0"/>
            </a:endParaRPr>
          </a:p>
          <a:p>
            <a:endParaRPr lang="en-US" sz="2400" b="1" dirty="0" smtClean="0">
              <a:latin typeface="Constantia" panose="02030602050306030303" pitchFamily="18" charset="0"/>
            </a:endParaRPr>
          </a:p>
          <a:p>
            <a:r>
              <a:rPr lang="en-US" sz="2400" b="1" dirty="0" smtClean="0">
                <a:latin typeface="Constantia" panose="02030602050306030303" pitchFamily="18" charset="0"/>
              </a:rPr>
              <a:t>The additional CCSD employer </a:t>
            </a:r>
            <a:r>
              <a:rPr lang="en-US" sz="2400" b="1" dirty="0">
                <a:latin typeface="Constantia" panose="02030602050306030303" pitchFamily="18" charset="0"/>
              </a:rPr>
              <a:t>c</a:t>
            </a:r>
            <a:r>
              <a:rPr lang="en-US" sz="2400" b="1" dirty="0" smtClean="0">
                <a:latin typeface="Constantia" panose="02030602050306030303" pitchFamily="18" charset="0"/>
              </a:rPr>
              <a:t>ost for FY2018 is </a:t>
            </a:r>
            <a:r>
              <a:rPr lang="en-US" sz="2400" b="1" dirty="0" smtClean="0">
                <a:solidFill>
                  <a:srgbClr val="FF0000"/>
                </a:solidFill>
                <a:latin typeface="Constantia" panose="02030602050306030303" pitchFamily="18" charset="0"/>
              </a:rPr>
              <a:t>$15,500,000</a:t>
            </a:r>
            <a:r>
              <a:rPr lang="en-US" sz="2400" b="1" dirty="0" smtClean="0">
                <a:latin typeface="Constantia" panose="02030602050306030303" pitchFamily="18" charset="0"/>
              </a:rPr>
              <a:t>.</a:t>
            </a:r>
            <a:endParaRPr lang="en-US" sz="2400" b="1" dirty="0">
              <a:latin typeface="Constantia" panose="02030602050306030303" pitchFamily="18" charset="0"/>
            </a:endParaRPr>
          </a:p>
        </p:txBody>
      </p:sp>
    </p:spTree>
    <p:extLst>
      <p:ext uri="{BB962C8B-B14F-4D97-AF65-F5344CB8AC3E}">
        <p14:creationId xmlns:p14="http://schemas.microsoft.com/office/powerpoint/2010/main" val="1107075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16</a:t>
            </a:fld>
            <a:endParaRPr lang="en-US" dirty="0"/>
          </a:p>
        </p:txBody>
      </p:sp>
      <p:sp>
        <p:nvSpPr>
          <p:cNvPr id="3" name="Rectangle 2"/>
          <p:cNvSpPr/>
          <p:nvPr/>
        </p:nvSpPr>
        <p:spPr>
          <a:xfrm>
            <a:off x="304800" y="666273"/>
            <a:ext cx="8534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Classified Health Insurance </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Increases</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5" name="Table 4"/>
          <p:cNvGraphicFramePr>
            <a:graphicFrameLocks noGrp="1"/>
          </p:cNvGraphicFramePr>
          <p:nvPr>
            <p:extLst>
              <p:ext uri="{D42A27DB-BD31-4B8C-83A1-F6EECF244321}">
                <p14:modId xmlns:p14="http://schemas.microsoft.com/office/powerpoint/2010/main" val="2973218952"/>
              </p:ext>
            </p:extLst>
          </p:nvPr>
        </p:nvGraphicFramePr>
        <p:xfrm>
          <a:off x="2514600" y="2667000"/>
          <a:ext cx="3733801" cy="3383280"/>
        </p:xfrm>
        <a:graphic>
          <a:graphicData uri="http://schemas.openxmlformats.org/drawingml/2006/table">
            <a:tbl>
              <a:tblPr firstRow="1" bandRow="1">
                <a:tableStyleId>{21E4AEA4-8DFA-4A89-87EB-49C32662AFE0}</a:tableStyleId>
              </a:tblPr>
              <a:tblGrid>
                <a:gridCol w="980123"/>
                <a:gridCol w="2753678"/>
              </a:tblGrid>
              <a:tr h="370840">
                <a:tc>
                  <a:txBody>
                    <a:bodyPr/>
                    <a:lstStyle/>
                    <a:p>
                      <a:pPr algn="ctr"/>
                      <a:endParaRPr lang="en-US" sz="2000" dirty="0" smtClean="0">
                        <a:latin typeface="Constantia" panose="02030602050306030303" pitchFamily="18" charset="0"/>
                      </a:endParaRPr>
                    </a:p>
                    <a:p>
                      <a:pPr algn="ctr"/>
                      <a:r>
                        <a:rPr lang="en-US" sz="2000" dirty="0" smtClean="0">
                          <a:latin typeface="Constantia" panose="02030602050306030303" pitchFamily="18" charset="0"/>
                        </a:rPr>
                        <a:t>Fiscal</a:t>
                      </a:r>
                      <a:r>
                        <a:rPr lang="en-US" sz="2000" baseline="0" dirty="0" smtClean="0">
                          <a:latin typeface="Constantia" panose="02030602050306030303" pitchFamily="18" charset="0"/>
                        </a:rPr>
                        <a:t> Year</a:t>
                      </a:r>
                      <a:endParaRPr lang="en-US" sz="2000" dirty="0">
                        <a:latin typeface="Constantia" panose="02030602050306030303" pitchFamily="18" charset="0"/>
                      </a:endParaRPr>
                    </a:p>
                  </a:txBody>
                  <a:tcPr/>
                </a:tc>
                <a:tc>
                  <a:txBody>
                    <a:bodyPr/>
                    <a:lstStyle/>
                    <a:p>
                      <a:pPr algn="ctr"/>
                      <a:r>
                        <a:rPr lang="en-US" sz="2000" dirty="0" smtClean="0">
                          <a:latin typeface="Constantia" panose="02030602050306030303" pitchFamily="18" charset="0"/>
                        </a:rPr>
                        <a:t>Classified</a:t>
                      </a:r>
                      <a:r>
                        <a:rPr lang="en-US" sz="2000" baseline="0" dirty="0" smtClean="0">
                          <a:latin typeface="Constantia" panose="02030602050306030303" pitchFamily="18" charset="0"/>
                        </a:rPr>
                        <a:t> </a:t>
                      </a:r>
                    </a:p>
                    <a:p>
                      <a:pPr algn="ctr"/>
                      <a:r>
                        <a:rPr lang="en-US" sz="2000" baseline="0" dirty="0" smtClean="0">
                          <a:latin typeface="Constantia" panose="02030602050306030303" pitchFamily="18" charset="0"/>
                        </a:rPr>
                        <a:t>Health Insurance</a:t>
                      </a:r>
                    </a:p>
                    <a:p>
                      <a:pPr algn="ctr"/>
                      <a:r>
                        <a:rPr lang="en-US" sz="2000" baseline="0" dirty="0" smtClean="0">
                          <a:latin typeface="Constantia" panose="02030602050306030303" pitchFamily="18" charset="0"/>
                        </a:rPr>
                        <a:t>Increases</a:t>
                      </a:r>
                      <a:endParaRPr lang="en-US" sz="2000"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FY2014</a:t>
                      </a:r>
                      <a:endParaRPr lang="en-US" sz="2000" dirty="0">
                        <a:latin typeface="Constantia" panose="02030602050306030303" pitchFamily="18" charset="0"/>
                      </a:endParaRPr>
                    </a:p>
                  </a:txBody>
                  <a:tcPr/>
                </a:tc>
                <a:tc>
                  <a:txBody>
                    <a:bodyPr/>
                    <a:lstStyle/>
                    <a:p>
                      <a:pPr algn="r"/>
                      <a:r>
                        <a:rPr lang="en-US" sz="2000" dirty="0" smtClean="0">
                          <a:latin typeface="Constantia" panose="02030602050306030303" pitchFamily="18" charset="0"/>
                        </a:rPr>
                        <a:t>$5,400,000</a:t>
                      </a:r>
                      <a:endParaRPr lang="en-US" sz="2000"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FY2015</a:t>
                      </a:r>
                      <a:endParaRPr lang="en-US" sz="2000" dirty="0">
                        <a:latin typeface="Constantia" panose="02030602050306030303" pitchFamily="18" charset="0"/>
                      </a:endParaRPr>
                    </a:p>
                  </a:txBody>
                  <a:tcPr/>
                </a:tc>
                <a:tc>
                  <a:txBody>
                    <a:bodyPr/>
                    <a:lstStyle/>
                    <a:p>
                      <a:pPr algn="r"/>
                      <a:r>
                        <a:rPr lang="en-US" sz="2000" dirty="0" smtClean="0">
                          <a:latin typeface="Constantia" panose="02030602050306030303" pitchFamily="18" charset="0"/>
                        </a:rPr>
                        <a:t>$5,400,000</a:t>
                      </a:r>
                      <a:endParaRPr lang="en-US" sz="2000"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FY2016</a:t>
                      </a:r>
                      <a:endParaRPr lang="en-US" sz="2000" dirty="0">
                        <a:latin typeface="Constantia" panose="02030602050306030303" pitchFamily="18" charset="0"/>
                      </a:endParaRPr>
                    </a:p>
                  </a:txBody>
                  <a:tcPr/>
                </a:tc>
                <a:tc>
                  <a:txBody>
                    <a:bodyPr/>
                    <a:lstStyle/>
                    <a:p>
                      <a:pPr algn="r"/>
                      <a:r>
                        <a:rPr lang="en-US" sz="2000" dirty="0" smtClean="0">
                          <a:latin typeface="Constantia" panose="02030602050306030303" pitchFamily="18" charset="0"/>
                        </a:rPr>
                        <a:t>$5,115,870</a:t>
                      </a:r>
                      <a:endParaRPr lang="en-US" sz="2000"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FY2017</a:t>
                      </a:r>
                    </a:p>
                  </a:txBody>
                  <a:tcPr/>
                </a:tc>
                <a:tc>
                  <a:txBody>
                    <a:bodyPr/>
                    <a:lstStyle/>
                    <a:p>
                      <a:pPr algn="r"/>
                      <a:r>
                        <a:rPr lang="en-US" sz="2000" dirty="0" smtClean="0">
                          <a:latin typeface="Constantia" panose="02030602050306030303" pitchFamily="18" charset="0"/>
                        </a:rPr>
                        <a:t>$3,503,414</a:t>
                      </a:r>
                      <a:endParaRPr lang="en-US" sz="2000"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FY2018</a:t>
                      </a:r>
                      <a:endParaRPr lang="en-US" sz="2000" dirty="0">
                        <a:latin typeface="Constantia" panose="02030602050306030303" pitchFamily="18" charset="0"/>
                      </a:endParaRPr>
                    </a:p>
                  </a:txBody>
                  <a:tcPr/>
                </a:tc>
                <a:tc>
                  <a:txBody>
                    <a:bodyPr/>
                    <a:lstStyle/>
                    <a:p>
                      <a:pPr algn="r"/>
                      <a:r>
                        <a:rPr lang="en-US" sz="2000" u="sng" dirty="0" smtClean="0">
                          <a:latin typeface="Constantia" panose="02030602050306030303" pitchFamily="18" charset="0"/>
                        </a:rPr>
                        <a:t>$3,600,000</a:t>
                      </a:r>
                      <a:endParaRPr lang="en-US" sz="2000" u="sng" dirty="0">
                        <a:latin typeface="Constantia" panose="02030602050306030303" pitchFamily="18" charset="0"/>
                      </a:endParaRPr>
                    </a:p>
                  </a:txBody>
                  <a:tcPr/>
                </a:tc>
              </a:tr>
              <a:tr h="370840">
                <a:tc>
                  <a:txBody>
                    <a:bodyPr/>
                    <a:lstStyle/>
                    <a:p>
                      <a:r>
                        <a:rPr lang="en-US" sz="2000" dirty="0" smtClean="0">
                          <a:latin typeface="Constantia" panose="02030602050306030303" pitchFamily="18" charset="0"/>
                        </a:rPr>
                        <a:t>Total</a:t>
                      </a:r>
                      <a:endParaRPr lang="en-US" sz="2000" dirty="0">
                        <a:latin typeface="Constantia" panose="02030602050306030303" pitchFamily="18" charset="0"/>
                      </a:endParaRPr>
                    </a:p>
                  </a:txBody>
                  <a:tcPr>
                    <a:solidFill>
                      <a:srgbClr val="FFFF00"/>
                    </a:solidFill>
                  </a:tcPr>
                </a:tc>
                <a:tc>
                  <a:txBody>
                    <a:bodyPr/>
                    <a:lstStyle/>
                    <a:p>
                      <a:pPr algn="r"/>
                      <a:r>
                        <a:rPr lang="en-US" sz="2000" dirty="0" smtClean="0">
                          <a:latin typeface="Constantia" panose="02030602050306030303" pitchFamily="18" charset="0"/>
                        </a:rPr>
                        <a:t>$23,019,284</a:t>
                      </a:r>
                      <a:endParaRPr lang="en-US" sz="2000" dirty="0">
                        <a:latin typeface="Constantia" panose="02030602050306030303" pitchFamily="18" charset="0"/>
                      </a:endParaRPr>
                    </a:p>
                  </a:txBody>
                  <a:tcPr>
                    <a:solidFill>
                      <a:srgbClr val="FFFF00"/>
                    </a:solidFill>
                  </a:tcPr>
                </a:tc>
              </a:tr>
            </a:tbl>
          </a:graphicData>
        </a:graphic>
      </p:graphicFrame>
      <p:sp>
        <p:nvSpPr>
          <p:cNvPr id="6" name="TextBox 5"/>
          <p:cNvSpPr txBox="1"/>
          <p:nvPr/>
        </p:nvSpPr>
        <p:spPr>
          <a:xfrm>
            <a:off x="1362304" y="1832247"/>
            <a:ext cx="6263061" cy="646331"/>
          </a:xfrm>
          <a:prstGeom prst="rect">
            <a:avLst/>
          </a:prstGeom>
          <a:noFill/>
        </p:spPr>
        <p:txBody>
          <a:bodyPr wrap="none" rtlCol="0">
            <a:spAutoFit/>
          </a:bodyPr>
          <a:lstStyle/>
          <a:p>
            <a:r>
              <a:rPr lang="en-US" b="1" dirty="0" smtClean="0">
                <a:latin typeface="Constantia" panose="02030602050306030303" pitchFamily="18" charset="0"/>
              </a:rPr>
              <a:t>FY2018 Classified Health Insurance Increase - </a:t>
            </a:r>
            <a:r>
              <a:rPr lang="en-US" b="1" dirty="0" smtClean="0">
                <a:solidFill>
                  <a:srgbClr val="FF0000"/>
                </a:solidFill>
                <a:latin typeface="Constantia" panose="02030602050306030303" pitchFamily="18" charset="0"/>
              </a:rPr>
              <a:t>$3,600,000</a:t>
            </a:r>
          </a:p>
          <a:p>
            <a:r>
              <a:rPr lang="en-US" b="1" dirty="0" smtClean="0">
                <a:latin typeface="Constantia" panose="02030602050306030303" pitchFamily="18" charset="0"/>
              </a:rPr>
              <a:t>Note: Cumulative increase of </a:t>
            </a:r>
            <a:r>
              <a:rPr lang="en-US" b="1" dirty="0" smtClean="0">
                <a:solidFill>
                  <a:srgbClr val="FF0000"/>
                </a:solidFill>
                <a:latin typeface="Constantia" panose="02030602050306030303" pitchFamily="18" charset="0"/>
              </a:rPr>
              <a:t>$23,019,284 </a:t>
            </a:r>
            <a:r>
              <a:rPr lang="en-US" b="1" dirty="0">
                <a:latin typeface="Constantia" panose="02030602050306030303" pitchFamily="18" charset="0"/>
              </a:rPr>
              <a:t>s</a:t>
            </a:r>
            <a:r>
              <a:rPr lang="en-US" b="1" dirty="0" smtClean="0">
                <a:latin typeface="Constantia" panose="02030602050306030303" pitchFamily="18" charset="0"/>
              </a:rPr>
              <a:t>ince FY2014.</a:t>
            </a:r>
            <a:endParaRPr lang="en-US" b="1" dirty="0">
              <a:latin typeface="Constantia" panose="02030602050306030303" pitchFamily="18" charset="0"/>
            </a:endParaRPr>
          </a:p>
        </p:txBody>
      </p:sp>
    </p:spTree>
    <p:extLst>
      <p:ext uri="{BB962C8B-B14F-4D97-AF65-F5344CB8AC3E}">
        <p14:creationId xmlns:p14="http://schemas.microsoft.com/office/powerpoint/2010/main" val="1548819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17</a:t>
            </a:fld>
            <a:endParaRPr lang="en-US" dirty="0"/>
          </a:p>
        </p:txBody>
      </p:sp>
      <p:sp>
        <p:nvSpPr>
          <p:cNvPr id="3" name="Rectangle 2"/>
          <p:cNvSpPr/>
          <p:nvPr/>
        </p:nvSpPr>
        <p:spPr>
          <a:xfrm>
            <a:off x="304800" y="666273"/>
            <a:ext cx="8534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Annualize the Use of $10 Million</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In Fund Balance from FY2017</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sp>
        <p:nvSpPr>
          <p:cNvPr id="2" name="TextBox 1"/>
          <p:cNvSpPr txBox="1"/>
          <p:nvPr/>
        </p:nvSpPr>
        <p:spPr>
          <a:xfrm>
            <a:off x="685800" y="2362200"/>
            <a:ext cx="8015079" cy="3785652"/>
          </a:xfrm>
          <a:prstGeom prst="rect">
            <a:avLst/>
          </a:prstGeom>
          <a:noFill/>
        </p:spPr>
        <p:txBody>
          <a:bodyPr wrap="none" rtlCol="0">
            <a:spAutoFit/>
          </a:bodyPr>
          <a:lstStyle/>
          <a:p>
            <a:r>
              <a:rPr lang="en-US" sz="2000" dirty="0" smtClean="0">
                <a:latin typeface="Constantia" panose="02030602050306030303" pitchFamily="18" charset="0"/>
              </a:rPr>
              <a:t>The FY2017 General Fund Original Budget was:</a:t>
            </a:r>
          </a:p>
          <a:p>
            <a:endParaRPr lang="en-US" sz="2000" dirty="0" smtClean="0">
              <a:latin typeface="Constantia" panose="02030602050306030303" pitchFamily="18" charset="0"/>
            </a:endParaRPr>
          </a:p>
          <a:p>
            <a:r>
              <a:rPr lang="en-US" sz="2000" dirty="0" smtClean="0">
                <a:latin typeface="Constantia" panose="02030602050306030303" pitchFamily="18" charset="0"/>
              </a:rPr>
              <a:t>$976,056,402	Revenue Appropriations</a:t>
            </a:r>
          </a:p>
          <a:p>
            <a:endParaRPr lang="en-US" sz="2000" dirty="0" smtClean="0">
              <a:latin typeface="Constantia" panose="02030602050306030303" pitchFamily="18" charset="0"/>
            </a:endParaRPr>
          </a:p>
          <a:p>
            <a:r>
              <a:rPr lang="en-US" sz="2000" u="sng" dirty="0" smtClean="0">
                <a:latin typeface="Constantia" panose="02030602050306030303" pitchFamily="18" charset="0"/>
              </a:rPr>
              <a:t>$986,056,402</a:t>
            </a:r>
            <a:r>
              <a:rPr lang="en-US" sz="2000" dirty="0" smtClean="0">
                <a:latin typeface="Constantia" panose="02030602050306030303" pitchFamily="18" charset="0"/>
              </a:rPr>
              <a:t>	Expenditure Appropriations</a:t>
            </a:r>
          </a:p>
          <a:p>
            <a:endParaRPr lang="en-US" sz="2000" dirty="0" smtClean="0">
              <a:latin typeface="Constantia" panose="02030602050306030303" pitchFamily="18" charset="0"/>
            </a:endParaRPr>
          </a:p>
          <a:p>
            <a:r>
              <a:rPr lang="en-US" sz="2000" dirty="0" smtClean="0">
                <a:latin typeface="Constantia" panose="02030602050306030303" pitchFamily="18" charset="0"/>
              </a:rPr>
              <a:t>$   10,000,000	The FY2017 Budget was balanced using $10 </a:t>
            </a:r>
            <a:r>
              <a:rPr lang="en-US" sz="2000" dirty="0">
                <a:latin typeface="Constantia" panose="02030602050306030303" pitchFamily="18" charset="0"/>
              </a:rPr>
              <a:t>M</a:t>
            </a:r>
            <a:r>
              <a:rPr lang="en-US" sz="2000" dirty="0" smtClean="0">
                <a:latin typeface="Constantia" panose="02030602050306030303" pitchFamily="18" charset="0"/>
              </a:rPr>
              <a:t>illion</a:t>
            </a:r>
          </a:p>
          <a:p>
            <a:r>
              <a:rPr lang="en-US" sz="2000" dirty="0">
                <a:latin typeface="Constantia" panose="02030602050306030303" pitchFamily="18" charset="0"/>
              </a:rPr>
              <a:t>	</a:t>
            </a:r>
            <a:r>
              <a:rPr lang="en-US" sz="2000" dirty="0" smtClean="0">
                <a:latin typeface="Constantia" panose="02030602050306030303" pitchFamily="18" charset="0"/>
              </a:rPr>
              <a:t>	in General Fund Balance which is One Time Funds.</a:t>
            </a:r>
          </a:p>
          <a:p>
            <a:endParaRPr lang="en-US" sz="2000" dirty="0" smtClean="0">
              <a:latin typeface="Constantia" panose="02030602050306030303" pitchFamily="18" charset="0"/>
            </a:endParaRPr>
          </a:p>
          <a:p>
            <a:r>
              <a:rPr lang="en-US" sz="2000" b="1" dirty="0" smtClean="0">
                <a:solidFill>
                  <a:srgbClr val="000000"/>
                </a:solidFill>
                <a:latin typeface="Constantia" panose="02030602050306030303" pitchFamily="18" charset="0"/>
              </a:rPr>
              <a:t>Note: The FY2018 General Fund Budget utilizes </a:t>
            </a:r>
            <a:r>
              <a:rPr lang="en-US" sz="2000" b="1" dirty="0" smtClean="0">
                <a:solidFill>
                  <a:srgbClr val="FF0000"/>
                </a:solidFill>
                <a:latin typeface="Constantia" panose="02030602050306030303" pitchFamily="18" charset="0"/>
              </a:rPr>
              <a:t>$10 </a:t>
            </a:r>
            <a:r>
              <a:rPr lang="en-US" sz="2000" b="1" dirty="0">
                <a:solidFill>
                  <a:srgbClr val="FF0000"/>
                </a:solidFill>
                <a:latin typeface="Constantia" panose="02030602050306030303" pitchFamily="18" charset="0"/>
              </a:rPr>
              <a:t>M</a:t>
            </a:r>
            <a:r>
              <a:rPr lang="en-US" sz="2000" b="1" dirty="0" smtClean="0">
                <a:solidFill>
                  <a:srgbClr val="FF0000"/>
                </a:solidFill>
                <a:latin typeface="Constantia" panose="02030602050306030303" pitchFamily="18" charset="0"/>
              </a:rPr>
              <a:t>illion in new</a:t>
            </a:r>
          </a:p>
          <a:p>
            <a:r>
              <a:rPr lang="en-US" sz="2000" b="1" dirty="0" smtClean="0">
                <a:solidFill>
                  <a:srgbClr val="FF0000"/>
                </a:solidFill>
                <a:latin typeface="Constantia" panose="02030602050306030303" pitchFamily="18" charset="0"/>
              </a:rPr>
              <a:t>recurring FY2018 revenue</a:t>
            </a:r>
            <a:r>
              <a:rPr lang="en-US" sz="2000" b="1" dirty="0" smtClean="0">
                <a:solidFill>
                  <a:srgbClr val="000000"/>
                </a:solidFill>
                <a:latin typeface="Constantia" panose="02030602050306030303" pitchFamily="18" charset="0"/>
              </a:rPr>
              <a:t> to annualize recurring expenditures.</a:t>
            </a:r>
          </a:p>
          <a:p>
            <a:endParaRPr lang="en-US" sz="2000" dirty="0"/>
          </a:p>
        </p:txBody>
      </p:sp>
    </p:spTree>
    <p:extLst>
      <p:ext uri="{BB962C8B-B14F-4D97-AF65-F5344CB8AC3E}">
        <p14:creationId xmlns:p14="http://schemas.microsoft.com/office/powerpoint/2010/main" val="3617746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18</a:t>
            </a:fld>
            <a:endParaRPr lang="en-US" dirty="0"/>
          </a:p>
        </p:txBody>
      </p:sp>
      <p:sp>
        <p:nvSpPr>
          <p:cNvPr id="4" name="Rectangle 3"/>
          <p:cNvSpPr/>
          <p:nvPr/>
        </p:nvSpPr>
        <p:spPr>
          <a:xfrm>
            <a:off x="152400" y="155387"/>
            <a:ext cx="8839200" cy="892552"/>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Fy2018 Tentative Budget</a:t>
            </a:r>
          </a:p>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6" name="Table 5"/>
          <p:cNvGraphicFramePr>
            <a:graphicFrameLocks noGrp="1"/>
          </p:cNvGraphicFramePr>
          <p:nvPr>
            <p:extLst>
              <p:ext uri="{D42A27DB-BD31-4B8C-83A1-F6EECF244321}">
                <p14:modId xmlns:p14="http://schemas.microsoft.com/office/powerpoint/2010/main" val="1599399870"/>
              </p:ext>
            </p:extLst>
          </p:nvPr>
        </p:nvGraphicFramePr>
        <p:xfrm>
          <a:off x="85860" y="685800"/>
          <a:ext cx="8534399" cy="5638800"/>
        </p:xfrm>
        <a:graphic>
          <a:graphicData uri="http://schemas.openxmlformats.org/drawingml/2006/table">
            <a:tbl>
              <a:tblPr firstRow="1" bandRow="1">
                <a:tableStyleId>{21E4AEA4-8DFA-4A89-87EB-49C32662AFE0}</a:tableStyleId>
              </a:tblPr>
              <a:tblGrid>
                <a:gridCol w="3670709"/>
                <a:gridCol w="1651819"/>
                <a:gridCol w="1743587"/>
                <a:gridCol w="1468284"/>
              </a:tblGrid>
              <a:tr h="352425">
                <a:tc>
                  <a:txBody>
                    <a:bodyPr/>
                    <a:lstStyle/>
                    <a:p>
                      <a:r>
                        <a:rPr lang="en-US" sz="1600" dirty="0" smtClean="0">
                          <a:latin typeface="Constantia" panose="02030602050306030303" pitchFamily="18" charset="0"/>
                        </a:rPr>
                        <a:t>Description</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Revenues</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Expenditures</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Difference</a:t>
                      </a:r>
                      <a:endParaRPr lang="en-US" sz="1600" dirty="0">
                        <a:latin typeface="Constantia" panose="02030602050306030303" pitchFamily="18" charset="0"/>
                      </a:endParaRPr>
                    </a:p>
                  </a:txBody>
                  <a:tcPr/>
                </a:tc>
              </a:tr>
              <a:tr h="352425">
                <a:tc>
                  <a:txBody>
                    <a:bodyPr/>
                    <a:lstStyle/>
                    <a:p>
                      <a:r>
                        <a:rPr lang="en-US" sz="1600" b="1" u="sng" dirty="0" smtClean="0">
                          <a:latin typeface="Constantia" panose="02030602050306030303" pitchFamily="18" charset="0"/>
                        </a:rPr>
                        <a:t>FY2017 Original Budget</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$976,56,402</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$986,056,402</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($10,000,000)</a:t>
                      </a:r>
                      <a:endParaRPr lang="en-US" sz="1600" b="1" u="sng" dirty="0">
                        <a:latin typeface="Constantia" panose="02030602050306030303" pitchFamily="18" charset="0"/>
                      </a:endParaRPr>
                    </a:p>
                  </a:txBody>
                  <a:tcPr>
                    <a:solidFill>
                      <a:schemeClr val="bg1"/>
                    </a:solidFill>
                  </a:tcPr>
                </a:tc>
              </a:tr>
              <a:tr h="352425">
                <a:tc>
                  <a:txBody>
                    <a:bodyPr/>
                    <a:lstStyle/>
                    <a:p>
                      <a:r>
                        <a:rPr lang="en-US" sz="1600" dirty="0" smtClean="0">
                          <a:latin typeface="Constantia" panose="02030602050306030303" pitchFamily="18" charset="0"/>
                        </a:rPr>
                        <a:t>Board Approved</a:t>
                      </a:r>
                      <a:r>
                        <a:rPr lang="en-US" sz="1600" baseline="0" dirty="0" smtClean="0">
                          <a:latin typeface="Constantia" panose="02030602050306030303" pitchFamily="18" charset="0"/>
                        </a:rPr>
                        <a:t> Adjustments</a:t>
                      </a:r>
                      <a:endParaRPr lang="en-US" sz="1600" dirty="0">
                        <a:latin typeface="Constantia" panose="02030602050306030303" pitchFamily="18" charset="0"/>
                      </a:endParaRPr>
                    </a:p>
                  </a:txBody>
                  <a:tcPr>
                    <a:solidFill>
                      <a:schemeClr val="bg1"/>
                    </a:solidFill>
                  </a:tcPr>
                </a:tc>
                <a:tc>
                  <a:txBody>
                    <a:bodyPr/>
                    <a:lstStyle/>
                    <a:p>
                      <a:pPr algn="r"/>
                      <a:endParaRPr lang="en-US" sz="1600" dirty="0">
                        <a:latin typeface="Constantia" panose="02030602050306030303" pitchFamily="18" charset="0"/>
                      </a:endParaRPr>
                    </a:p>
                  </a:txBody>
                  <a:tcPr>
                    <a:solidFill>
                      <a:schemeClr val="bg1"/>
                    </a:solidFill>
                  </a:tcPr>
                </a:tc>
                <a:tc>
                  <a:txBody>
                    <a:bodyPr/>
                    <a:lstStyle/>
                    <a:p>
                      <a:pPr algn="r"/>
                      <a:r>
                        <a:rPr lang="en-US" sz="1600" dirty="0" smtClean="0">
                          <a:latin typeface="Constantia" panose="02030602050306030303" pitchFamily="18" charset="0"/>
                        </a:rPr>
                        <a:t>$7,138,722</a:t>
                      </a:r>
                      <a:endParaRPr lang="en-US" sz="1600" dirty="0">
                        <a:latin typeface="Constantia" panose="02030602050306030303" pitchFamily="18" charset="0"/>
                      </a:endParaRPr>
                    </a:p>
                  </a:txBody>
                  <a:tcPr>
                    <a:solidFill>
                      <a:schemeClr val="bg1"/>
                    </a:solidFill>
                  </a:tcPr>
                </a:tc>
                <a:tc>
                  <a:txBody>
                    <a:bodyPr/>
                    <a:lstStyle/>
                    <a:p>
                      <a:pPr algn="r"/>
                      <a:endParaRPr lang="en-US" sz="1600" dirty="0">
                        <a:latin typeface="Constantia" panose="02030602050306030303" pitchFamily="18" charset="0"/>
                      </a:endParaRPr>
                    </a:p>
                  </a:txBody>
                  <a:tcPr>
                    <a:solidFill>
                      <a:schemeClr val="bg1"/>
                    </a:solidFill>
                  </a:tcPr>
                </a:tc>
              </a:tr>
              <a:tr h="352425">
                <a:tc>
                  <a:txBody>
                    <a:bodyPr/>
                    <a:lstStyle/>
                    <a:p>
                      <a:r>
                        <a:rPr lang="en-US" sz="1600" b="1" u="sng" dirty="0" smtClean="0">
                          <a:latin typeface="Constantia" panose="02030602050306030303" pitchFamily="18" charset="0"/>
                        </a:rPr>
                        <a:t>FY2017 Revised Budget</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$976,056,402</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$993,195,124</a:t>
                      </a:r>
                      <a:endParaRPr lang="en-US" sz="1600" b="1" u="sng" dirty="0">
                        <a:latin typeface="Constantia" panose="02030602050306030303" pitchFamily="18" charset="0"/>
                      </a:endParaRPr>
                    </a:p>
                  </a:txBody>
                  <a:tcPr>
                    <a:solidFill>
                      <a:schemeClr val="bg1"/>
                    </a:solidFill>
                  </a:tcPr>
                </a:tc>
                <a:tc>
                  <a:txBody>
                    <a:bodyPr/>
                    <a:lstStyle/>
                    <a:p>
                      <a:pPr algn="r"/>
                      <a:r>
                        <a:rPr lang="en-US" sz="1600" b="1" u="sng" dirty="0" smtClean="0">
                          <a:latin typeface="Constantia" panose="02030602050306030303" pitchFamily="18" charset="0"/>
                        </a:rPr>
                        <a:t>($17,138,722)</a:t>
                      </a:r>
                      <a:endParaRPr lang="en-US" sz="1600" b="1" u="sng" dirty="0">
                        <a:latin typeface="Constantia" panose="02030602050306030303" pitchFamily="18" charset="0"/>
                      </a:endParaRPr>
                    </a:p>
                  </a:txBody>
                  <a:tcPr>
                    <a:solidFill>
                      <a:schemeClr val="bg1"/>
                    </a:solidFill>
                  </a:tcPr>
                </a:tc>
              </a:tr>
              <a:tr h="352425">
                <a:tc>
                  <a:txBody>
                    <a:bodyPr/>
                    <a:lstStyle/>
                    <a:p>
                      <a:r>
                        <a:rPr lang="en-US" sz="1600" dirty="0" smtClean="0">
                          <a:latin typeface="Constantia" panose="02030602050306030303" pitchFamily="18" charset="0"/>
                        </a:rPr>
                        <a:t>FY2018</a:t>
                      </a:r>
                      <a:r>
                        <a:rPr lang="en-US" sz="1600" baseline="0" dirty="0" smtClean="0">
                          <a:latin typeface="Constantia" panose="02030602050306030303" pitchFamily="18" charset="0"/>
                        </a:rPr>
                        <a:t> 6% Digest Growth</a:t>
                      </a: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$21,436,422</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FY2018 Dec Tag/TVAT</a:t>
                      </a:r>
                      <a:r>
                        <a:rPr lang="en-US" sz="1600" baseline="0" dirty="0" smtClean="0">
                          <a:latin typeface="Constantia" panose="02030602050306030303" pitchFamily="18" charset="0"/>
                        </a:rPr>
                        <a:t> Collections</a:t>
                      </a: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($4,667,755)</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FY2018 State QBE Earnings</a:t>
                      </a:r>
                      <a:r>
                        <a:rPr lang="en-US" sz="1600" baseline="0" dirty="0" smtClean="0">
                          <a:latin typeface="Constantia" panose="02030602050306030303" pitchFamily="18" charset="0"/>
                        </a:rPr>
                        <a:t> Growth</a:t>
                      </a: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$24,990,356</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FY2018 Other Revenue Adjustments</a:t>
                      </a: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$5,584,232</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Subtract One Time Expenditures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($3,138,722)</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Operating Cost to Open New Schools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$861,000</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Salary/Benefits</a:t>
                      </a:r>
                      <a:r>
                        <a:rPr lang="en-US" sz="1600" baseline="0" dirty="0" smtClean="0">
                          <a:latin typeface="Constantia" panose="02030602050306030303" pitchFamily="18" charset="0"/>
                        </a:rPr>
                        <a:t> Changes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$25,127,969</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Allotment Adjustments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$2,635,000</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Miscellaneous Expenditure Changes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($300,851)</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b="1" u="sng" dirty="0" smtClean="0">
                          <a:latin typeface="Constantia" panose="02030602050306030303" pitchFamily="18" charset="0"/>
                        </a:rPr>
                        <a:t>FY2018 Tentative Budget (Recurring)</a:t>
                      </a:r>
                      <a:endParaRPr lang="en-US" sz="1600" b="1" u="sng" dirty="0">
                        <a:latin typeface="Constantia" panose="02030602050306030303" pitchFamily="18" charset="0"/>
                      </a:endParaRPr>
                    </a:p>
                  </a:txBody>
                  <a:tcPr>
                    <a:solidFill>
                      <a:srgbClr val="FFFF00"/>
                    </a:solidFill>
                  </a:tcPr>
                </a:tc>
                <a:tc>
                  <a:txBody>
                    <a:bodyPr/>
                    <a:lstStyle/>
                    <a:p>
                      <a:pPr algn="r"/>
                      <a:r>
                        <a:rPr lang="en-US" sz="1600" b="1" u="sng" dirty="0" smtClean="0">
                          <a:latin typeface="Constantia" panose="02030602050306030303" pitchFamily="18" charset="0"/>
                        </a:rPr>
                        <a:t>$1,023,399,657</a:t>
                      </a:r>
                      <a:endParaRPr lang="en-US" sz="1600" b="1" u="sng" dirty="0">
                        <a:latin typeface="Constantia" panose="02030602050306030303" pitchFamily="18" charset="0"/>
                      </a:endParaRPr>
                    </a:p>
                  </a:txBody>
                  <a:tcPr>
                    <a:solidFill>
                      <a:srgbClr val="FFFF00"/>
                    </a:solidFill>
                  </a:tcPr>
                </a:tc>
                <a:tc>
                  <a:txBody>
                    <a:bodyPr/>
                    <a:lstStyle/>
                    <a:p>
                      <a:pPr algn="r"/>
                      <a:r>
                        <a:rPr lang="en-US" sz="1600" b="1" u="sng" dirty="0" smtClean="0">
                          <a:latin typeface="Constantia" panose="02030602050306030303" pitchFamily="18" charset="0"/>
                        </a:rPr>
                        <a:t>$1,018,379,520</a:t>
                      </a:r>
                      <a:endParaRPr lang="en-US" sz="1600" b="1" u="sng" dirty="0">
                        <a:latin typeface="Constantia" panose="02030602050306030303" pitchFamily="18" charset="0"/>
                      </a:endParaRPr>
                    </a:p>
                  </a:txBody>
                  <a:tcPr>
                    <a:solidFill>
                      <a:srgbClr val="FFFF00"/>
                    </a:solidFill>
                  </a:tcPr>
                </a:tc>
                <a:tc>
                  <a:txBody>
                    <a:bodyPr/>
                    <a:lstStyle/>
                    <a:p>
                      <a:pPr algn="r"/>
                      <a:r>
                        <a:rPr lang="en-US" sz="1600" b="1" u="sng" dirty="0" smtClean="0">
                          <a:latin typeface="Constantia" panose="02030602050306030303" pitchFamily="18" charset="0"/>
                        </a:rPr>
                        <a:t>$5,020,137</a:t>
                      </a:r>
                      <a:endParaRPr lang="en-US" sz="1600" b="1" u="sng" dirty="0">
                        <a:latin typeface="Constantia" panose="02030602050306030303" pitchFamily="18" charset="0"/>
                      </a:endParaRPr>
                    </a:p>
                  </a:txBody>
                  <a:tcPr>
                    <a:solidFill>
                      <a:srgbClr val="FFFF00"/>
                    </a:solidFill>
                  </a:tcPr>
                </a:tc>
              </a:tr>
              <a:tr h="352425">
                <a:tc>
                  <a:txBody>
                    <a:bodyPr/>
                    <a:lstStyle/>
                    <a:p>
                      <a:r>
                        <a:rPr lang="en-US" sz="1600" dirty="0" smtClean="0">
                          <a:latin typeface="Constantia" panose="02030602050306030303" pitchFamily="18" charset="0"/>
                        </a:rPr>
                        <a:t>1.1% One Time Bonus for All Employees</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c>
                  <a:txBody>
                    <a:bodyPr/>
                    <a:lstStyle/>
                    <a:p>
                      <a:pPr algn="r"/>
                      <a:r>
                        <a:rPr lang="en-US" sz="1600" dirty="0" smtClean="0">
                          <a:latin typeface="Constantia" panose="02030602050306030303" pitchFamily="18" charset="0"/>
                        </a:rPr>
                        <a:t>$8,195,000</a:t>
                      </a:r>
                      <a:endParaRPr lang="en-US" sz="1600" dirty="0">
                        <a:latin typeface="Constantia" panose="02030602050306030303" pitchFamily="18" charset="0"/>
                      </a:endParaRPr>
                    </a:p>
                  </a:txBody>
                  <a:tcPr>
                    <a:solidFill>
                      <a:srgbClr val="FFFF00"/>
                    </a:solidFill>
                  </a:tcPr>
                </a:tc>
                <a:tc>
                  <a:txBody>
                    <a:bodyPr/>
                    <a:lstStyle/>
                    <a:p>
                      <a:pPr algn="r"/>
                      <a:endParaRPr lang="en-US" sz="1600" dirty="0">
                        <a:latin typeface="Constantia" panose="02030602050306030303" pitchFamily="18" charset="0"/>
                      </a:endParaRPr>
                    </a:p>
                  </a:txBody>
                  <a:tcPr>
                    <a:solidFill>
                      <a:srgbClr val="FFFF00"/>
                    </a:solidFill>
                  </a:tcPr>
                </a:tc>
              </a:tr>
              <a:tr h="352425">
                <a:tc>
                  <a:txBody>
                    <a:bodyPr/>
                    <a:lstStyle/>
                    <a:p>
                      <a:r>
                        <a:rPr lang="en-US" sz="1600" b="1" u="sng" dirty="0" smtClean="0">
                          <a:latin typeface="Constantia" panose="02030602050306030303" pitchFamily="18" charset="0"/>
                        </a:rPr>
                        <a:t>FY2018 Tentative Budget (Final)</a:t>
                      </a:r>
                      <a:endParaRPr lang="en-US" sz="1600" b="1" u="sng" dirty="0">
                        <a:latin typeface="Constantia" panose="02030602050306030303" pitchFamily="18" charset="0"/>
                      </a:endParaRPr>
                    </a:p>
                  </a:txBody>
                  <a:tcPr>
                    <a:solidFill>
                      <a:srgbClr val="FFFF00"/>
                    </a:solidFill>
                  </a:tcPr>
                </a:tc>
                <a:tc>
                  <a:txBody>
                    <a:bodyPr/>
                    <a:lstStyle/>
                    <a:p>
                      <a:pPr algn="r"/>
                      <a:r>
                        <a:rPr lang="en-US" sz="1600" b="1" u="sng" dirty="0" smtClean="0">
                          <a:latin typeface="Constantia" panose="02030602050306030303" pitchFamily="18" charset="0"/>
                        </a:rPr>
                        <a:t>$1,023,399,657</a:t>
                      </a:r>
                      <a:endParaRPr lang="en-US" sz="1600" b="1" u="sng" dirty="0">
                        <a:latin typeface="Constantia" panose="02030602050306030303" pitchFamily="18" charset="0"/>
                      </a:endParaRPr>
                    </a:p>
                  </a:txBody>
                  <a:tcPr>
                    <a:solidFill>
                      <a:srgbClr val="FFFF00"/>
                    </a:solidFill>
                  </a:tcPr>
                </a:tc>
                <a:tc>
                  <a:txBody>
                    <a:bodyPr/>
                    <a:lstStyle/>
                    <a:p>
                      <a:pPr algn="r"/>
                      <a:r>
                        <a:rPr lang="en-US" sz="1600" b="1" u="sng" dirty="0" smtClean="0">
                          <a:latin typeface="Constantia" panose="02030602050306030303" pitchFamily="18" charset="0"/>
                        </a:rPr>
                        <a:t>$1,026,574,520</a:t>
                      </a:r>
                      <a:endParaRPr lang="en-US" sz="1600" b="1" u="sng" dirty="0">
                        <a:latin typeface="Constantia" panose="02030602050306030303" pitchFamily="18" charset="0"/>
                      </a:endParaRPr>
                    </a:p>
                  </a:txBody>
                  <a:tcPr>
                    <a:solidFill>
                      <a:srgbClr val="FFFF00"/>
                    </a:solidFill>
                  </a:tcPr>
                </a:tc>
                <a:tc>
                  <a:txBody>
                    <a:bodyPr/>
                    <a:lstStyle/>
                    <a:p>
                      <a:pPr algn="r"/>
                      <a:r>
                        <a:rPr lang="en-US" sz="1600" b="1" dirty="0" smtClean="0">
                          <a:latin typeface="Constantia" panose="02030602050306030303" pitchFamily="18" charset="0"/>
                        </a:rPr>
                        <a:t>($3,174,863)</a:t>
                      </a:r>
                      <a:endParaRPr lang="en-US" sz="1600" b="1" dirty="0">
                        <a:latin typeface="Constantia" panose="02030602050306030303" pitchFamily="18" charset="0"/>
                      </a:endParaRPr>
                    </a:p>
                  </a:txBody>
                  <a:tcPr>
                    <a:solidFill>
                      <a:srgbClr val="FFFF00"/>
                    </a:solidFill>
                  </a:tcPr>
                </a:tc>
              </a:tr>
            </a:tbl>
          </a:graphicData>
        </a:graphic>
      </p:graphicFrame>
    </p:spTree>
    <p:extLst>
      <p:ext uri="{BB962C8B-B14F-4D97-AF65-F5344CB8AC3E}">
        <p14:creationId xmlns:p14="http://schemas.microsoft.com/office/powerpoint/2010/main" val="3422512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19</a:t>
            </a:fld>
            <a:endParaRPr lang="en-US" dirty="0"/>
          </a:p>
        </p:txBody>
      </p:sp>
      <p:sp>
        <p:nvSpPr>
          <p:cNvPr id="4" name="Rectangle 3"/>
          <p:cNvSpPr/>
          <p:nvPr/>
        </p:nvSpPr>
        <p:spPr>
          <a:xfrm>
            <a:off x="247650" y="685800"/>
            <a:ext cx="8839200" cy="523220"/>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Fy2018 Budget Balancing</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sp>
        <p:nvSpPr>
          <p:cNvPr id="6" name="TextBox 5"/>
          <p:cNvSpPr txBox="1"/>
          <p:nvPr/>
        </p:nvSpPr>
        <p:spPr>
          <a:xfrm>
            <a:off x="132255" y="1901939"/>
            <a:ext cx="8668655" cy="3139321"/>
          </a:xfrm>
          <a:prstGeom prst="rect">
            <a:avLst/>
          </a:prstGeom>
          <a:noFill/>
        </p:spPr>
        <p:txBody>
          <a:bodyPr wrap="none" rtlCol="0">
            <a:spAutoFit/>
          </a:bodyPr>
          <a:lstStyle/>
          <a:p>
            <a:pPr algn="ctr"/>
            <a:r>
              <a:rPr lang="en-US" sz="3600" dirty="0" smtClean="0">
                <a:latin typeface="Constantia" panose="02030602050306030303" pitchFamily="18" charset="0"/>
              </a:rPr>
              <a:t>Why is the FY2018 Budget so challenging</a:t>
            </a:r>
          </a:p>
          <a:p>
            <a:pPr algn="ctr"/>
            <a:r>
              <a:rPr lang="en-US" sz="3600" dirty="0" smtClean="0">
                <a:latin typeface="Constantia" panose="02030602050306030303" pitchFamily="18" charset="0"/>
              </a:rPr>
              <a:t> to balance and why has a 1.1% one-time</a:t>
            </a:r>
          </a:p>
          <a:p>
            <a:pPr algn="ctr"/>
            <a:r>
              <a:rPr lang="en-US" sz="3600" dirty="0">
                <a:latin typeface="Constantia" panose="02030602050306030303" pitchFamily="18" charset="0"/>
              </a:rPr>
              <a:t>b</a:t>
            </a:r>
            <a:r>
              <a:rPr lang="en-US" sz="3600" dirty="0" smtClean="0">
                <a:latin typeface="Constantia" panose="02030602050306030303" pitchFamily="18" charset="0"/>
              </a:rPr>
              <a:t>onus been proposed instead of a salary </a:t>
            </a:r>
          </a:p>
          <a:p>
            <a:pPr algn="ctr"/>
            <a:r>
              <a:rPr lang="en-US" sz="3600" dirty="0">
                <a:latin typeface="Constantia" panose="02030602050306030303" pitchFamily="18" charset="0"/>
              </a:rPr>
              <a:t>p</a:t>
            </a:r>
            <a:r>
              <a:rPr lang="en-US" sz="3600" dirty="0" smtClean="0">
                <a:latin typeface="Constantia" panose="02030602050306030303" pitchFamily="18" charset="0"/>
              </a:rPr>
              <a:t>ercentage </a:t>
            </a:r>
            <a:r>
              <a:rPr lang="en-US" sz="3600" dirty="0">
                <a:latin typeface="Constantia" panose="02030602050306030303" pitchFamily="18" charset="0"/>
              </a:rPr>
              <a:t>r</a:t>
            </a:r>
            <a:r>
              <a:rPr lang="en-US" sz="3600" dirty="0" smtClean="0">
                <a:latin typeface="Constantia" panose="02030602050306030303" pitchFamily="18" charset="0"/>
              </a:rPr>
              <a:t>aise </a:t>
            </a:r>
            <a:r>
              <a:rPr lang="en-US" sz="3600" dirty="0">
                <a:latin typeface="Constantia" panose="02030602050306030303" pitchFamily="18" charset="0"/>
              </a:rPr>
              <a:t>i</a:t>
            </a:r>
            <a:r>
              <a:rPr lang="en-US" sz="3600" dirty="0" smtClean="0">
                <a:latin typeface="Constantia" panose="02030602050306030303" pitchFamily="18" charset="0"/>
              </a:rPr>
              <a:t>ncrease?</a:t>
            </a:r>
          </a:p>
          <a:p>
            <a:endParaRPr lang="en-US" sz="2000" dirty="0">
              <a:latin typeface="Constantia" panose="02030602050306030303" pitchFamily="18" charset="0"/>
            </a:endParaRPr>
          </a:p>
          <a:p>
            <a:endParaRPr lang="en-US" sz="2000" dirty="0" smtClean="0">
              <a:latin typeface="Constantia" panose="02030602050306030303" pitchFamily="18" charset="0"/>
            </a:endParaRPr>
          </a:p>
          <a:p>
            <a:endParaRPr lang="en-US" sz="1400" dirty="0">
              <a:latin typeface="Constantia" panose="02030602050306030303" pitchFamily="18" charset="0"/>
            </a:endParaRPr>
          </a:p>
        </p:txBody>
      </p:sp>
    </p:spTree>
    <p:extLst>
      <p:ext uri="{BB962C8B-B14F-4D97-AF65-F5344CB8AC3E}">
        <p14:creationId xmlns:p14="http://schemas.microsoft.com/office/powerpoint/2010/main" val="3098294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2</a:t>
            </a:fld>
            <a:endParaRPr lang="en-US" dirty="0"/>
          </a:p>
        </p:txBody>
      </p:sp>
      <p:sp>
        <p:nvSpPr>
          <p:cNvPr id="3" name="Rectangle 2"/>
          <p:cNvSpPr/>
          <p:nvPr/>
        </p:nvSpPr>
        <p:spPr>
          <a:xfrm>
            <a:off x="508715" y="333368"/>
            <a:ext cx="7772400" cy="800219"/>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FY2018 Budget Calendar</a:t>
            </a: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sp>
        <p:nvSpPr>
          <p:cNvPr id="6" name="TextBox 5"/>
          <p:cNvSpPr txBox="1"/>
          <p:nvPr/>
        </p:nvSpPr>
        <p:spPr>
          <a:xfrm>
            <a:off x="1905000" y="1410355"/>
            <a:ext cx="184731" cy="830997"/>
          </a:xfrm>
          <a:prstGeom prst="rect">
            <a:avLst/>
          </a:prstGeom>
          <a:noFill/>
        </p:spPr>
        <p:txBody>
          <a:bodyPr wrap="none" rtlCol="0">
            <a:spAutoFit/>
          </a:bodyPr>
          <a:lstStyle/>
          <a:p>
            <a:endParaRPr lang="en-US" sz="2000" dirty="0" smtClean="0">
              <a:latin typeface="Constantia" panose="02030602050306030303" pitchFamily="18" charset="0"/>
            </a:endParaRPr>
          </a:p>
          <a:p>
            <a:endParaRPr lang="en-US" sz="2800" dirty="0">
              <a:latin typeface="Constantia" panose="02030602050306030303" pitchFamily="18" charset="0"/>
            </a:endParaRPr>
          </a:p>
        </p:txBody>
      </p:sp>
      <p:sp>
        <p:nvSpPr>
          <p:cNvPr id="7" name="TextBox 6"/>
          <p:cNvSpPr txBox="1"/>
          <p:nvPr/>
        </p:nvSpPr>
        <p:spPr>
          <a:xfrm>
            <a:off x="304800" y="990600"/>
            <a:ext cx="8610599" cy="5632311"/>
          </a:xfrm>
          <a:prstGeom prst="rect">
            <a:avLst/>
          </a:prstGeom>
          <a:noFill/>
        </p:spPr>
        <p:txBody>
          <a:bodyPr wrap="square" rtlCol="0">
            <a:spAutoFit/>
          </a:bodyPr>
          <a:lstStyle/>
          <a:p>
            <a:r>
              <a:rPr lang="en-US" sz="2000" b="1" u="sng" dirty="0" smtClean="0">
                <a:latin typeface="Constantia" panose="02030602050306030303" pitchFamily="18" charset="0"/>
              </a:rPr>
              <a:t>Dates</a:t>
            </a:r>
            <a:r>
              <a:rPr lang="en-US" sz="2000" b="1" dirty="0" smtClean="0">
                <a:latin typeface="Constantia" panose="02030602050306030303" pitchFamily="18" charset="0"/>
              </a:rPr>
              <a:t>		</a:t>
            </a:r>
            <a:r>
              <a:rPr lang="en-US" sz="2000" b="1" u="sng" dirty="0" smtClean="0">
                <a:latin typeface="Constantia" panose="02030602050306030303" pitchFamily="18" charset="0"/>
              </a:rPr>
              <a:t>Descriptions</a:t>
            </a:r>
          </a:p>
          <a:p>
            <a:r>
              <a:rPr lang="en-US" sz="2000" dirty="0" smtClean="0">
                <a:latin typeface="Constantia" panose="02030602050306030303" pitchFamily="18" charset="0"/>
              </a:rPr>
              <a:t>November, </a:t>
            </a:r>
            <a:r>
              <a:rPr lang="en-US" sz="2000" dirty="0">
                <a:latin typeface="Constantia" panose="02030602050306030303" pitchFamily="18" charset="0"/>
              </a:rPr>
              <a:t>2016	</a:t>
            </a:r>
            <a:r>
              <a:rPr lang="en-US" sz="2000" dirty="0" smtClean="0">
                <a:latin typeface="Constantia" panose="02030602050306030303" pitchFamily="18" charset="0"/>
              </a:rPr>
              <a:t>FY2018 </a:t>
            </a:r>
            <a:r>
              <a:rPr lang="en-US" sz="2000" dirty="0">
                <a:latin typeface="Constantia" panose="02030602050306030303" pitchFamily="18" charset="0"/>
              </a:rPr>
              <a:t>Personnel Position Allotments</a:t>
            </a:r>
            <a:endParaRPr lang="en-US" sz="2000" dirty="0" smtClean="0">
              <a:latin typeface="Constantia" panose="02030602050306030303" pitchFamily="18" charset="0"/>
            </a:endParaRPr>
          </a:p>
          <a:p>
            <a:r>
              <a:rPr lang="en-US" sz="2000" dirty="0">
                <a:latin typeface="Constantia" panose="02030602050306030303" pitchFamily="18" charset="0"/>
              </a:rPr>
              <a:t>-</a:t>
            </a:r>
            <a:r>
              <a:rPr lang="en-US" sz="2000" dirty="0" smtClean="0">
                <a:latin typeface="Constantia" panose="02030602050306030303" pitchFamily="18" charset="0"/>
              </a:rPr>
              <a:t> March, 2017</a:t>
            </a:r>
            <a:r>
              <a:rPr lang="en-US" sz="2000" dirty="0">
                <a:latin typeface="Constantia" panose="02030602050306030303" pitchFamily="18" charset="0"/>
              </a:rPr>
              <a:t>	</a:t>
            </a:r>
            <a:r>
              <a:rPr lang="en-US" sz="2000" dirty="0" smtClean="0">
                <a:latin typeface="Constantia" panose="02030602050306030303" pitchFamily="18" charset="0"/>
              </a:rPr>
              <a:t>Budget </a:t>
            </a:r>
            <a:r>
              <a:rPr lang="en-US" sz="2000" dirty="0">
                <a:latin typeface="Constantia" panose="02030602050306030303" pitchFamily="18" charset="0"/>
              </a:rPr>
              <a:t>Administrator Report and Account Review</a:t>
            </a:r>
            <a:endParaRPr lang="en-US" sz="2000" dirty="0" smtClean="0">
              <a:latin typeface="Constantia" panose="02030602050306030303" pitchFamily="18" charset="0"/>
            </a:endParaRPr>
          </a:p>
          <a:p>
            <a:r>
              <a:rPr lang="en-US" sz="2000" dirty="0">
                <a:latin typeface="Constantia" panose="02030602050306030303" pitchFamily="18" charset="0"/>
              </a:rPr>
              <a:t>		Monitor 2017 State of GA General Assembly – State Revenue</a:t>
            </a:r>
          </a:p>
          <a:p>
            <a:r>
              <a:rPr lang="en-US" sz="2000" dirty="0">
                <a:latin typeface="Constantia" panose="02030602050306030303" pitchFamily="18" charset="0"/>
              </a:rPr>
              <a:t>		Estimate Property Value Digest Calculations and Growth</a:t>
            </a:r>
          </a:p>
          <a:p>
            <a:r>
              <a:rPr lang="en-US" sz="2000" dirty="0">
                <a:latin typeface="Constantia" panose="02030602050306030303" pitchFamily="18" charset="0"/>
              </a:rPr>
              <a:t>		Prepare Other General Fund Revenue Estimates</a:t>
            </a:r>
          </a:p>
          <a:p>
            <a:r>
              <a:rPr lang="en-US" sz="2000" dirty="0">
                <a:latin typeface="Constantia" panose="02030602050306030303" pitchFamily="18" charset="0"/>
              </a:rPr>
              <a:t>		Prepare Other Fund </a:t>
            </a:r>
            <a:r>
              <a:rPr lang="en-US" sz="2000" dirty="0" smtClean="0">
                <a:latin typeface="Constantia" panose="02030602050306030303" pitchFamily="18" charset="0"/>
              </a:rPr>
              <a:t>Budgets</a:t>
            </a:r>
          </a:p>
          <a:p>
            <a:r>
              <a:rPr lang="en-US" sz="2000" dirty="0">
                <a:latin typeface="Constantia" panose="02030602050306030303" pitchFamily="18" charset="0"/>
              </a:rPr>
              <a:t>	</a:t>
            </a:r>
            <a:r>
              <a:rPr lang="en-US" sz="2000" dirty="0" smtClean="0">
                <a:latin typeface="Constantia" panose="02030602050306030303" pitchFamily="18" charset="0"/>
              </a:rPr>
              <a:t>	</a:t>
            </a:r>
            <a:endParaRPr lang="en-US" sz="2000" dirty="0">
              <a:latin typeface="Constantia" panose="02030602050306030303" pitchFamily="18" charset="0"/>
            </a:endParaRPr>
          </a:p>
          <a:p>
            <a:r>
              <a:rPr lang="en-US" sz="2000" dirty="0" smtClean="0">
                <a:latin typeface="Constantia" panose="02030602050306030303" pitchFamily="18" charset="0"/>
              </a:rPr>
              <a:t>April 20, 2017	Present Initial FY2018 Tentative Budget to the Board</a:t>
            </a:r>
          </a:p>
          <a:p>
            <a:endParaRPr lang="en-US" sz="2000" dirty="0" smtClean="0">
              <a:latin typeface="Constantia" panose="02030602050306030303" pitchFamily="18" charset="0"/>
            </a:endParaRPr>
          </a:p>
          <a:p>
            <a:r>
              <a:rPr lang="en-US" sz="2000" dirty="0" smtClean="0">
                <a:latin typeface="Constantia" panose="02030602050306030303" pitchFamily="18" charset="0"/>
              </a:rPr>
              <a:t>May 10, 2017	Budget Public Forum</a:t>
            </a:r>
          </a:p>
          <a:p>
            <a:r>
              <a:rPr lang="en-US" sz="2000" dirty="0">
                <a:latin typeface="Constantia" panose="02030602050306030303" pitchFamily="18" charset="0"/>
              </a:rPr>
              <a:t>	</a:t>
            </a:r>
            <a:r>
              <a:rPr lang="en-US" sz="2000" dirty="0" smtClean="0">
                <a:latin typeface="Constantia" panose="02030602050306030303" pitchFamily="18" charset="0"/>
              </a:rPr>
              <a:t>	Board FY2018 Budget Discussion</a:t>
            </a:r>
          </a:p>
          <a:p>
            <a:r>
              <a:rPr lang="en-US" sz="2000" dirty="0">
                <a:latin typeface="Constantia" panose="02030602050306030303" pitchFamily="18" charset="0"/>
              </a:rPr>
              <a:t>	</a:t>
            </a:r>
            <a:r>
              <a:rPr lang="en-US" sz="2000" dirty="0" smtClean="0">
                <a:latin typeface="Constantia" panose="02030602050306030303" pitchFamily="18" charset="0"/>
              </a:rPr>
              <a:t>	Adopt FY2018 Tentative Budget</a:t>
            </a:r>
          </a:p>
          <a:p>
            <a:endParaRPr lang="en-US" sz="2000" dirty="0" smtClean="0">
              <a:latin typeface="Constantia" panose="02030602050306030303" pitchFamily="18" charset="0"/>
            </a:endParaRPr>
          </a:p>
          <a:p>
            <a:r>
              <a:rPr lang="en-US" sz="2000" dirty="0" smtClean="0">
                <a:latin typeface="Constantia" panose="02030602050306030303" pitchFamily="18" charset="0"/>
              </a:rPr>
              <a:t>May 18, 2017	Board FY2018 Budget Discussion</a:t>
            </a:r>
          </a:p>
          <a:p>
            <a:endParaRPr lang="en-US" sz="2000" dirty="0" smtClean="0">
              <a:latin typeface="Constantia" panose="02030602050306030303" pitchFamily="18" charset="0"/>
            </a:endParaRPr>
          </a:p>
          <a:p>
            <a:r>
              <a:rPr lang="en-US" sz="2000" dirty="0" smtClean="0">
                <a:latin typeface="Constantia" panose="02030602050306030303" pitchFamily="18" charset="0"/>
              </a:rPr>
              <a:t>June 14, 2017	Budget Public Forum</a:t>
            </a:r>
          </a:p>
          <a:p>
            <a:r>
              <a:rPr lang="en-US" sz="2000" dirty="0">
                <a:latin typeface="Constantia" panose="02030602050306030303" pitchFamily="18" charset="0"/>
              </a:rPr>
              <a:t>	</a:t>
            </a:r>
            <a:r>
              <a:rPr lang="en-US" sz="2000" dirty="0" smtClean="0">
                <a:latin typeface="Constantia" panose="02030602050306030303" pitchFamily="18" charset="0"/>
              </a:rPr>
              <a:t>	Legal Adoption of FY2018 Budget</a:t>
            </a:r>
            <a:endParaRPr lang="en-US" sz="2000" dirty="0">
              <a:latin typeface="Constantia" panose="02030602050306030303" pitchFamily="18" charset="0"/>
            </a:endParaRPr>
          </a:p>
        </p:txBody>
      </p:sp>
    </p:spTree>
    <p:extLst>
      <p:ext uri="{BB962C8B-B14F-4D97-AF65-F5344CB8AC3E}">
        <p14:creationId xmlns:p14="http://schemas.microsoft.com/office/powerpoint/2010/main" val="3092733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20</a:t>
            </a:fld>
            <a:endParaRPr lang="en-US" dirty="0"/>
          </a:p>
        </p:txBody>
      </p:sp>
      <p:sp>
        <p:nvSpPr>
          <p:cNvPr id="4" name="Rectangle 3"/>
          <p:cNvSpPr/>
          <p:nvPr/>
        </p:nvSpPr>
        <p:spPr>
          <a:xfrm>
            <a:off x="154026" y="374612"/>
            <a:ext cx="8839200" cy="523220"/>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Fy2018 Budget Balancing</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sp>
        <p:nvSpPr>
          <p:cNvPr id="6" name="TextBox 5"/>
          <p:cNvSpPr txBox="1"/>
          <p:nvPr/>
        </p:nvSpPr>
        <p:spPr>
          <a:xfrm>
            <a:off x="132255" y="1901939"/>
            <a:ext cx="184731" cy="923330"/>
          </a:xfrm>
          <a:prstGeom prst="rect">
            <a:avLst/>
          </a:prstGeom>
          <a:noFill/>
        </p:spPr>
        <p:txBody>
          <a:bodyPr wrap="none" rtlCol="0">
            <a:spAutoFit/>
          </a:bodyPr>
          <a:lstStyle/>
          <a:p>
            <a:endParaRPr lang="en-US" sz="2000" dirty="0">
              <a:latin typeface="Constantia" panose="02030602050306030303" pitchFamily="18" charset="0"/>
            </a:endParaRPr>
          </a:p>
          <a:p>
            <a:endParaRPr lang="en-US" sz="2000" dirty="0" smtClean="0">
              <a:latin typeface="Constantia" panose="02030602050306030303" pitchFamily="18" charset="0"/>
            </a:endParaRPr>
          </a:p>
          <a:p>
            <a:endParaRPr lang="en-US" sz="1400" dirty="0">
              <a:latin typeface="Constantia" panose="02030602050306030303" pitchFamily="18" charset="0"/>
            </a:endParaRPr>
          </a:p>
        </p:txBody>
      </p:sp>
      <p:sp>
        <p:nvSpPr>
          <p:cNvPr id="2" name="TextBox 1"/>
          <p:cNvSpPr txBox="1"/>
          <p:nvPr/>
        </p:nvSpPr>
        <p:spPr>
          <a:xfrm>
            <a:off x="207264" y="1180749"/>
            <a:ext cx="3672672" cy="338554"/>
          </a:xfrm>
          <a:prstGeom prst="rect">
            <a:avLst/>
          </a:prstGeom>
          <a:noFill/>
        </p:spPr>
        <p:txBody>
          <a:bodyPr wrap="none" rtlCol="0">
            <a:spAutoFit/>
          </a:bodyPr>
          <a:lstStyle/>
          <a:p>
            <a:r>
              <a:rPr lang="en-US" sz="1600" dirty="0" smtClean="0">
                <a:latin typeface="Constantia" panose="02030602050306030303" pitchFamily="18" charset="0"/>
              </a:rPr>
              <a:t>Summary of FY2018 Budget Challenges:</a:t>
            </a:r>
          </a:p>
        </p:txBody>
      </p:sp>
      <p:graphicFrame>
        <p:nvGraphicFramePr>
          <p:cNvPr id="7" name="Table 6"/>
          <p:cNvGraphicFramePr>
            <a:graphicFrameLocks noGrp="1"/>
          </p:cNvGraphicFramePr>
          <p:nvPr>
            <p:extLst>
              <p:ext uri="{D42A27DB-BD31-4B8C-83A1-F6EECF244321}">
                <p14:modId xmlns:p14="http://schemas.microsoft.com/office/powerpoint/2010/main" val="3492112326"/>
              </p:ext>
            </p:extLst>
          </p:nvPr>
        </p:nvGraphicFramePr>
        <p:xfrm>
          <a:off x="207264" y="1646848"/>
          <a:ext cx="8674616" cy="3835400"/>
        </p:xfrm>
        <a:graphic>
          <a:graphicData uri="http://schemas.openxmlformats.org/drawingml/2006/table">
            <a:tbl>
              <a:tblPr firstRow="1" bandRow="1">
                <a:tableStyleId>{21E4AEA4-8DFA-4A89-87EB-49C32662AFE0}</a:tableStyleId>
              </a:tblPr>
              <a:tblGrid>
                <a:gridCol w="2802257"/>
                <a:gridCol w="1386392"/>
                <a:gridCol w="1835909"/>
                <a:gridCol w="2650058"/>
              </a:tblGrid>
              <a:tr h="746760">
                <a:tc>
                  <a:txBody>
                    <a:bodyPr/>
                    <a:lstStyle/>
                    <a:p>
                      <a:endParaRPr lang="en-US" sz="1600" dirty="0" smtClean="0">
                        <a:latin typeface="Constantia" panose="02030602050306030303" pitchFamily="18" charset="0"/>
                      </a:endParaRPr>
                    </a:p>
                    <a:p>
                      <a:pPr algn="ctr"/>
                      <a:endParaRPr lang="en-US" sz="1600" dirty="0" smtClean="0">
                        <a:latin typeface="Constantia" panose="02030602050306030303" pitchFamily="18" charset="0"/>
                      </a:endParaRPr>
                    </a:p>
                    <a:p>
                      <a:pPr algn="ctr"/>
                      <a:r>
                        <a:rPr lang="en-US" sz="1600" dirty="0" smtClean="0">
                          <a:latin typeface="Constantia" panose="02030602050306030303" pitchFamily="18" charset="0"/>
                        </a:rPr>
                        <a:t>Budget Issue</a:t>
                      </a:r>
                      <a:endParaRPr lang="en-US" sz="1600" dirty="0">
                        <a:latin typeface="Constantia" panose="02030602050306030303" pitchFamily="18" charset="0"/>
                      </a:endParaRPr>
                    </a:p>
                  </a:txBody>
                  <a:tcPr/>
                </a:tc>
                <a:tc>
                  <a:txBody>
                    <a:bodyPr/>
                    <a:lstStyle/>
                    <a:p>
                      <a:pPr algn="ctr"/>
                      <a:r>
                        <a:rPr lang="en-US" sz="1600" dirty="0" smtClean="0">
                          <a:latin typeface="Constantia" panose="02030602050306030303" pitchFamily="18" charset="0"/>
                        </a:rPr>
                        <a:t>FY2018 Revenue Cuts</a:t>
                      </a:r>
                    </a:p>
                  </a:txBody>
                  <a:tcPr/>
                </a:tc>
                <a:tc>
                  <a:txBody>
                    <a:bodyPr/>
                    <a:lstStyle/>
                    <a:p>
                      <a:pPr algn="ctr"/>
                      <a:r>
                        <a:rPr lang="en-US" sz="1600" dirty="0" smtClean="0">
                          <a:latin typeface="Constantia" panose="02030602050306030303" pitchFamily="18" charset="0"/>
                        </a:rPr>
                        <a:t>FY2018 Additional</a:t>
                      </a:r>
                    </a:p>
                    <a:p>
                      <a:pPr algn="ctr"/>
                      <a:r>
                        <a:rPr lang="en-US" sz="1600" dirty="0" smtClean="0">
                          <a:latin typeface="Constantia" panose="02030602050306030303" pitchFamily="18" charset="0"/>
                        </a:rPr>
                        <a:t>Expenditures</a:t>
                      </a:r>
                    </a:p>
                  </a:txBody>
                  <a:tcPr/>
                </a:tc>
                <a:tc>
                  <a:txBody>
                    <a:bodyPr/>
                    <a:lstStyle/>
                    <a:p>
                      <a:pPr algn="ctr"/>
                      <a:endParaRPr lang="en-US" sz="1600" dirty="0" smtClean="0">
                        <a:latin typeface="Constantia" panose="02030602050306030303" pitchFamily="18" charset="0"/>
                      </a:endParaRPr>
                    </a:p>
                    <a:p>
                      <a:pPr algn="ctr"/>
                      <a:endParaRPr lang="en-US" sz="1600" dirty="0" smtClean="0">
                        <a:latin typeface="Constantia" panose="02030602050306030303" pitchFamily="18" charset="0"/>
                      </a:endParaRPr>
                    </a:p>
                    <a:p>
                      <a:pPr algn="ctr"/>
                      <a:r>
                        <a:rPr lang="en-US" sz="1600" dirty="0" smtClean="0">
                          <a:latin typeface="Constantia" panose="02030602050306030303" pitchFamily="18" charset="0"/>
                        </a:rPr>
                        <a:t>Comments</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State Austerity Cut</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$10,388,627</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r>
                        <a:rPr lang="en-US" sz="1600" dirty="0" smtClean="0">
                          <a:latin typeface="Constantia" panose="02030602050306030303" pitchFamily="18" charset="0"/>
                        </a:rPr>
                        <a:t>$586.3 Million since 2003</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State Local 5 Mill Share</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$7,862,563</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r>
                        <a:rPr lang="en-US" sz="1600" dirty="0" smtClean="0">
                          <a:latin typeface="Constantia" panose="02030602050306030303" pitchFamily="18" charset="0"/>
                        </a:rPr>
                        <a:t>$144 Million for FY2018</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Local Age</a:t>
                      </a:r>
                      <a:r>
                        <a:rPr lang="en-US" sz="1600" baseline="0" dirty="0" smtClean="0">
                          <a:latin typeface="Constantia" panose="02030602050306030303" pitchFamily="18" charset="0"/>
                        </a:rPr>
                        <a:t> 62 Exemption</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$11,095,622</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r>
                        <a:rPr lang="en-US" sz="1600" dirty="0" smtClean="0">
                          <a:latin typeface="Constantia" panose="02030602050306030303" pitchFamily="18" charset="0"/>
                        </a:rPr>
                        <a:t>$90.0 Million Current</a:t>
                      </a:r>
                      <a:r>
                        <a:rPr lang="en-US" sz="1600" baseline="0" dirty="0" smtClean="0">
                          <a:latin typeface="Constantia" panose="02030602050306030303" pitchFamily="18" charset="0"/>
                        </a:rPr>
                        <a:t> Year</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Local</a:t>
                      </a:r>
                      <a:r>
                        <a:rPr lang="en-US" sz="1600" baseline="0" dirty="0" smtClean="0">
                          <a:latin typeface="Constantia" panose="02030602050306030303" pitchFamily="18" charset="0"/>
                        </a:rPr>
                        <a:t> Total Exemptions</a:t>
                      </a: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$12,486,092</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r>
                        <a:rPr lang="en-US" sz="1600" dirty="0" smtClean="0">
                          <a:latin typeface="Constantia" panose="02030602050306030303" pitchFamily="18" charset="0"/>
                        </a:rPr>
                        <a:t>$134.2 Million Current Year</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Classified Health Insurance</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$3,600,000</a:t>
                      </a:r>
                      <a:endParaRPr lang="en-US" sz="1600" dirty="0">
                        <a:latin typeface="Constantia" panose="02030602050306030303" pitchFamily="18" charset="0"/>
                      </a:endParaRPr>
                    </a:p>
                  </a:txBody>
                  <a:tcPr/>
                </a:tc>
                <a:tc>
                  <a:txBody>
                    <a:bodyPr/>
                    <a:lstStyle/>
                    <a:p>
                      <a:r>
                        <a:rPr lang="en-US" sz="1600" dirty="0" smtClean="0">
                          <a:latin typeface="Constantia" panose="02030602050306030303" pitchFamily="18" charset="0"/>
                        </a:rPr>
                        <a:t>$23.0 Million</a:t>
                      </a:r>
                      <a:r>
                        <a:rPr lang="en-US" sz="1600" baseline="0" dirty="0" smtClean="0">
                          <a:latin typeface="Constantia" panose="02030602050306030303" pitchFamily="18" charset="0"/>
                        </a:rPr>
                        <a:t> Current Year</a:t>
                      </a:r>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Teachers Retirement Increase from 14.27% to 16.81%</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$15,500,000</a:t>
                      </a:r>
                      <a:endParaRPr lang="en-US" sz="1600" dirty="0">
                        <a:latin typeface="Constantia" panose="02030602050306030303" pitchFamily="18" charset="0"/>
                      </a:endParaRPr>
                    </a:p>
                  </a:txBody>
                  <a:tcPr anchor="ctr"/>
                </a:tc>
                <a:tc>
                  <a:txBody>
                    <a:bodyPr/>
                    <a:lstStyle/>
                    <a:p>
                      <a:endParaRPr lang="en-US" sz="1600" dirty="0">
                        <a:latin typeface="Constantia" panose="02030602050306030303" pitchFamily="18" charset="0"/>
                      </a:endParaRPr>
                    </a:p>
                  </a:txBody>
                  <a:tcPr/>
                </a:tc>
              </a:tr>
              <a:tr h="370840">
                <a:tc>
                  <a:txBody>
                    <a:bodyPr/>
                    <a:lstStyle/>
                    <a:p>
                      <a:r>
                        <a:rPr lang="en-US" sz="1600" dirty="0" smtClean="0">
                          <a:latin typeface="Constantia" panose="02030602050306030303" pitchFamily="18" charset="0"/>
                        </a:rPr>
                        <a:t>Annualize $10 Million in Fund Balance used in FY2017</a:t>
                      </a:r>
                      <a:endParaRPr lang="en-US" sz="1600" dirty="0">
                        <a:latin typeface="Constantia" panose="02030602050306030303" pitchFamily="18" charset="0"/>
                      </a:endParaRPr>
                    </a:p>
                  </a:txBody>
                  <a:tcPr/>
                </a:tc>
                <a:tc>
                  <a:txBody>
                    <a:bodyPr/>
                    <a:lstStyle/>
                    <a:p>
                      <a:pPr algn="r"/>
                      <a:endParaRPr lang="en-US" sz="1600" dirty="0">
                        <a:latin typeface="Constantia" panose="02030602050306030303" pitchFamily="18" charset="0"/>
                      </a:endParaRPr>
                    </a:p>
                  </a:txBody>
                  <a:tcPr/>
                </a:tc>
                <a:tc>
                  <a:txBody>
                    <a:bodyPr/>
                    <a:lstStyle/>
                    <a:p>
                      <a:pPr algn="r"/>
                      <a:r>
                        <a:rPr lang="en-US" sz="1600" dirty="0" smtClean="0">
                          <a:latin typeface="Constantia" panose="02030602050306030303" pitchFamily="18" charset="0"/>
                        </a:rPr>
                        <a:t>$10,000,000</a:t>
                      </a:r>
                      <a:endParaRPr lang="en-US" sz="1600" dirty="0">
                        <a:latin typeface="Constantia" panose="02030602050306030303" pitchFamily="18" charset="0"/>
                      </a:endParaRPr>
                    </a:p>
                  </a:txBody>
                  <a:tcPr anchor="ctr"/>
                </a:tc>
                <a:tc>
                  <a:txBody>
                    <a:bodyPr/>
                    <a:lstStyle/>
                    <a:p>
                      <a:endParaRPr lang="en-US" sz="1600" dirty="0">
                        <a:latin typeface="Constantia" panose="02030602050306030303" pitchFamily="18" charset="0"/>
                      </a:endParaRPr>
                    </a:p>
                  </a:txBody>
                  <a:tcPr/>
                </a:tc>
              </a:tr>
            </a:tbl>
          </a:graphicData>
        </a:graphic>
      </p:graphicFrame>
    </p:spTree>
    <p:extLst>
      <p:ext uri="{BB962C8B-B14F-4D97-AF65-F5344CB8AC3E}">
        <p14:creationId xmlns:p14="http://schemas.microsoft.com/office/powerpoint/2010/main" val="1804656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21</a:t>
            </a:fld>
            <a:endParaRPr lang="en-US" dirty="0"/>
          </a:p>
        </p:txBody>
      </p:sp>
      <p:sp>
        <p:nvSpPr>
          <p:cNvPr id="4" name="Rectangle 3"/>
          <p:cNvSpPr/>
          <p:nvPr/>
        </p:nvSpPr>
        <p:spPr>
          <a:xfrm>
            <a:off x="228600" y="381000"/>
            <a:ext cx="8839200" cy="1754326"/>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Cobb Teacher Salary Schedule </a:t>
            </a:r>
          </a:p>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is Significantly Higher than </a:t>
            </a:r>
          </a:p>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the State Teacher Salary Schedule</a:t>
            </a:r>
          </a:p>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sp>
        <p:nvSpPr>
          <p:cNvPr id="2" name="TextBox 1"/>
          <p:cNvSpPr txBox="1"/>
          <p:nvPr/>
        </p:nvSpPr>
        <p:spPr>
          <a:xfrm>
            <a:off x="638447" y="2218196"/>
            <a:ext cx="7550529" cy="3693319"/>
          </a:xfrm>
          <a:prstGeom prst="rect">
            <a:avLst/>
          </a:prstGeom>
          <a:noFill/>
        </p:spPr>
        <p:txBody>
          <a:bodyPr wrap="none" rtlCol="0">
            <a:spAutoFit/>
          </a:bodyPr>
          <a:lstStyle/>
          <a:p>
            <a:r>
              <a:rPr lang="en-US" dirty="0" smtClean="0">
                <a:latin typeface="Constantia" panose="02030602050306030303" pitchFamily="18" charset="0"/>
              </a:rPr>
              <a:t>Cobb Teacher salaries are significantly higher than the State of Georgia</a:t>
            </a:r>
          </a:p>
          <a:p>
            <a:r>
              <a:rPr lang="en-US" dirty="0">
                <a:latin typeface="Constantia" panose="02030602050306030303" pitchFamily="18" charset="0"/>
              </a:rPr>
              <a:t>s</a:t>
            </a:r>
            <a:r>
              <a:rPr lang="en-US" dirty="0" smtClean="0">
                <a:latin typeface="Constantia" panose="02030602050306030303" pitchFamily="18" charset="0"/>
              </a:rPr>
              <a:t>alary </a:t>
            </a:r>
            <a:r>
              <a:rPr lang="en-US" dirty="0">
                <a:latin typeface="Constantia" panose="02030602050306030303" pitchFamily="18" charset="0"/>
              </a:rPr>
              <a:t>s</a:t>
            </a:r>
            <a:r>
              <a:rPr lang="en-US" dirty="0" smtClean="0">
                <a:latin typeface="Constantia" panose="02030602050306030303" pitchFamily="18" charset="0"/>
              </a:rPr>
              <a:t>chedule. At the T4 Teacher salary </a:t>
            </a:r>
            <a:r>
              <a:rPr lang="en-US" dirty="0">
                <a:latin typeface="Constantia" panose="02030602050306030303" pitchFamily="18" charset="0"/>
              </a:rPr>
              <a:t>s</a:t>
            </a:r>
            <a:r>
              <a:rPr lang="en-US" dirty="0" smtClean="0">
                <a:latin typeface="Constantia" panose="02030602050306030303" pitchFamily="18" charset="0"/>
              </a:rPr>
              <a:t>chedule, the Cobb local salary</a:t>
            </a:r>
          </a:p>
          <a:p>
            <a:r>
              <a:rPr lang="en-US" dirty="0">
                <a:latin typeface="Constantia" panose="02030602050306030303" pitchFamily="18" charset="0"/>
              </a:rPr>
              <a:t>s</a:t>
            </a:r>
            <a:r>
              <a:rPr lang="en-US" dirty="0" smtClean="0">
                <a:latin typeface="Constantia" panose="02030602050306030303" pitchFamily="18" charset="0"/>
              </a:rPr>
              <a:t>upplement ranges over and above the State of GA Teacher salary schedule</a:t>
            </a:r>
          </a:p>
          <a:p>
            <a:r>
              <a:rPr lang="en-US" dirty="0" smtClean="0">
                <a:latin typeface="Constantia" panose="02030602050306030303" pitchFamily="18" charset="0"/>
              </a:rPr>
              <a:t>from 20.4% to 27.2%:</a:t>
            </a:r>
          </a:p>
          <a:p>
            <a:endParaRPr lang="en-US" dirty="0">
              <a:latin typeface="Constantia" panose="02030602050306030303" pitchFamily="18" charset="0"/>
            </a:endParaRPr>
          </a:p>
          <a:p>
            <a:endParaRPr lang="en-US" dirty="0" smtClean="0">
              <a:latin typeface="Constantia" panose="02030602050306030303" pitchFamily="18" charset="0"/>
            </a:endParaRPr>
          </a:p>
          <a:p>
            <a:pPr algn="ctr"/>
            <a:r>
              <a:rPr lang="en-US" dirty="0" smtClean="0">
                <a:latin typeface="Constantia" panose="02030602050306030303" pitchFamily="18" charset="0"/>
              </a:rPr>
              <a:t>T4 Teacher Salary Supplement Range		</a:t>
            </a:r>
            <a:r>
              <a:rPr lang="en-US" b="1" dirty="0" smtClean="0">
                <a:solidFill>
                  <a:srgbClr val="FF0000"/>
                </a:solidFill>
                <a:latin typeface="Constantia" panose="02030602050306030303" pitchFamily="18" charset="0"/>
              </a:rPr>
              <a:t>23.30% to 27.20%</a:t>
            </a:r>
          </a:p>
          <a:p>
            <a:pPr algn="ctr"/>
            <a:endParaRPr lang="en-US" dirty="0" smtClean="0">
              <a:latin typeface="Constantia" panose="02030602050306030303" pitchFamily="18" charset="0"/>
            </a:endParaRPr>
          </a:p>
          <a:p>
            <a:pPr algn="ctr"/>
            <a:r>
              <a:rPr lang="en-US" dirty="0" smtClean="0">
                <a:latin typeface="Constantia" panose="02030602050306030303" pitchFamily="18" charset="0"/>
              </a:rPr>
              <a:t>T5 Teacher Salary Supplement Range		</a:t>
            </a:r>
            <a:r>
              <a:rPr lang="en-US" b="1" dirty="0" smtClean="0">
                <a:solidFill>
                  <a:srgbClr val="FF0000"/>
                </a:solidFill>
                <a:latin typeface="Constantia" panose="02030602050306030303" pitchFamily="18" charset="0"/>
              </a:rPr>
              <a:t>21.90% to 24.70%</a:t>
            </a:r>
          </a:p>
          <a:p>
            <a:pPr algn="ctr"/>
            <a:endParaRPr lang="en-US" dirty="0" smtClean="0">
              <a:latin typeface="Constantia" panose="02030602050306030303" pitchFamily="18" charset="0"/>
            </a:endParaRPr>
          </a:p>
          <a:p>
            <a:pPr algn="ctr"/>
            <a:r>
              <a:rPr lang="en-US" dirty="0" smtClean="0">
                <a:latin typeface="Constantia" panose="02030602050306030303" pitchFamily="18" charset="0"/>
              </a:rPr>
              <a:t>T6 Teacher Salary Supplement Range		</a:t>
            </a:r>
            <a:r>
              <a:rPr lang="en-US" b="1" dirty="0" smtClean="0">
                <a:solidFill>
                  <a:srgbClr val="FF0000"/>
                </a:solidFill>
                <a:latin typeface="Constantia" panose="02030602050306030303" pitchFamily="18" charset="0"/>
              </a:rPr>
              <a:t>20.90 to 23.60%</a:t>
            </a:r>
          </a:p>
          <a:p>
            <a:pPr algn="ctr"/>
            <a:endParaRPr lang="en-US" dirty="0" smtClean="0">
              <a:latin typeface="Constantia" panose="02030602050306030303" pitchFamily="18" charset="0"/>
            </a:endParaRPr>
          </a:p>
          <a:p>
            <a:pPr algn="ctr"/>
            <a:r>
              <a:rPr lang="en-US" dirty="0" smtClean="0">
                <a:latin typeface="Constantia" panose="02030602050306030303" pitchFamily="18" charset="0"/>
              </a:rPr>
              <a:t>T7 Teacher Salary Supplement Range		</a:t>
            </a:r>
            <a:r>
              <a:rPr lang="en-US" b="1" dirty="0" smtClean="0">
                <a:solidFill>
                  <a:srgbClr val="FF0000"/>
                </a:solidFill>
                <a:latin typeface="Constantia" panose="02030602050306030303" pitchFamily="18" charset="0"/>
              </a:rPr>
              <a:t>20.40% to 23.10%</a:t>
            </a:r>
            <a:endParaRPr lang="en-US" b="1" dirty="0">
              <a:solidFill>
                <a:srgbClr val="FF0000"/>
              </a:solidFill>
              <a:latin typeface="Constantia" panose="02030602050306030303" pitchFamily="18" charset="0"/>
            </a:endParaRPr>
          </a:p>
        </p:txBody>
      </p:sp>
    </p:spTree>
    <p:extLst>
      <p:ext uri="{BB962C8B-B14F-4D97-AF65-F5344CB8AC3E}">
        <p14:creationId xmlns:p14="http://schemas.microsoft.com/office/powerpoint/2010/main" val="3336091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22</a:t>
            </a:fld>
            <a:endParaRPr lang="en-US" dirty="0"/>
          </a:p>
        </p:txBody>
      </p:sp>
      <p:sp>
        <p:nvSpPr>
          <p:cNvPr id="4" name="Rectangle 3"/>
          <p:cNvSpPr/>
          <p:nvPr/>
        </p:nvSpPr>
        <p:spPr>
          <a:xfrm>
            <a:off x="152400" y="457200"/>
            <a:ext cx="8839200" cy="523220"/>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Cobb Versus State Teacher Salary </a:t>
            </a: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6" name="Table 5"/>
          <p:cNvGraphicFramePr>
            <a:graphicFrameLocks noGrp="1"/>
          </p:cNvGraphicFramePr>
          <p:nvPr>
            <p:extLst>
              <p:ext uri="{D42A27DB-BD31-4B8C-83A1-F6EECF244321}">
                <p14:modId xmlns:p14="http://schemas.microsoft.com/office/powerpoint/2010/main" val="3910503339"/>
              </p:ext>
            </p:extLst>
          </p:nvPr>
        </p:nvGraphicFramePr>
        <p:xfrm>
          <a:off x="277837" y="2802776"/>
          <a:ext cx="5105400" cy="2225040"/>
        </p:xfrm>
        <a:graphic>
          <a:graphicData uri="http://schemas.openxmlformats.org/drawingml/2006/table">
            <a:tbl>
              <a:tblPr firstRow="1" bandRow="1">
                <a:tableStyleId>{21E4AEA4-8DFA-4A89-87EB-49C32662AFE0}</a:tableStyleId>
              </a:tblPr>
              <a:tblGrid>
                <a:gridCol w="3429000"/>
                <a:gridCol w="1676400"/>
              </a:tblGrid>
              <a:tr h="370840">
                <a:tc>
                  <a:txBody>
                    <a:bodyPr/>
                    <a:lstStyle/>
                    <a:p>
                      <a:r>
                        <a:rPr lang="en-US" dirty="0" smtClean="0">
                          <a:latin typeface="Constantia" panose="02030602050306030303" pitchFamily="18" charset="0"/>
                        </a:rPr>
                        <a:t>Description</a:t>
                      </a: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u="none" dirty="0" smtClean="0">
                          <a:latin typeface="Constantia" panose="02030602050306030303" pitchFamily="18" charset="0"/>
                        </a:rPr>
                        <a:t>FY2017 State Base Salary</a:t>
                      </a:r>
                      <a:endParaRPr lang="en-US" u="none" dirty="0">
                        <a:latin typeface="Constantia" panose="02030602050306030303" pitchFamily="18" charset="0"/>
                      </a:endParaRPr>
                    </a:p>
                  </a:txBody>
                  <a:tcPr/>
                </a:tc>
                <a:tc>
                  <a:txBody>
                    <a:bodyPr/>
                    <a:lstStyle/>
                    <a:p>
                      <a:pPr algn="r"/>
                      <a:r>
                        <a:rPr lang="en-US" dirty="0" smtClean="0">
                          <a:latin typeface="Constantia" panose="02030602050306030303" pitchFamily="18" charset="0"/>
                        </a:rPr>
                        <a:t>$33,424.00</a:t>
                      </a: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FY2017 CCSD Base Salary</a:t>
                      </a:r>
                      <a:endParaRPr lang="en-US" dirty="0">
                        <a:latin typeface="Constantia" panose="02030602050306030303" pitchFamily="18" charset="0"/>
                      </a:endParaRPr>
                    </a:p>
                  </a:txBody>
                  <a:tcPr/>
                </a:tc>
                <a:tc>
                  <a:txBody>
                    <a:bodyPr/>
                    <a:lstStyle/>
                    <a:p>
                      <a:pPr algn="r"/>
                      <a:r>
                        <a:rPr lang="en-US" u="sng" dirty="0" smtClean="0">
                          <a:latin typeface="Constantia" panose="02030602050306030303" pitchFamily="18" charset="0"/>
                        </a:rPr>
                        <a:t>$42,364.00</a:t>
                      </a:r>
                      <a:endParaRPr lang="en-US" u="sng"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Difference</a:t>
                      </a:r>
                      <a:r>
                        <a:rPr lang="en-US" baseline="0" dirty="0" smtClean="0">
                          <a:latin typeface="Constantia" panose="02030602050306030303" pitchFamily="18" charset="0"/>
                        </a:rPr>
                        <a:t> (Local Supplement)</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$8,940.00</a:t>
                      </a:r>
                      <a:endParaRPr lang="en-US" dirty="0">
                        <a:latin typeface="Constantia" panose="02030602050306030303" pitchFamily="18" charset="0"/>
                      </a:endParaRPr>
                    </a:p>
                  </a:txBody>
                  <a:tcPr/>
                </a:tc>
              </a:tr>
              <a:tr h="370840">
                <a:tc>
                  <a:txBody>
                    <a:bodyPr/>
                    <a:lstStyle/>
                    <a:p>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Local Supplement</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26.75%</a:t>
                      </a:r>
                      <a:endParaRPr lang="en-US" dirty="0">
                        <a:latin typeface="Constantia" panose="02030602050306030303" pitchFamily="18" charset="0"/>
                      </a:endParaRPr>
                    </a:p>
                  </a:txBody>
                  <a:tcPr/>
                </a:tc>
              </a:tr>
            </a:tbl>
          </a:graphicData>
        </a:graphic>
      </p:graphicFrame>
      <p:sp>
        <p:nvSpPr>
          <p:cNvPr id="2" name="TextBox 1"/>
          <p:cNvSpPr txBox="1"/>
          <p:nvPr/>
        </p:nvSpPr>
        <p:spPr>
          <a:xfrm>
            <a:off x="277837" y="5730676"/>
            <a:ext cx="8048625" cy="923330"/>
          </a:xfrm>
          <a:prstGeom prst="rect">
            <a:avLst/>
          </a:prstGeom>
          <a:noFill/>
        </p:spPr>
        <p:txBody>
          <a:bodyPr wrap="square" rtlCol="0">
            <a:spAutoFit/>
          </a:bodyPr>
          <a:lstStyle/>
          <a:p>
            <a:r>
              <a:rPr lang="en-US" dirty="0" smtClean="0">
                <a:latin typeface="Constantia" panose="02030602050306030303" pitchFamily="18" charset="0"/>
              </a:rPr>
              <a:t>Note: The State FY2018 Raise Would have to be 26.75% in order to make the State salary </a:t>
            </a:r>
            <a:r>
              <a:rPr lang="en-US" dirty="0">
                <a:latin typeface="Constantia" panose="02030602050306030303" pitchFamily="18" charset="0"/>
              </a:rPr>
              <a:t>s</a:t>
            </a:r>
            <a:r>
              <a:rPr lang="en-US" dirty="0" smtClean="0">
                <a:latin typeface="Constantia" panose="02030602050306030303" pitchFamily="18" charset="0"/>
              </a:rPr>
              <a:t>chedule </a:t>
            </a:r>
            <a:r>
              <a:rPr lang="en-US" dirty="0">
                <a:latin typeface="Constantia" panose="02030602050306030303" pitchFamily="18" charset="0"/>
              </a:rPr>
              <a:t>e</a:t>
            </a:r>
            <a:r>
              <a:rPr lang="en-US" dirty="0" smtClean="0">
                <a:latin typeface="Constantia" panose="02030602050306030303" pitchFamily="18" charset="0"/>
              </a:rPr>
              <a:t>quivalent to the CCSD salary </a:t>
            </a:r>
            <a:r>
              <a:rPr lang="en-US" dirty="0">
                <a:latin typeface="Constantia" panose="02030602050306030303" pitchFamily="18" charset="0"/>
              </a:rPr>
              <a:t>s</a:t>
            </a:r>
            <a:r>
              <a:rPr lang="en-US" dirty="0" smtClean="0">
                <a:latin typeface="Constantia" panose="02030602050306030303" pitchFamily="18" charset="0"/>
              </a:rPr>
              <a:t>chedule. Cobb, in essence, has given higher raises and more pay than then state in all previous years.</a:t>
            </a:r>
            <a:endParaRPr lang="en-US" dirty="0">
              <a:latin typeface="Constantia" panose="02030602050306030303"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42284211"/>
              </p:ext>
            </p:extLst>
          </p:nvPr>
        </p:nvGraphicFramePr>
        <p:xfrm>
          <a:off x="6324600" y="3915296"/>
          <a:ext cx="1600200" cy="1483360"/>
        </p:xfrm>
        <a:graphic>
          <a:graphicData uri="http://schemas.openxmlformats.org/drawingml/2006/table">
            <a:tbl>
              <a:tblPr firstRow="1" bandRow="1">
                <a:tableStyleId>{21E4AEA4-8DFA-4A89-87EB-49C32662AFE0}</a:tableStyleId>
              </a:tblPr>
              <a:tblGrid>
                <a:gridCol w="1600200"/>
              </a:tblGrid>
              <a:tr h="370840">
                <a:tc>
                  <a:txBody>
                    <a:bodyPr/>
                    <a:lstStyle/>
                    <a:p>
                      <a:pPr algn="ctr"/>
                      <a:r>
                        <a:rPr lang="en-US" dirty="0" smtClean="0">
                          <a:latin typeface="Constantia" panose="02030602050306030303" pitchFamily="18" charset="0"/>
                        </a:rPr>
                        <a:t>Proof</a:t>
                      </a:r>
                      <a:endParaRPr lang="en-US" dirty="0">
                        <a:latin typeface="Constantia" panose="02030602050306030303" pitchFamily="18" charset="0"/>
                      </a:endParaRPr>
                    </a:p>
                  </a:txBody>
                  <a:tcPr/>
                </a:tc>
              </a:tr>
              <a:tr h="370840">
                <a:tc>
                  <a:txBody>
                    <a:bodyPr/>
                    <a:lstStyle/>
                    <a:p>
                      <a:pPr algn="r"/>
                      <a:r>
                        <a:rPr lang="en-US" dirty="0" smtClean="0">
                          <a:latin typeface="Constantia" panose="02030602050306030303" pitchFamily="18" charset="0"/>
                        </a:rPr>
                        <a:t>$33,424.00</a:t>
                      </a:r>
                      <a:endParaRPr lang="en-US" dirty="0">
                        <a:latin typeface="Constantia" panose="02030602050306030303" pitchFamily="18" charset="0"/>
                      </a:endParaRPr>
                    </a:p>
                  </a:txBody>
                  <a:tcPr/>
                </a:tc>
              </a:tr>
              <a:tr h="370840">
                <a:tc>
                  <a:txBody>
                    <a:bodyPr/>
                    <a:lstStyle/>
                    <a:p>
                      <a:pPr algn="r"/>
                      <a:r>
                        <a:rPr lang="en-US" u="sng" dirty="0" smtClean="0">
                          <a:latin typeface="Constantia" panose="02030602050306030303" pitchFamily="18" charset="0"/>
                        </a:rPr>
                        <a:t>X 1.2675</a:t>
                      </a:r>
                      <a:endParaRPr lang="en-US" u="sng" dirty="0">
                        <a:latin typeface="Constantia" panose="02030602050306030303" pitchFamily="18" charset="0"/>
                      </a:endParaRPr>
                    </a:p>
                  </a:txBody>
                  <a:tcPr/>
                </a:tc>
              </a:tr>
              <a:tr h="370840">
                <a:tc>
                  <a:txBody>
                    <a:bodyPr/>
                    <a:lstStyle/>
                    <a:p>
                      <a:pPr algn="r"/>
                      <a:r>
                        <a:rPr lang="en-US" dirty="0" smtClean="0">
                          <a:latin typeface="Constantia" panose="02030602050306030303" pitchFamily="18" charset="0"/>
                        </a:rPr>
                        <a:t>$42,364.00</a:t>
                      </a:r>
                      <a:endParaRPr lang="en-US" dirty="0">
                        <a:latin typeface="Constantia" panose="02030602050306030303" pitchFamily="18" charset="0"/>
                      </a:endParaRPr>
                    </a:p>
                  </a:txBody>
                  <a:tcPr/>
                </a:tc>
              </a:tr>
            </a:tbl>
          </a:graphicData>
        </a:graphic>
      </p:graphicFrame>
      <p:cxnSp>
        <p:nvCxnSpPr>
          <p:cNvPr id="9" name="Straight Arrow Connector 8"/>
          <p:cNvCxnSpPr/>
          <p:nvPr/>
        </p:nvCxnSpPr>
        <p:spPr>
          <a:xfrm flipV="1">
            <a:off x="5383237" y="4800600"/>
            <a:ext cx="1398563" cy="9906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6700" y="1584022"/>
            <a:ext cx="8724900" cy="1077218"/>
          </a:xfrm>
          <a:prstGeom prst="rect">
            <a:avLst/>
          </a:prstGeom>
          <a:noFill/>
        </p:spPr>
        <p:txBody>
          <a:bodyPr wrap="square" rtlCol="0">
            <a:spAutoFit/>
          </a:bodyPr>
          <a:lstStyle/>
          <a:p>
            <a:pPr lvl="0">
              <a:defRPr/>
            </a:pPr>
            <a:r>
              <a:rPr lang="en-US" sz="1600" b="1" i="1" dirty="0">
                <a:effectLst>
                  <a:glow rad="101600">
                    <a:prstClr val="white">
                      <a:lumMod val="95000"/>
                      <a:alpha val="60000"/>
                    </a:prstClr>
                  </a:glow>
                </a:effectLst>
                <a:latin typeface="Constantia"/>
                <a:cs typeface="Constantia"/>
              </a:rPr>
              <a:t>How </a:t>
            </a:r>
            <a:r>
              <a:rPr lang="en-US" sz="1600" b="1" i="1" dirty="0" smtClean="0">
                <a:effectLst>
                  <a:glow rad="101600">
                    <a:prstClr val="white">
                      <a:lumMod val="95000"/>
                      <a:alpha val="60000"/>
                    </a:prstClr>
                  </a:glow>
                </a:effectLst>
                <a:latin typeface="Constantia"/>
                <a:cs typeface="Constantia"/>
              </a:rPr>
              <a:t>much would the State raise have to be to make the State salary schedule equivalent to the CCSD salary schedule?</a:t>
            </a:r>
          </a:p>
          <a:p>
            <a:pPr lvl="0">
              <a:defRPr/>
            </a:pPr>
            <a:endParaRPr lang="en-US" sz="1600" b="1" i="1" dirty="0">
              <a:effectLst>
                <a:glow rad="101600">
                  <a:prstClr val="white">
                    <a:lumMod val="95000"/>
                    <a:alpha val="60000"/>
                  </a:prstClr>
                </a:glow>
              </a:effectLst>
              <a:latin typeface="Constantia"/>
              <a:cs typeface="Constantia"/>
            </a:endParaRPr>
          </a:p>
          <a:p>
            <a:pPr lvl="0">
              <a:defRPr/>
            </a:pPr>
            <a:r>
              <a:rPr lang="en-US" sz="1600" b="1" i="1" dirty="0" smtClean="0">
                <a:effectLst>
                  <a:glow rad="101600">
                    <a:prstClr val="white">
                      <a:lumMod val="95000"/>
                      <a:alpha val="60000"/>
                    </a:prstClr>
                  </a:glow>
                </a:effectLst>
                <a:latin typeface="Constantia"/>
                <a:cs typeface="Constantia"/>
              </a:rPr>
              <a:t>Example (salary schedule </a:t>
            </a:r>
            <a:r>
              <a:rPr lang="en-US" sz="1600" b="1" i="1" dirty="0">
                <a:effectLst>
                  <a:glow rad="101600">
                    <a:prstClr val="white">
                      <a:lumMod val="95000"/>
                      <a:alpha val="60000"/>
                    </a:prstClr>
                  </a:glow>
                </a:effectLst>
                <a:latin typeface="Constantia"/>
                <a:cs typeface="Constantia"/>
              </a:rPr>
              <a:t>Step One</a:t>
            </a:r>
            <a:r>
              <a:rPr lang="en-US" sz="1600" b="1" i="1" dirty="0" smtClean="0">
                <a:effectLst>
                  <a:glow rad="101600">
                    <a:prstClr val="white">
                      <a:lumMod val="95000"/>
                      <a:alpha val="60000"/>
                    </a:prstClr>
                  </a:glow>
                </a:effectLst>
                <a:latin typeface="Constantia"/>
                <a:cs typeface="Constantia"/>
              </a:rPr>
              <a:t>):</a:t>
            </a:r>
            <a:endParaRPr lang="en-US" sz="1600" b="1" i="1" dirty="0">
              <a:effectLst>
                <a:glow rad="101600">
                  <a:prstClr val="white">
                    <a:lumMod val="95000"/>
                    <a:alpha val="60000"/>
                  </a:prstClr>
                </a:glow>
              </a:effectLst>
              <a:latin typeface="Constantia"/>
              <a:cs typeface="Constantia"/>
            </a:endParaRPr>
          </a:p>
        </p:txBody>
      </p:sp>
    </p:spTree>
    <p:extLst>
      <p:ext uri="{BB962C8B-B14F-4D97-AF65-F5344CB8AC3E}">
        <p14:creationId xmlns:p14="http://schemas.microsoft.com/office/powerpoint/2010/main" val="3693086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92875"/>
            <a:ext cx="457200" cy="365125"/>
          </a:xfrm>
        </p:spPr>
        <p:txBody>
          <a:bodyPr/>
          <a:lstStyle/>
          <a:p>
            <a:fld id="{A593EE9B-DC83-4FCD-A3E0-83C438C788B9}" type="slidenum">
              <a:rPr lang="en-US" smtClean="0"/>
              <a:t>23</a:t>
            </a:fld>
            <a:endParaRPr lang="en-US" dirty="0"/>
          </a:p>
        </p:txBody>
      </p:sp>
      <p:sp>
        <p:nvSpPr>
          <p:cNvPr id="4" name="Rectangle 3"/>
          <p:cNvSpPr/>
          <p:nvPr/>
        </p:nvSpPr>
        <p:spPr>
          <a:xfrm>
            <a:off x="207264" y="395420"/>
            <a:ext cx="8839200" cy="523220"/>
          </a:xfrm>
          <a:prstGeom prst="rect">
            <a:avLst/>
          </a:prstGeom>
        </p:spPr>
        <p:txBody>
          <a:bodyPr wrap="square">
            <a:spAutoFit/>
          </a:bodyPr>
          <a:lstStyle/>
          <a:p>
            <a:pPr lvl="0">
              <a:defRPr/>
            </a:pPr>
            <a:r>
              <a:rPr lang="en-US" sz="28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Cobb Versus State Teacher Salary </a:t>
            </a: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6" name="Table 5"/>
          <p:cNvGraphicFramePr>
            <a:graphicFrameLocks noGrp="1"/>
          </p:cNvGraphicFramePr>
          <p:nvPr>
            <p:extLst>
              <p:ext uri="{D42A27DB-BD31-4B8C-83A1-F6EECF244321}">
                <p14:modId xmlns:p14="http://schemas.microsoft.com/office/powerpoint/2010/main" val="4213895743"/>
              </p:ext>
            </p:extLst>
          </p:nvPr>
        </p:nvGraphicFramePr>
        <p:xfrm>
          <a:off x="1219200" y="1283732"/>
          <a:ext cx="6400800" cy="5191760"/>
        </p:xfrm>
        <a:graphic>
          <a:graphicData uri="http://schemas.openxmlformats.org/drawingml/2006/table">
            <a:tbl>
              <a:tblPr firstRow="1" bandRow="1">
                <a:tableStyleId>{21E4AEA4-8DFA-4A89-87EB-49C32662AFE0}</a:tableStyleId>
              </a:tblPr>
              <a:tblGrid>
                <a:gridCol w="3276600"/>
                <a:gridCol w="1586850"/>
                <a:gridCol w="1537350"/>
              </a:tblGrid>
              <a:tr h="370840">
                <a:tc>
                  <a:txBody>
                    <a:bodyPr/>
                    <a:lstStyle/>
                    <a:p>
                      <a:r>
                        <a:rPr lang="en-US" dirty="0" smtClean="0">
                          <a:latin typeface="Constantia" panose="02030602050306030303" pitchFamily="18" charset="0"/>
                        </a:rPr>
                        <a:t>Description</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Increases</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Totals</a:t>
                      </a:r>
                      <a:endParaRPr lang="en-US" dirty="0">
                        <a:latin typeface="Constantia" panose="02030602050306030303" pitchFamily="18" charset="0"/>
                      </a:endParaRPr>
                    </a:p>
                  </a:txBody>
                  <a:tcPr/>
                </a:tc>
              </a:tr>
              <a:tr h="370840">
                <a:tc>
                  <a:txBody>
                    <a:bodyPr/>
                    <a:lstStyle/>
                    <a:p>
                      <a:r>
                        <a:rPr lang="en-US" u="sng" dirty="0" smtClean="0">
                          <a:latin typeface="Constantia" panose="02030602050306030303" pitchFamily="18" charset="0"/>
                        </a:rPr>
                        <a:t>State Salary Schedule</a:t>
                      </a:r>
                      <a:endParaRPr lang="en-US" b="1" u="sng"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FY2017 State Base Salary Step</a:t>
                      </a:r>
                      <a:r>
                        <a:rPr lang="en-US" baseline="0" dirty="0" smtClean="0">
                          <a:latin typeface="Constantia" panose="02030602050306030303" pitchFamily="18" charset="0"/>
                        </a:rPr>
                        <a:t> 1</a:t>
                      </a:r>
                      <a:endParaRPr lang="en-US" dirty="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Constantia" panose="02030602050306030303" pitchFamily="18" charset="0"/>
                        </a:rPr>
                        <a:t>$33,424.00</a:t>
                      </a:r>
                    </a:p>
                  </a:txBody>
                  <a:tcPr/>
                </a:tc>
              </a:tr>
              <a:tr h="370840">
                <a:tc>
                  <a:txBody>
                    <a:bodyPr/>
                    <a:lstStyle/>
                    <a:p>
                      <a:r>
                        <a:rPr lang="en-US" baseline="0" dirty="0" smtClean="0">
                          <a:latin typeface="Constantia" panose="02030602050306030303" pitchFamily="18" charset="0"/>
                        </a:rPr>
                        <a:t>State Salary Step</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$1,003.00</a:t>
                      </a: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Governor’s Proposed 2% Raise</a:t>
                      </a:r>
                      <a:endParaRPr lang="en-US" dirty="0">
                        <a:latin typeface="Constantia" panose="02030602050306030303" pitchFamily="18" charset="0"/>
                      </a:endParaRPr>
                    </a:p>
                  </a:txBody>
                  <a:tcPr/>
                </a:tc>
                <a:tc>
                  <a:txBody>
                    <a:bodyPr/>
                    <a:lstStyle/>
                    <a:p>
                      <a:pPr algn="r"/>
                      <a:r>
                        <a:rPr lang="en-US" u="sng" dirty="0" smtClean="0">
                          <a:latin typeface="Constantia" panose="02030602050306030303" pitchFamily="18" charset="0"/>
                        </a:rPr>
                        <a:t>$688.54</a:t>
                      </a:r>
                      <a:endParaRPr lang="en-US" u="sng"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Subtotal</a:t>
                      </a:r>
                      <a:r>
                        <a:rPr lang="en-US" baseline="0" dirty="0" smtClean="0">
                          <a:latin typeface="Constantia" panose="02030602050306030303" pitchFamily="18" charset="0"/>
                        </a:rPr>
                        <a:t> of Salary Change</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$1,691.54</a:t>
                      </a:r>
                      <a:endParaRPr lang="en-US" dirty="0">
                        <a:latin typeface="Constantia" panose="02030602050306030303" pitchFamily="18" charset="0"/>
                      </a:endParaRPr>
                    </a:p>
                  </a:txBody>
                  <a:tcPr>
                    <a:solidFill>
                      <a:srgbClr val="FFFF00"/>
                    </a:solidFill>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FY2018 State Salary</a:t>
                      </a:r>
                      <a:endParaRPr lang="en-US" dirty="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Constantia" panose="02030602050306030303" pitchFamily="18" charset="0"/>
                        </a:rPr>
                        <a:t>$35,115.54</a:t>
                      </a:r>
                    </a:p>
                  </a:txBody>
                  <a:tcPr/>
                </a:tc>
              </a:tr>
              <a:tr h="370840">
                <a:tc>
                  <a:txBody>
                    <a:bodyPr/>
                    <a:lstStyle/>
                    <a:p>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u="sng" dirty="0" smtClean="0">
                          <a:latin typeface="Constantia" panose="02030602050306030303" pitchFamily="18" charset="0"/>
                        </a:rPr>
                        <a:t>CCSD Salary</a:t>
                      </a:r>
                      <a:r>
                        <a:rPr lang="en-US" u="sng" baseline="0" dirty="0" smtClean="0">
                          <a:latin typeface="Constantia" panose="02030602050306030303" pitchFamily="18" charset="0"/>
                        </a:rPr>
                        <a:t> Schedule</a:t>
                      </a:r>
                      <a:endParaRPr lang="en-US" b="1" u="sng"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smtClean="0">
                          <a:latin typeface="Constantia" panose="02030602050306030303" pitchFamily="18" charset="0"/>
                        </a:rPr>
                        <a:t>FY2017 CCSD Base Salary</a:t>
                      </a:r>
                      <a:r>
                        <a:rPr lang="en-US" baseline="0" smtClean="0">
                          <a:latin typeface="Constantia" panose="02030602050306030303" pitchFamily="18" charset="0"/>
                        </a:rPr>
                        <a:t> Step 1</a:t>
                      </a:r>
                      <a:endParaRPr lang="en-US" dirty="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Constantia" panose="02030602050306030303" pitchFamily="18" charset="0"/>
                        </a:rPr>
                        <a:t>$42,364.00</a:t>
                      </a:r>
                    </a:p>
                  </a:txBody>
                  <a:tcPr/>
                </a:tc>
              </a:tr>
              <a:tr h="370840">
                <a:tc>
                  <a:txBody>
                    <a:bodyPr/>
                    <a:lstStyle/>
                    <a:p>
                      <a:r>
                        <a:rPr lang="en-US" dirty="0" smtClean="0">
                          <a:latin typeface="Constantia" panose="02030602050306030303" pitchFamily="18" charset="0"/>
                        </a:rPr>
                        <a:t>CCSD Step</a:t>
                      </a:r>
                      <a:r>
                        <a:rPr lang="en-US" baseline="0" dirty="0" smtClean="0">
                          <a:latin typeface="Constantia" panose="02030602050306030303" pitchFamily="18" charset="0"/>
                        </a:rPr>
                        <a:t> </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$1,435.00</a:t>
                      </a: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CCSD 1.1%</a:t>
                      </a:r>
                      <a:r>
                        <a:rPr lang="en-US" baseline="0" dirty="0" smtClean="0">
                          <a:latin typeface="Constantia" panose="02030602050306030303" pitchFamily="18" charset="0"/>
                        </a:rPr>
                        <a:t> Bonus</a:t>
                      </a:r>
                      <a:endParaRPr lang="en-US" dirty="0">
                        <a:latin typeface="Constantia" panose="02030602050306030303" pitchFamily="18" charset="0"/>
                      </a:endParaRPr>
                    </a:p>
                  </a:txBody>
                  <a:tcPr/>
                </a:tc>
                <a:tc>
                  <a:txBody>
                    <a:bodyPr/>
                    <a:lstStyle/>
                    <a:p>
                      <a:pPr algn="r"/>
                      <a:r>
                        <a:rPr lang="en-US" u="sng" dirty="0" smtClean="0">
                          <a:latin typeface="Constantia" panose="02030602050306030303" pitchFamily="18" charset="0"/>
                        </a:rPr>
                        <a:t>$481.79</a:t>
                      </a:r>
                      <a:endParaRPr lang="en-US" u="sng"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r>
              <a:tr h="370840">
                <a:tc>
                  <a:txBody>
                    <a:bodyPr/>
                    <a:lstStyle/>
                    <a:p>
                      <a:r>
                        <a:rPr lang="en-US" dirty="0" smtClean="0">
                          <a:latin typeface="Constantia" panose="02030602050306030303" pitchFamily="18" charset="0"/>
                        </a:rPr>
                        <a:t>Subtotal of Salary Change</a:t>
                      </a:r>
                      <a:endParaRPr lang="en-US" dirty="0">
                        <a:latin typeface="Constantia" panose="02030602050306030303" pitchFamily="18" charset="0"/>
                      </a:endParaRPr>
                    </a:p>
                  </a:txBody>
                  <a:tcPr/>
                </a:tc>
                <a:tc>
                  <a:txBody>
                    <a:bodyPr/>
                    <a:lstStyle/>
                    <a:p>
                      <a:pPr algn="r"/>
                      <a:r>
                        <a:rPr lang="en-US" dirty="0" smtClean="0">
                          <a:latin typeface="Constantia" panose="02030602050306030303" pitchFamily="18" charset="0"/>
                        </a:rPr>
                        <a:t>$1,916.79</a:t>
                      </a:r>
                      <a:endParaRPr lang="en-US" dirty="0">
                        <a:latin typeface="Constantia" panose="02030602050306030303" pitchFamily="18" charset="0"/>
                      </a:endParaRPr>
                    </a:p>
                  </a:txBody>
                  <a:tcP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latin typeface="Constantia" panose="02030602050306030303" pitchFamily="18" charset="0"/>
                      </a:endParaRPr>
                    </a:p>
                  </a:txBody>
                  <a:tcPr/>
                </a:tc>
              </a:tr>
              <a:tr h="370840">
                <a:tc>
                  <a:txBody>
                    <a:bodyPr/>
                    <a:lstStyle/>
                    <a:p>
                      <a:r>
                        <a:rPr lang="en-US" dirty="0" smtClean="0">
                          <a:latin typeface="Constantia" panose="02030602050306030303" pitchFamily="18" charset="0"/>
                        </a:rPr>
                        <a:t>FY2018 CCSD Base Salary</a:t>
                      </a:r>
                      <a:endParaRPr lang="en-US" dirty="0">
                        <a:latin typeface="Constantia" panose="02030602050306030303" pitchFamily="18" charset="0"/>
                      </a:endParaRPr>
                    </a:p>
                  </a:txBody>
                  <a:tcPr/>
                </a:tc>
                <a:tc>
                  <a:txBody>
                    <a:bodyPr/>
                    <a:lstStyle/>
                    <a:p>
                      <a:pPr algn="r"/>
                      <a:endParaRPr lang="en-US" dirty="0">
                        <a:latin typeface="Constantia" panose="02030602050306030303"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Constantia" panose="02030602050306030303" pitchFamily="18" charset="0"/>
                        </a:rPr>
                        <a:t>$44,280.79</a:t>
                      </a:r>
                    </a:p>
                  </a:txBody>
                  <a:tcPr/>
                </a:tc>
              </a:tr>
            </a:tbl>
          </a:graphicData>
        </a:graphic>
      </p:graphicFrame>
      <p:sp>
        <p:nvSpPr>
          <p:cNvPr id="2" name="TextBox 1"/>
          <p:cNvSpPr txBox="1"/>
          <p:nvPr/>
        </p:nvSpPr>
        <p:spPr>
          <a:xfrm>
            <a:off x="381000" y="914400"/>
            <a:ext cx="7543800" cy="369332"/>
          </a:xfrm>
          <a:prstGeom prst="rect">
            <a:avLst/>
          </a:prstGeom>
          <a:noFill/>
        </p:spPr>
        <p:txBody>
          <a:bodyPr wrap="square" rtlCol="0">
            <a:spAutoFit/>
          </a:bodyPr>
          <a:lstStyle/>
          <a:p>
            <a:pPr lvl="0">
              <a:defRPr/>
            </a:pPr>
            <a:r>
              <a:rPr lang="en-US" b="1" i="1" dirty="0" smtClean="0">
                <a:effectLst>
                  <a:glow rad="101600">
                    <a:prstClr val="white">
                      <a:lumMod val="95000"/>
                      <a:alpha val="60000"/>
                    </a:prstClr>
                  </a:glow>
                </a:effectLst>
                <a:latin typeface="Constantia"/>
                <a:cs typeface="Constantia"/>
              </a:rPr>
              <a:t>Salary schedule example </a:t>
            </a:r>
            <a:r>
              <a:rPr lang="en-US" b="1" i="1" dirty="0">
                <a:effectLst>
                  <a:glow rad="101600">
                    <a:prstClr val="white">
                      <a:lumMod val="95000"/>
                      <a:alpha val="60000"/>
                    </a:prstClr>
                  </a:glow>
                </a:effectLst>
                <a:latin typeface="Constantia"/>
                <a:cs typeface="Constantia"/>
              </a:rPr>
              <a:t>– (T4 Teacher - </a:t>
            </a:r>
            <a:r>
              <a:rPr lang="en-US" b="1" i="1" dirty="0" smtClean="0">
                <a:effectLst>
                  <a:glow rad="101600">
                    <a:prstClr val="white">
                      <a:lumMod val="95000"/>
                      <a:alpha val="60000"/>
                    </a:prstClr>
                  </a:glow>
                </a:effectLst>
                <a:latin typeface="Constantia"/>
                <a:cs typeface="Constantia"/>
              </a:rPr>
              <a:t>salary schedule </a:t>
            </a:r>
            <a:r>
              <a:rPr lang="en-US" b="1" i="1" dirty="0">
                <a:effectLst>
                  <a:glow rad="101600">
                    <a:prstClr val="white">
                      <a:lumMod val="95000"/>
                      <a:alpha val="60000"/>
                    </a:prstClr>
                  </a:glow>
                </a:effectLst>
                <a:latin typeface="Constantia"/>
                <a:cs typeface="Constantia"/>
              </a:rPr>
              <a:t>Step One)</a:t>
            </a:r>
          </a:p>
        </p:txBody>
      </p:sp>
    </p:spTree>
    <p:extLst>
      <p:ext uri="{BB962C8B-B14F-4D97-AF65-F5344CB8AC3E}">
        <p14:creationId xmlns:p14="http://schemas.microsoft.com/office/powerpoint/2010/main" val="3441922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24</a:t>
            </a:fld>
            <a:endParaRPr lang="en-US" dirty="0"/>
          </a:p>
        </p:txBody>
      </p:sp>
      <p:sp>
        <p:nvSpPr>
          <p:cNvPr id="3" name="Rectangle 2"/>
          <p:cNvSpPr/>
          <p:nvPr/>
        </p:nvSpPr>
        <p:spPr>
          <a:xfrm>
            <a:off x="304800" y="666273"/>
            <a:ext cx="8534400" cy="1384995"/>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No Remaining Unassigned</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General Fund Balance in Excess</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of One Month Reserve</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sp>
        <p:nvSpPr>
          <p:cNvPr id="2" name="TextBox 1"/>
          <p:cNvSpPr txBox="1"/>
          <p:nvPr/>
        </p:nvSpPr>
        <p:spPr>
          <a:xfrm>
            <a:off x="531035" y="2362200"/>
            <a:ext cx="8539389" cy="3477875"/>
          </a:xfrm>
          <a:prstGeom prst="rect">
            <a:avLst/>
          </a:prstGeom>
          <a:noFill/>
        </p:spPr>
        <p:txBody>
          <a:bodyPr wrap="none" rtlCol="0">
            <a:spAutoFit/>
          </a:bodyPr>
          <a:lstStyle/>
          <a:p>
            <a:r>
              <a:rPr lang="en-US" sz="2000" b="1" u="sng" dirty="0" smtClean="0">
                <a:latin typeface="Constantia" panose="02030602050306030303" pitchFamily="18" charset="0"/>
              </a:rPr>
              <a:t>Unassigned Fund Balance</a:t>
            </a:r>
          </a:p>
          <a:p>
            <a:r>
              <a:rPr lang="en-US" sz="2000" b="1" dirty="0" smtClean="0">
                <a:latin typeface="Constantia" panose="02030602050306030303" pitchFamily="18" charset="0"/>
              </a:rPr>
              <a:t>FY2015	$90,588,000</a:t>
            </a:r>
          </a:p>
          <a:p>
            <a:r>
              <a:rPr lang="en-US" sz="2000" b="1" dirty="0" smtClean="0">
                <a:latin typeface="Constantia" panose="02030602050306030303" pitchFamily="18" charset="0"/>
              </a:rPr>
              <a:t>FY2016 	$74,840,000</a:t>
            </a:r>
          </a:p>
          <a:p>
            <a:endParaRPr lang="en-US" sz="2000" dirty="0">
              <a:latin typeface="Constantia" panose="02030602050306030303" pitchFamily="18" charset="0"/>
            </a:endParaRPr>
          </a:p>
          <a:p>
            <a:r>
              <a:rPr lang="en-US" sz="2000" b="1" dirty="0" smtClean="0">
                <a:latin typeface="Constantia" panose="02030602050306030303" pitchFamily="18" charset="0"/>
              </a:rPr>
              <a:t>Note: Unassigned Fund Balance as of June 30, 2016 has decreased </a:t>
            </a:r>
          </a:p>
          <a:p>
            <a:r>
              <a:rPr lang="en-US" sz="2000" b="1" dirty="0" smtClean="0">
                <a:latin typeface="Constantia" panose="02030602050306030303" pitchFamily="18" charset="0"/>
              </a:rPr>
              <a:t>to a level in the range of one </a:t>
            </a:r>
            <a:r>
              <a:rPr lang="en-US" sz="2000" b="1" dirty="0">
                <a:latin typeface="Constantia" panose="02030602050306030303" pitchFamily="18" charset="0"/>
              </a:rPr>
              <a:t>m</a:t>
            </a:r>
            <a:r>
              <a:rPr lang="en-US" sz="2000" b="1" dirty="0" smtClean="0">
                <a:latin typeface="Constantia" panose="02030602050306030303" pitchFamily="18" charset="0"/>
              </a:rPr>
              <a:t>onth </a:t>
            </a:r>
            <a:r>
              <a:rPr lang="en-US" sz="2000" b="1" dirty="0">
                <a:latin typeface="Constantia" panose="02030602050306030303" pitchFamily="18" charset="0"/>
              </a:rPr>
              <a:t>r</a:t>
            </a:r>
            <a:r>
              <a:rPr lang="en-US" sz="2000" b="1" dirty="0" smtClean="0">
                <a:latin typeface="Constantia" panose="02030602050306030303" pitchFamily="18" charset="0"/>
              </a:rPr>
              <a:t>eserve. There is no more </a:t>
            </a:r>
          </a:p>
          <a:p>
            <a:r>
              <a:rPr lang="en-US" sz="2000" b="1" dirty="0">
                <a:latin typeface="Constantia" panose="02030602050306030303" pitchFamily="18" charset="0"/>
              </a:rPr>
              <a:t>a</a:t>
            </a:r>
            <a:r>
              <a:rPr lang="en-US" sz="2000" b="1" dirty="0" smtClean="0">
                <a:latin typeface="Constantia" panose="02030602050306030303" pitchFamily="18" charset="0"/>
              </a:rPr>
              <a:t>vailable Fund </a:t>
            </a:r>
            <a:r>
              <a:rPr lang="en-US" sz="2000" b="1" dirty="0">
                <a:latin typeface="Constantia" panose="02030602050306030303" pitchFamily="18" charset="0"/>
              </a:rPr>
              <a:t>B</a:t>
            </a:r>
            <a:r>
              <a:rPr lang="en-US" sz="2000" b="1" dirty="0" smtClean="0">
                <a:latin typeface="Constantia" panose="02030602050306030303" pitchFamily="18" charset="0"/>
              </a:rPr>
              <a:t>alance to assist in balancing the budget. </a:t>
            </a:r>
          </a:p>
          <a:p>
            <a:endParaRPr lang="en-US" sz="2000" b="1" dirty="0">
              <a:latin typeface="Constantia" panose="02030602050306030303" pitchFamily="18" charset="0"/>
            </a:endParaRPr>
          </a:p>
          <a:p>
            <a:r>
              <a:rPr lang="en-US" sz="2000" b="1" dirty="0" smtClean="0">
                <a:latin typeface="Constantia" panose="02030602050306030303" pitchFamily="18" charset="0"/>
              </a:rPr>
              <a:t>Note: Additional use of Fund Balance will result in the District having </a:t>
            </a:r>
          </a:p>
          <a:p>
            <a:r>
              <a:rPr lang="en-US" sz="2000" b="1" dirty="0" smtClean="0">
                <a:latin typeface="Constantia" panose="02030602050306030303" pitchFamily="18" charset="0"/>
              </a:rPr>
              <a:t>to assume </a:t>
            </a:r>
            <a:r>
              <a:rPr lang="en-US" sz="2000" b="1" dirty="0" smtClean="0">
                <a:solidFill>
                  <a:srgbClr val="FF0000"/>
                </a:solidFill>
                <a:latin typeface="Constantia" panose="02030602050306030303" pitchFamily="18" charset="0"/>
              </a:rPr>
              <a:t>SHORT TERM BORROWING in order to meet monthly </a:t>
            </a:r>
          </a:p>
          <a:p>
            <a:r>
              <a:rPr lang="en-US" sz="2000" b="1" dirty="0" smtClean="0">
                <a:solidFill>
                  <a:srgbClr val="FF0000"/>
                </a:solidFill>
                <a:latin typeface="Constantia" panose="02030602050306030303" pitchFamily="18" charset="0"/>
              </a:rPr>
              <a:t>TEACHER payroll expenditures.</a:t>
            </a:r>
          </a:p>
        </p:txBody>
      </p:sp>
    </p:spTree>
    <p:extLst>
      <p:ext uri="{BB962C8B-B14F-4D97-AF65-F5344CB8AC3E}">
        <p14:creationId xmlns:p14="http://schemas.microsoft.com/office/powerpoint/2010/main" val="3517040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25</a:t>
            </a:fld>
            <a:endParaRPr lang="en-US" dirty="0"/>
          </a:p>
        </p:txBody>
      </p:sp>
      <p:sp>
        <p:nvSpPr>
          <p:cNvPr id="3" name="Rectangle 2"/>
          <p:cNvSpPr/>
          <p:nvPr/>
        </p:nvSpPr>
        <p:spPr>
          <a:xfrm>
            <a:off x="304800" y="81092"/>
            <a:ext cx="7772400" cy="1538883"/>
          </a:xfrm>
          <a:prstGeom prst="rect">
            <a:avLst/>
          </a:prstGeom>
        </p:spPr>
        <p:txBody>
          <a:bodyPr wrap="square">
            <a:spAutoFit/>
          </a:bodyPr>
          <a:lstStyle/>
          <a:p>
            <a:pPr>
              <a:defRPr/>
            </a:pPr>
            <a:r>
              <a:rPr lang="en-US" sz="24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General Fund Budget Balancing</a:t>
            </a:r>
          </a:p>
          <a:p>
            <a:pPr>
              <a:defRPr/>
            </a:pPr>
            <a:r>
              <a:rPr lang="en-US" sz="24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Budget Balancing Option - Use Fund Balance</a:t>
            </a:r>
          </a:p>
          <a:p>
            <a:pPr>
              <a:defRPr/>
            </a:pPr>
            <a:r>
              <a:rPr lang="en-US" sz="28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pic>
        <p:nvPicPr>
          <p:cNvPr id="2" name="Picture 1"/>
          <p:cNvPicPr>
            <a:picLocks noChangeAspect="1"/>
          </p:cNvPicPr>
          <p:nvPr/>
        </p:nvPicPr>
        <p:blipFill>
          <a:blip r:embed="rId3"/>
          <a:stretch>
            <a:fillRect/>
          </a:stretch>
        </p:blipFill>
        <p:spPr>
          <a:xfrm>
            <a:off x="328534" y="996485"/>
            <a:ext cx="8315665" cy="2432515"/>
          </a:xfrm>
          <a:prstGeom prst="rect">
            <a:avLst/>
          </a:prstGeom>
        </p:spPr>
      </p:pic>
      <p:pic>
        <p:nvPicPr>
          <p:cNvPr id="5" name="Picture 4"/>
          <p:cNvPicPr>
            <a:picLocks noChangeAspect="1"/>
          </p:cNvPicPr>
          <p:nvPr/>
        </p:nvPicPr>
        <p:blipFill>
          <a:blip r:embed="rId4"/>
          <a:stretch>
            <a:fillRect/>
          </a:stretch>
        </p:blipFill>
        <p:spPr>
          <a:xfrm>
            <a:off x="758339" y="3693275"/>
            <a:ext cx="7456054" cy="3072650"/>
          </a:xfrm>
          <a:prstGeom prst="rect">
            <a:avLst/>
          </a:prstGeom>
        </p:spPr>
      </p:pic>
    </p:spTree>
    <p:extLst>
      <p:ext uri="{BB962C8B-B14F-4D97-AF65-F5344CB8AC3E}">
        <p14:creationId xmlns:p14="http://schemas.microsoft.com/office/powerpoint/2010/main" val="1754756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26</a:t>
            </a:fld>
            <a:endParaRPr lang="en-US" dirty="0"/>
          </a:p>
        </p:txBody>
      </p:sp>
      <p:sp>
        <p:nvSpPr>
          <p:cNvPr id="3" name="Rectangle 2"/>
          <p:cNvSpPr/>
          <p:nvPr/>
        </p:nvSpPr>
        <p:spPr>
          <a:xfrm>
            <a:off x="304800" y="666273"/>
            <a:ext cx="8534400" cy="954107"/>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Limited Lapse Remaining in the</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General Fund</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sp>
        <p:nvSpPr>
          <p:cNvPr id="2" name="TextBox 1"/>
          <p:cNvSpPr txBox="1"/>
          <p:nvPr/>
        </p:nvSpPr>
        <p:spPr>
          <a:xfrm>
            <a:off x="533400" y="2333208"/>
            <a:ext cx="8487388" cy="3785652"/>
          </a:xfrm>
          <a:prstGeom prst="rect">
            <a:avLst/>
          </a:prstGeom>
          <a:noFill/>
        </p:spPr>
        <p:txBody>
          <a:bodyPr wrap="none" rtlCol="0">
            <a:spAutoFit/>
          </a:bodyPr>
          <a:lstStyle/>
          <a:p>
            <a:r>
              <a:rPr lang="en-US" sz="2000" dirty="0" smtClean="0">
                <a:latin typeface="Constantia" panose="02030602050306030303" pitchFamily="18" charset="0"/>
              </a:rPr>
              <a:t>All remaining General Fund revenue and expenditure </a:t>
            </a:r>
            <a:r>
              <a:rPr lang="en-US" sz="2000" dirty="0">
                <a:latin typeface="Constantia" panose="02030602050306030303" pitchFamily="18" charset="0"/>
              </a:rPr>
              <a:t>l</a:t>
            </a:r>
            <a:r>
              <a:rPr lang="en-US" sz="2000" dirty="0" smtClean="0">
                <a:latin typeface="Constantia" panose="02030602050306030303" pitchFamily="18" charset="0"/>
              </a:rPr>
              <a:t>apse has been</a:t>
            </a:r>
          </a:p>
          <a:p>
            <a:r>
              <a:rPr lang="en-US" sz="2000" dirty="0" smtClean="0">
                <a:latin typeface="Constantia" panose="02030602050306030303" pitchFamily="18" charset="0"/>
              </a:rPr>
              <a:t>used in previous years to assist in funding the FY2016 4% raise and the</a:t>
            </a:r>
          </a:p>
          <a:p>
            <a:r>
              <a:rPr lang="en-US" sz="2000" dirty="0" smtClean="0">
                <a:latin typeface="Constantia" panose="02030602050306030303" pitchFamily="18" charset="0"/>
              </a:rPr>
              <a:t>FY2017 2.5% raise.</a:t>
            </a:r>
          </a:p>
          <a:p>
            <a:endParaRPr lang="en-US" sz="2000" dirty="0">
              <a:latin typeface="Constantia" panose="02030602050306030303" pitchFamily="18" charset="0"/>
            </a:endParaRPr>
          </a:p>
          <a:p>
            <a:r>
              <a:rPr lang="en-US" sz="2000" dirty="0" smtClean="0">
                <a:latin typeface="Constantia" panose="02030602050306030303" pitchFamily="18" charset="0"/>
              </a:rPr>
              <a:t>	</a:t>
            </a:r>
            <a:r>
              <a:rPr lang="en-US" sz="2000" u="sng" dirty="0" smtClean="0">
                <a:latin typeface="Constantia" panose="02030602050306030303" pitchFamily="18" charset="0"/>
              </a:rPr>
              <a:t>Definition of Lapse </a:t>
            </a:r>
            <a:r>
              <a:rPr lang="en-US" sz="2000" dirty="0" smtClean="0">
                <a:latin typeface="Constantia" panose="02030602050306030303" pitchFamily="18" charset="0"/>
              </a:rPr>
              <a:t>– Over-collected revenue compared to budget</a:t>
            </a:r>
          </a:p>
          <a:p>
            <a:r>
              <a:rPr lang="en-US" sz="2000" dirty="0">
                <a:latin typeface="Constantia" panose="02030602050306030303" pitchFamily="18" charset="0"/>
              </a:rPr>
              <a:t>	</a:t>
            </a:r>
            <a:r>
              <a:rPr lang="en-US" sz="2000" dirty="0" smtClean="0">
                <a:latin typeface="Constantia" panose="02030602050306030303" pitchFamily="18" charset="0"/>
              </a:rPr>
              <a:t>and underspent expenditures compared to budget.</a:t>
            </a:r>
          </a:p>
          <a:p>
            <a:endParaRPr lang="en-US" sz="2000" dirty="0">
              <a:latin typeface="Constantia" panose="02030602050306030303" pitchFamily="18" charset="0"/>
            </a:endParaRPr>
          </a:p>
          <a:p>
            <a:r>
              <a:rPr lang="en-US" sz="2000" dirty="0" smtClean="0">
                <a:latin typeface="Constantia" panose="02030602050306030303" pitchFamily="18" charset="0"/>
              </a:rPr>
              <a:t>Board Quarterly Financial Reports have consistently revealed that lapse</a:t>
            </a:r>
          </a:p>
          <a:p>
            <a:r>
              <a:rPr lang="en-US" sz="2000" dirty="0">
                <a:latin typeface="Constantia" panose="02030602050306030303" pitchFamily="18" charset="0"/>
              </a:rPr>
              <a:t>h</a:t>
            </a:r>
            <a:r>
              <a:rPr lang="en-US" sz="2000" dirty="0" smtClean="0">
                <a:latin typeface="Constantia" panose="02030602050306030303" pitchFamily="18" charset="0"/>
              </a:rPr>
              <a:t>as, for the most part, been eliminated from the General Fund </a:t>
            </a:r>
            <a:r>
              <a:rPr lang="en-US" sz="2000" dirty="0">
                <a:latin typeface="Constantia" panose="02030602050306030303" pitchFamily="18" charset="0"/>
              </a:rPr>
              <a:t>B</a:t>
            </a:r>
            <a:r>
              <a:rPr lang="en-US" sz="2000" dirty="0" smtClean="0">
                <a:latin typeface="Constantia" panose="02030602050306030303" pitchFamily="18" charset="0"/>
              </a:rPr>
              <a:t>udget.</a:t>
            </a:r>
          </a:p>
          <a:p>
            <a:endParaRPr lang="en-US" sz="2000" dirty="0">
              <a:latin typeface="Constantia" panose="02030602050306030303" pitchFamily="18" charset="0"/>
            </a:endParaRPr>
          </a:p>
          <a:p>
            <a:pPr algn="ctr"/>
            <a:r>
              <a:rPr lang="en-US" sz="2000" b="1" i="1" dirty="0" smtClean="0">
                <a:solidFill>
                  <a:srgbClr val="FF0000"/>
                </a:solidFill>
                <a:latin typeface="Constantia" panose="02030602050306030303" pitchFamily="18" charset="0"/>
              </a:rPr>
              <a:t>Revenue and expenditure </a:t>
            </a:r>
            <a:r>
              <a:rPr lang="en-US" sz="2000" b="1" i="1" dirty="0">
                <a:solidFill>
                  <a:srgbClr val="FF0000"/>
                </a:solidFill>
                <a:latin typeface="Constantia" panose="02030602050306030303" pitchFamily="18" charset="0"/>
              </a:rPr>
              <a:t>l</a:t>
            </a:r>
            <a:r>
              <a:rPr lang="en-US" sz="2000" b="1" i="1" dirty="0" smtClean="0">
                <a:solidFill>
                  <a:srgbClr val="FF0000"/>
                </a:solidFill>
                <a:latin typeface="Constantia" panose="02030602050306030303" pitchFamily="18" charset="0"/>
              </a:rPr>
              <a:t>apse is not available to assist in balancing</a:t>
            </a:r>
          </a:p>
          <a:p>
            <a:pPr algn="ctr"/>
            <a:r>
              <a:rPr lang="en-US" sz="2000" b="1" i="1" dirty="0" smtClean="0">
                <a:solidFill>
                  <a:srgbClr val="FF0000"/>
                </a:solidFill>
                <a:latin typeface="Constantia" panose="02030602050306030303" pitchFamily="18" charset="0"/>
              </a:rPr>
              <a:t>the FY2018 General Fund Budget.</a:t>
            </a:r>
            <a:endParaRPr lang="en-US" sz="2000" b="1" i="1" dirty="0">
              <a:solidFill>
                <a:srgbClr val="FF0000"/>
              </a:solidFill>
              <a:latin typeface="Constantia" panose="02030602050306030303" pitchFamily="18" charset="0"/>
            </a:endParaRPr>
          </a:p>
        </p:txBody>
      </p:sp>
    </p:spTree>
    <p:extLst>
      <p:ext uri="{BB962C8B-B14F-4D97-AF65-F5344CB8AC3E}">
        <p14:creationId xmlns:p14="http://schemas.microsoft.com/office/powerpoint/2010/main" val="243046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3</a:t>
            </a:fld>
            <a:endParaRPr lang="en-US" dirty="0"/>
          </a:p>
        </p:txBody>
      </p:sp>
      <p:sp>
        <p:nvSpPr>
          <p:cNvPr id="3" name="Rectangle 2"/>
          <p:cNvSpPr/>
          <p:nvPr/>
        </p:nvSpPr>
        <p:spPr>
          <a:xfrm>
            <a:off x="292100" y="228072"/>
            <a:ext cx="7772400" cy="1508105"/>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Recent Budget Accomplishments</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FY2015 – FY2017</a:t>
            </a:r>
            <a:endParaRPr lang="en-US" sz="2800"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a:p>
            <a:pPr>
              <a:defRPr/>
            </a:pP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sp>
        <p:nvSpPr>
          <p:cNvPr id="6" name="TextBox 5"/>
          <p:cNvSpPr txBox="1"/>
          <p:nvPr/>
        </p:nvSpPr>
        <p:spPr>
          <a:xfrm>
            <a:off x="1905000" y="1410355"/>
            <a:ext cx="4776949" cy="5755422"/>
          </a:xfrm>
          <a:prstGeom prst="rect">
            <a:avLst/>
          </a:prstGeom>
          <a:noFill/>
        </p:spPr>
        <p:txBody>
          <a:bodyPr wrap="none" rtlCol="0">
            <a:spAutoFit/>
          </a:bodyPr>
          <a:lstStyle/>
          <a:p>
            <a:r>
              <a:rPr lang="en-US" sz="2000" b="1" u="sng" dirty="0" smtClean="0">
                <a:latin typeface="Constantia" panose="02030602050306030303" pitchFamily="18" charset="0"/>
              </a:rPr>
              <a:t>FY2015 Budget</a:t>
            </a:r>
          </a:p>
          <a:p>
            <a:r>
              <a:rPr lang="en-US" sz="2000" dirty="0" smtClean="0">
                <a:latin typeface="Constantia" panose="02030602050306030303" pitchFamily="18" charset="0"/>
              </a:rPr>
              <a:t>Full Salary Step for All Eligible Employees</a:t>
            </a:r>
          </a:p>
          <a:p>
            <a:r>
              <a:rPr lang="en-US" sz="2000" dirty="0" smtClean="0">
                <a:latin typeface="Constantia" panose="02030602050306030303" pitchFamily="18" charset="0"/>
              </a:rPr>
              <a:t>Added 300 Teachers</a:t>
            </a:r>
          </a:p>
          <a:p>
            <a:r>
              <a:rPr lang="en-US" sz="2000" dirty="0" smtClean="0">
                <a:latin typeface="Constantia" panose="02030602050306030303" pitchFamily="18" charset="0"/>
              </a:rPr>
              <a:t>2% Salary Restoration for All Employees</a:t>
            </a:r>
          </a:p>
          <a:p>
            <a:r>
              <a:rPr lang="en-US" sz="2000" dirty="0" smtClean="0">
                <a:latin typeface="Constantia" panose="02030602050306030303" pitchFamily="18" charset="0"/>
              </a:rPr>
              <a:t>No Furlough Days</a:t>
            </a:r>
          </a:p>
          <a:p>
            <a:r>
              <a:rPr lang="en-US" sz="2000" dirty="0" smtClean="0">
                <a:latin typeface="Constantia" panose="02030602050306030303" pitchFamily="18" charset="0"/>
              </a:rPr>
              <a:t>180 Day School Year</a:t>
            </a:r>
          </a:p>
          <a:p>
            <a:endParaRPr lang="en-US" sz="2000" dirty="0">
              <a:latin typeface="Constantia" panose="02030602050306030303" pitchFamily="18" charset="0"/>
            </a:endParaRPr>
          </a:p>
          <a:p>
            <a:r>
              <a:rPr lang="en-US" sz="2000" b="1" u="sng" dirty="0" smtClean="0">
                <a:latin typeface="Constantia" panose="02030602050306030303" pitchFamily="18" charset="0"/>
              </a:rPr>
              <a:t>FY2016 Budget</a:t>
            </a:r>
          </a:p>
          <a:p>
            <a:r>
              <a:rPr lang="en-US" sz="2000" dirty="0" smtClean="0">
                <a:latin typeface="Constantia" panose="02030602050306030303" pitchFamily="18" charset="0"/>
              </a:rPr>
              <a:t>4% Salary Increase for All Employees</a:t>
            </a:r>
          </a:p>
          <a:p>
            <a:r>
              <a:rPr lang="en-US" sz="2000" dirty="0" smtClean="0">
                <a:latin typeface="Constantia" panose="02030602050306030303" pitchFamily="18" charset="0"/>
              </a:rPr>
              <a:t>Full Salary Step for All Eligible Employees</a:t>
            </a:r>
          </a:p>
          <a:p>
            <a:r>
              <a:rPr lang="en-US" sz="2000" dirty="0" smtClean="0">
                <a:latin typeface="Constantia" panose="02030602050306030303" pitchFamily="18" charset="0"/>
              </a:rPr>
              <a:t>Added 100 Teachers</a:t>
            </a:r>
          </a:p>
          <a:p>
            <a:endParaRPr lang="en-US" sz="2000" dirty="0">
              <a:latin typeface="Constantia" panose="02030602050306030303" pitchFamily="18" charset="0"/>
            </a:endParaRPr>
          </a:p>
          <a:p>
            <a:r>
              <a:rPr lang="en-US" sz="2000" b="1" u="sng" dirty="0" smtClean="0">
                <a:latin typeface="Constantia" panose="02030602050306030303" pitchFamily="18" charset="0"/>
              </a:rPr>
              <a:t>FY2017 Budget</a:t>
            </a:r>
          </a:p>
          <a:p>
            <a:r>
              <a:rPr lang="en-US" sz="2000" dirty="0" smtClean="0">
                <a:latin typeface="Constantia" panose="02030602050306030303" pitchFamily="18" charset="0"/>
              </a:rPr>
              <a:t>2.5% Salary Increase for All Employees</a:t>
            </a:r>
          </a:p>
          <a:p>
            <a:r>
              <a:rPr lang="en-US" sz="2000" dirty="0" smtClean="0">
                <a:latin typeface="Constantia" panose="02030602050306030303" pitchFamily="18" charset="0"/>
              </a:rPr>
              <a:t>Full Salary Step for All Eligible Employees</a:t>
            </a:r>
          </a:p>
          <a:p>
            <a:r>
              <a:rPr lang="en-US" sz="2000" dirty="0" smtClean="0">
                <a:latin typeface="Constantia" panose="02030602050306030303" pitchFamily="18" charset="0"/>
              </a:rPr>
              <a:t>Added 64 Teachers</a:t>
            </a:r>
          </a:p>
          <a:p>
            <a:endParaRPr lang="en-US" sz="2000" dirty="0" smtClean="0">
              <a:latin typeface="Constantia" panose="02030602050306030303" pitchFamily="18" charset="0"/>
            </a:endParaRPr>
          </a:p>
          <a:p>
            <a:endParaRPr lang="en-US" sz="2800" dirty="0">
              <a:latin typeface="Constantia" panose="02030602050306030303" pitchFamily="18" charset="0"/>
            </a:endParaRPr>
          </a:p>
        </p:txBody>
      </p:sp>
    </p:spTree>
    <p:extLst>
      <p:ext uri="{BB962C8B-B14F-4D97-AF65-F5344CB8AC3E}">
        <p14:creationId xmlns:p14="http://schemas.microsoft.com/office/powerpoint/2010/main" val="53658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155" y="187406"/>
            <a:ext cx="9046464" cy="1107996"/>
          </a:xfrm>
          <a:prstGeom prst="rect">
            <a:avLst/>
          </a:prstGeom>
        </p:spPr>
        <p:txBody>
          <a:bodyPr wrap="square">
            <a:spAutoFit/>
          </a:bodyPr>
          <a:lstStyle/>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General Fund Expenditures</a:t>
            </a:r>
          </a:p>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Comparison of General Fund Costs</a:t>
            </a:r>
          </a:p>
          <a:p>
            <a:pPr lvl="0">
              <a:defRPr/>
            </a:pPr>
            <a:r>
              <a:rPr lang="en-US"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Per FTE </a:t>
            </a:r>
            <a:r>
              <a:rPr lang="en-US" b="1" i="1" u="sng"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General Admin </a:t>
            </a:r>
            <a:r>
              <a:rPr lang="en-US"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Expenditure Comparison of Metro Districts</a:t>
            </a:r>
            <a:endParaRPr lang="en-US"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5" name="Table 4"/>
          <p:cNvGraphicFramePr>
            <a:graphicFrameLocks noGrp="1"/>
          </p:cNvGraphicFramePr>
          <p:nvPr>
            <p:extLst>
              <p:ext uri="{D42A27DB-BD31-4B8C-83A1-F6EECF244321}">
                <p14:modId xmlns:p14="http://schemas.microsoft.com/office/powerpoint/2010/main" val="2597066901"/>
              </p:ext>
            </p:extLst>
          </p:nvPr>
        </p:nvGraphicFramePr>
        <p:xfrm>
          <a:off x="304800" y="1524000"/>
          <a:ext cx="8665465" cy="4114802"/>
        </p:xfrm>
        <a:graphic>
          <a:graphicData uri="http://schemas.openxmlformats.org/drawingml/2006/table">
            <a:tbl>
              <a:tblPr firstRow="1" firstCol="1" bandRow="1">
                <a:tableStyleId>{616DA210-FB5B-4158-B5E0-FEB733F419BA}</a:tableStyleId>
              </a:tblPr>
              <a:tblGrid>
                <a:gridCol w="2411855"/>
                <a:gridCol w="1202617"/>
                <a:gridCol w="1107937"/>
                <a:gridCol w="1217128"/>
                <a:gridCol w="1362964"/>
                <a:gridCol w="1362964"/>
              </a:tblGrid>
              <a:tr h="783102">
                <a:tc>
                  <a:txBody>
                    <a:bodyPr/>
                    <a:lstStyle/>
                    <a:p>
                      <a:pPr algn="ctr" rtl="0" fontAlgn="ctr"/>
                      <a:r>
                        <a:rPr lang="en-US" sz="2400" b="1" i="0" u="none" strike="noStrike" dirty="0" smtClean="0">
                          <a:solidFill>
                            <a:schemeClr val="bg1"/>
                          </a:solidFill>
                          <a:effectLst/>
                          <a:latin typeface="Constantia" panose="02030602050306030303" pitchFamily="18" charset="0"/>
                        </a:rPr>
                        <a:t>Expenditures</a:t>
                      </a:r>
                      <a:endParaRPr lang="en-US" sz="2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2400" u="none" strike="noStrike" dirty="0" smtClean="0">
                          <a:solidFill>
                            <a:schemeClr val="bg1"/>
                          </a:solidFill>
                          <a:effectLst/>
                          <a:latin typeface="Constantia" panose="02030602050306030303" pitchFamily="18" charset="0"/>
                        </a:rPr>
                        <a:t>Atlanta</a:t>
                      </a:r>
                    </a:p>
                  </a:txBody>
                  <a:tcPr marL="7995" marR="7995" marT="7995" marB="0" anchor="ctr">
                    <a:solidFill>
                      <a:srgbClr val="8F0127"/>
                    </a:solidFill>
                  </a:tcPr>
                </a:tc>
                <a:tc>
                  <a:txBody>
                    <a:bodyPr/>
                    <a:lstStyle/>
                    <a:p>
                      <a:pPr algn="ctr" rtl="0" fontAlgn="ctr"/>
                      <a:r>
                        <a:rPr lang="en-US" sz="2400" u="none" strike="noStrike" dirty="0" smtClean="0">
                          <a:solidFill>
                            <a:schemeClr val="bg1"/>
                          </a:solidFill>
                          <a:effectLst/>
                          <a:latin typeface="Constantia" panose="02030602050306030303" pitchFamily="18" charset="0"/>
                        </a:rPr>
                        <a:t>Cobb</a:t>
                      </a:r>
                      <a:endParaRPr lang="en-US" sz="2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2400" u="none" strike="noStrike" dirty="0" smtClean="0">
                          <a:solidFill>
                            <a:schemeClr val="bg1"/>
                          </a:solidFill>
                          <a:effectLst/>
                          <a:latin typeface="Constantia" panose="02030602050306030303" pitchFamily="18" charset="0"/>
                        </a:rPr>
                        <a:t>DeKalb</a:t>
                      </a:r>
                      <a:endParaRPr lang="en-US" sz="2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2400" u="none" strike="noStrike" dirty="0" smtClean="0">
                          <a:solidFill>
                            <a:schemeClr val="bg1"/>
                          </a:solidFill>
                          <a:effectLst/>
                          <a:latin typeface="Constantia" panose="02030602050306030303" pitchFamily="18" charset="0"/>
                        </a:rPr>
                        <a:t>Fulton</a:t>
                      </a:r>
                      <a:endParaRPr lang="en-US" sz="2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2400" b="1" i="0" u="none" strike="noStrike" dirty="0" smtClean="0">
                          <a:solidFill>
                            <a:schemeClr val="bg1"/>
                          </a:solidFill>
                          <a:effectLst/>
                          <a:latin typeface="Constantia" panose="02030602050306030303" pitchFamily="18" charset="0"/>
                        </a:rPr>
                        <a:t>Gwinnett</a:t>
                      </a:r>
                      <a:endParaRPr lang="en-US" sz="2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r>
              <a:tr h="666340">
                <a:tc>
                  <a:txBody>
                    <a:bodyPr/>
                    <a:lstStyle/>
                    <a:p>
                      <a:pPr algn="l" rtl="0" fontAlgn="b"/>
                      <a:r>
                        <a:rPr lang="en-US" sz="2400" b="0" i="0" u="none" strike="noStrike" dirty="0">
                          <a:solidFill>
                            <a:srgbClr val="000000"/>
                          </a:solidFill>
                          <a:effectLst/>
                          <a:latin typeface="Constantia" panose="02030602050306030303" pitchFamily="18" charset="0"/>
                        </a:rPr>
                        <a:t>FY2012</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$585 </a:t>
                      </a:r>
                    </a:p>
                  </a:txBody>
                  <a:tcPr marL="7620" marR="7620" marT="7620" marB="0" anchor="ctr"/>
                </a:tc>
                <a:tc>
                  <a:txBody>
                    <a:bodyPr/>
                    <a:lstStyle/>
                    <a:p>
                      <a:pPr algn="ctr" rtl="0" fontAlgn="b"/>
                      <a:r>
                        <a:rPr lang="en-US" sz="2400" b="1"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$107 </a:t>
                      </a:r>
                    </a:p>
                  </a:txBody>
                  <a:tcPr marL="7620" marR="7620" marT="7620" marB="0" anchor="ctr">
                    <a:solidFill>
                      <a:srgbClr val="FFFF00"/>
                    </a:solidFill>
                  </a:tcPr>
                </a:tc>
                <a:tc>
                  <a:txBody>
                    <a:bodyPr/>
                    <a:lstStyle/>
                    <a:p>
                      <a:pPr algn="ctr" rtl="0" fontAlgn="b"/>
                      <a:r>
                        <a:rPr lang="en-US" sz="2400" b="0" i="0" u="none" strike="noStrike" dirty="0">
                          <a:solidFill>
                            <a:srgbClr val="000000"/>
                          </a:solidFill>
                          <a:effectLst/>
                          <a:latin typeface="Constantia" panose="02030602050306030303" pitchFamily="18" charset="0"/>
                        </a:rPr>
                        <a:t>$195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$213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$230 </a:t>
                      </a:r>
                    </a:p>
                  </a:txBody>
                  <a:tcPr marL="7620" marR="7620" marT="7620" marB="0" anchor="ctr"/>
                </a:tc>
              </a:tr>
              <a:tr h="666340">
                <a:tc>
                  <a:txBody>
                    <a:bodyPr/>
                    <a:lstStyle/>
                    <a:p>
                      <a:pPr algn="l" rtl="0" fontAlgn="b"/>
                      <a:r>
                        <a:rPr lang="en-US" sz="2400" b="0" i="0" u="none" strike="noStrike" dirty="0">
                          <a:solidFill>
                            <a:srgbClr val="000000"/>
                          </a:solidFill>
                          <a:effectLst/>
                          <a:latin typeface="Constantia" panose="02030602050306030303" pitchFamily="18" charset="0"/>
                        </a:rPr>
                        <a:t>FY2013</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$437 </a:t>
                      </a:r>
                    </a:p>
                  </a:txBody>
                  <a:tcPr marL="7620" marR="7620" marT="7620" marB="0" anchor="ctr"/>
                </a:tc>
                <a:tc>
                  <a:txBody>
                    <a:bodyPr/>
                    <a:lstStyle/>
                    <a:p>
                      <a:pPr algn="ctr" rtl="0" fontAlgn="b"/>
                      <a:r>
                        <a:rPr lang="en-US" sz="2400" b="1"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$116 </a:t>
                      </a:r>
                    </a:p>
                  </a:txBody>
                  <a:tcPr marL="7620" marR="7620" marT="7620" marB="0" anchor="ctr">
                    <a:solidFill>
                      <a:srgbClr val="FFFF00"/>
                    </a:solidFill>
                  </a:tcPr>
                </a:tc>
                <a:tc>
                  <a:txBody>
                    <a:bodyPr/>
                    <a:lstStyle/>
                    <a:p>
                      <a:pPr algn="ctr" rtl="0" fontAlgn="b"/>
                      <a:r>
                        <a:rPr lang="en-US" sz="2400" b="0" i="0" u="none" strike="noStrike" dirty="0">
                          <a:solidFill>
                            <a:srgbClr val="000000"/>
                          </a:solidFill>
                          <a:effectLst/>
                          <a:latin typeface="Constantia" panose="02030602050306030303" pitchFamily="18" charset="0"/>
                        </a:rPr>
                        <a:t>$202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$214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$217 </a:t>
                      </a:r>
                    </a:p>
                  </a:txBody>
                  <a:tcPr marL="7620" marR="7620" marT="7620" marB="0" anchor="ctr"/>
                </a:tc>
              </a:tr>
              <a:tr h="666340">
                <a:tc>
                  <a:txBody>
                    <a:bodyPr/>
                    <a:lstStyle/>
                    <a:p>
                      <a:pPr algn="l" rtl="0" fontAlgn="b"/>
                      <a:r>
                        <a:rPr lang="en-US" sz="2400" b="0" i="0" u="none" strike="noStrike" dirty="0">
                          <a:solidFill>
                            <a:srgbClr val="000000"/>
                          </a:solidFill>
                          <a:effectLst/>
                          <a:latin typeface="Constantia" panose="02030602050306030303" pitchFamily="18" charset="0"/>
                        </a:rPr>
                        <a:t>FY2014</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$435 </a:t>
                      </a:r>
                    </a:p>
                  </a:txBody>
                  <a:tcPr marL="7620" marR="7620" marT="7620" marB="0" anchor="ctr"/>
                </a:tc>
                <a:tc>
                  <a:txBody>
                    <a:bodyPr/>
                    <a:lstStyle/>
                    <a:p>
                      <a:pPr algn="ctr" rtl="0" fontAlgn="b"/>
                      <a:r>
                        <a:rPr lang="en-US" sz="2400" b="1"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$120 </a:t>
                      </a:r>
                    </a:p>
                  </a:txBody>
                  <a:tcPr marL="7620" marR="7620" marT="7620" marB="0" anchor="ctr">
                    <a:solidFill>
                      <a:srgbClr val="FFFF00"/>
                    </a:solidFill>
                  </a:tcPr>
                </a:tc>
                <a:tc>
                  <a:txBody>
                    <a:bodyPr/>
                    <a:lstStyle/>
                    <a:p>
                      <a:pPr algn="ctr" rtl="0" fontAlgn="b"/>
                      <a:r>
                        <a:rPr lang="en-US" sz="2400" b="0" i="0" u="none" strike="noStrike" dirty="0">
                          <a:solidFill>
                            <a:srgbClr val="000000"/>
                          </a:solidFill>
                          <a:effectLst/>
                          <a:latin typeface="Constantia" panose="02030602050306030303" pitchFamily="18" charset="0"/>
                        </a:rPr>
                        <a:t>$174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$244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$188 </a:t>
                      </a:r>
                    </a:p>
                  </a:txBody>
                  <a:tcPr marL="7620" marR="7620" marT="7620" marB="0" anchor="ctr"/>
                </a:tc>
              </a:tr>
              <a:tr h="666340">
                <a:tc>
                  <a:txBody>
                    <a:bodyPr/>
                    <a:lstStyle/>
                    <a:p>
                      <a:pPr algn="l" rtl="0" fontAlgn="b"/>
                      <a:r>
                        <a:rPr lang="en-US" sz="2400" b="0" i="0" u="none" strike="noStrike" dirty="0">
                          <a:solidFill>
                            <a:srgbClr val="000000"/>
                          </a:solidFill>
                          <a:effectLst/>
                          <a:latin typeface="Constantia" panose="02030602050306030303" pitchFamily="18" charset="0"/>
                        </a:rPr>
                        <a:t>FY2015</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$393 </a:t>
                      </a:r>
                    </a:p>
                  </a:txBody>
                  <a:tcPr marL="7620" marR="7620" marT="7620" marB="0" anchor="ctr"/>
                </a:tc>
                <a:tc>
                  <a:txBody>
                    <a:bodyPr/>
                    <a:lstStyle/>
                    <a:p>
                      <a:pPr algn="ctr" rtl="0" fontAlgn="b"/>
                      <a:r>
                        <a:rPr lang="en-US" sz="2400" b="1"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$121 </a:t>
                      </a:r>
                    </a:p>
                  </a:txBody>
                  <a:tcPr marL="7620" marR="7620" marT="7620" marB="0" anchor="ctr">
                    <a:solidFill>
                      <a:srgbClr val="FFFF00"/>
                    </a:solidFill>
                  </a:tcPr>
                </a:tc>
                <a:tc>
                  <a:txBody>
                    <a:bodyPr/>
                    <a:lstStyle/>
                    <a:p>
                      <a:pPr algn="ctr" rtl="0" fontAlgn="b"/>
                      <a:r>
                        <a:rPr lang="en-US" sz="2400" b="0" i="0" u="none" strike="noStrike" dirty="0">
                          <a:solidFill>
                            <a:srgbClr val="000000"/>
                          </a:solidFill>
                          <a:effectLst/>
                          <a:latin typeface="Constantia" panose="02030602050306030303" pitchFamily="18" charset="0"/>
                        </a:rPr>
                        <a:t>$170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$215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$198 </a:t>
                      </a:r>
                    </a:p>
                  </a:txBody>
                  <a:tcPr marL="7620" marR="7620" marT="7620" marB="0" anchor="ctr"/>
                </a:tc>
              </a:tr>
              <a:tr h="666340">
                <a:tc>
                  <a:txBody>
                    <a:bodyPr/>
                    <a:lstStyle/>
                    <a:p>
                      <a:pPr algn="l" rtl="0" fontAlgn="b"/>
                      <a:r>
                        <a:rPr lang="en-US" sz="2400" b="0" i="0" u="none" strike="noStrike" dirty="0">
                          <a:solidFill>
                            <a:srgbClr val="000000"/>
                          </a:solidFill>
                          <a:effectLst/>
                          <a:latin typeface="Constantia" panose="02030602050306030303" pitchFamily="18" charset="0"/>
                        </a:rPr>
                        <a:t>FY2016</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$367 </a:t>
                      </a:r>
                    </a:p>
                  </a:txBody>
                  <a:tcPr marL="7620" marR="7620" marT="7620" marB="0" anchor="ctr"/>
                </a:tc>
                <a:tc>
                  <a:txBody>
                    <a:bodyPr/>
                    <a:lstStyle/>
                    <a:p>
                      <a:pPr algn="ctr" rtl="0" fontAlgn="b"/>
                      <a:r>
                        <a:rPr lang="en-US" sz="2400" b="1"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$144 </a:t>
                      </a:r>
                    </a:p>
                  </a:txBody>
                  <a:tcPr marL="7620" marR="7620" marT="7620" marB="0" anchor="ctr">
                    <a:solidFill>
                      <a:srgbClr val="FFFF00"/>
                    </a:solidFill>
                  </a:tcPr>
                </a:tc>
                <a:tc>
                  <a:txBody>
                    <a:bodyPr/>
                    <a:lstStyle/>
                    <a:p>
                      <a:pPr algn="ctr" rtl="0" fontAlgn="b"/>
                      <a:r>
                        <a:rPr lang="en-US" sz="2400" b="0" i="0" u="none" strike="noStrike" dirty="0">
                          <a:solidFill>
                            <a:srgbClr val="000000"/>
                          </a:solidFill>
                          <a:effectLst/>
                          <a:latin typeface="Constantia" panose="02030602050306030303" pitchFamily="18" charset="0"/>
                        </a:rPr>
                        <a:t>$185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$248 </a:t>
                      </a:r>
                    </a:p>
                  </a:txBody>
                  <a:tcPr marL="7620" marR="7620" marT="7620" marB="0" anchor="ctr"/>
                </a:tc>
                <a:tc>
                  <a:txBody>
                    <a:bodyPr/>
                    <a:lstStyle/>
                    <a:p>
                      <a:pPr algn="ctr" rtl="0" fontAlgn="b"/>
                      <a:r>
                        <a:rPr lang="en-US" sz="2400" b="0" i="0" u="none" strike="noStrike" dirty="0">
                          <a:solidFill>
                            <a:srgbClr val="000000"/>
                          </a:solidFill>
                          <a:effectLst/>
                          <a:latin typeface="Constantia" panose="02030602050306030303" pitchFamily="18" charset="0"/>
                        </a:rPr>
                        <a:t>$198 </a:t>
                      </a:r>
                    </a:p>
                  </a:txBody>
                  <a:tcPr marL="7620" marR="7620" marT="7620" marB="0" anchor="ctr"/>
                </a:tc>
              </a:tr>
            </a:tbl>
          </a:graphicData>
        </a:graphic>
      </p:graphicFrame>
      <p:sp>
        <p:nvSpPr>
          <p:cNvPr id="2" name="Rectangle 1"/>
          <p:cNvSpPr/>
          <p:nvPr/>
        </p:nvSpPr>
        <p:spPr>
          <a:xfrm>
            <a:off x="381000" y="5867400"/>
            <a:ext cx="8305800" cy="338554"/>
          </a:xfrm>
          <a:prstGeom prst="rect">
            <a:avLst/>
          </a:prstGeom>
        </p:spPr>
        <p:txBody>
          <a:bodyPr wrap="square">
            <a:spAutoFit/>
          </a:bodyPr>
          <a:lstStyle/>
          <a:p>
            <a:pPr lvl="0"/>
            <a:r>
              <a:rPr lang="en-US" sz="1600" dirty="0" smtClean="0">
                <a:latin typeface="Constantia" panose="02030602050306030303" pitchFamily="18" charset="0"/>
              </a:rPr>
              <a:t>Data Source: The Governor’s Office of </a:t>
            </a:r>
            <a:r>
              <a:rPr lang="en-US" sz="1600" dirty="0">
                <a:latin typeface="Constantia" panose="02030602050306030303" pitchFamily="18" charset="0"/>
              </a:rPr>
              <a:t>Student Achievement </a:t>
            </a:r>
            <a:r>
              <a:rPr lang="en-US" sz="1600" dirty="0" smtClean="0">
                <a:latin typeface="Constantia" panose="02030602050306030303" pitchFamily="18" charset="0"/>
              </a:rPr>
              <a:t>State Report </a:t>
            </a:r>
            <a:r>
              <a:rPr lang="en-US" sz="1600" dirty="0">
                <a:latin typeface="Constantia" panose="02030602050306030303" pitchFamily="18" charset="0"/>
              </a:rPr>
              <a:t>Card </a:t>
            </a:r>
            <a:r>
              <a:rPr lang="en-US" sz="1600" dirty="0" smtClean="0">
                <a:latin typeface="Constantia" panose="02030602050306030303" pitchFamily="18" charset="0"/>
              </a:rPr>
              <a:t>information.</a:t>
            </a:r>
          </a:p>
        </p:txBody>
      </p:sp>
      <p:sp>
        <p:nvSpPr>
          <p:cNvPr id="3" name="Slide Number Placeholder 2"/>
          <p:cNvSpPr>
            <a:spLocks noGrp="1"/>
          </p:cNvSpPr>
          <p:nvPr>
            <p:ph type="sldNum" sz="quarter" idx="12"/>
          </p:nvPr>
        </p:nvSpPr>
        <p:spPr>
          <a:xfrm>
            <a:off x="8153400" y="6452175"/>
            <a:ext cx="304800" cy="365125"/>
          </a:xfrm>
        </p:spPr>
        <p:txBody>
          <a:bodyPr/>
          <a:lstStyle/>
          <a:p>
            <a:fld id="{A593EE9B-DC83-4FCD-A3E0-83C438C788B9}" type="slidenum">
              <a:rPr lang="en-US" smtClean="0"/>
              <a:t>4</a:t>
            </a:fld>
            <a:endParaRPr lang="en-US" dirty="0"/>
          </a:p>
        </p:txBody>
      </p:sp>
    </p:spTree>
    <p:extLst>
      <p:ext uri="{BB962C8B-B14F-4D97-AF65-F5344CB8AC3E}">
        <p14:creationId xmlns:p14="http://schemas.microsoft.com/office/powerpoint/2010/main" val="12592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001000" y="6400800"/>
            <a:ext cx="457200" cy="365125"/>
          </a:xfrm>
        </p:spPr>
        <p:txBody>
          <a:bodyPr/>
          <a:lstStyle/>
          <a:p>
            <a:fld id="{A593EE9B-DC83-4FCD-A3E0-83C438C788B9}" type="slidenum">
              <a:rPr lang="en-US" smtClean="0"/>
              <a:t>5</a:t>
            </a:fld>
            <a:endParaRPr lang="en-US" dirty="0"/>
          </a:p>
        </p:txBody>
      </p:sp>
      <p:sp>
        <p:nvSpPr>
          <p:cNvPr id="4" name="Rectangle 3"/>
          <p:cNvSpPr/>
          <p:nvPr/>
        </p:nvSpPr>
        <p:spPr>
          <a:xfrm>
            <a:off x="207264" y="0"/>
            <a:ext cx="8839200" cy="1200329"/>
          </a:xfrm>
          <a:prstGeom prst="rect">
            <a:avLst/>
          </a:prstGeom>
        </p:spPr>
        <p:txBody>
          <a:bodyPr wrap="square">
            <a:spAutoFit/>
          </a:bodyPr>
          <a:lstStyle/>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General Fund Expenditures</a:t>
            </a:r>
          </a:p>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Comparison of General Fund Costs</a:t>
            </a:r>
          </a:p>
          <a:p>
            <a:pPr lvl="0">
              <a:defRPr/>
            </a:pP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Per FTE Expenditure Comparison of Metro Districts</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5" name="Table 4"/>
          <p:cNvGraphicFramePr>
            <a:graphicFrameLocks noGrp="1"/>
          </p:cNvGraphicFramePr>
          <p:nvPr>
            <p:extLst>
              <p:ext uri="{D42A27DB-BD31-4B8C-83A1-F6EECF244321}">
                <p14:modId xmlns:p14="http://schemas.microsoft.com/office/powerpoint/2010/main" val="971711922"/>
              </p:ext>
            </p:extLst>
          </p:nvPr>
        </p:nvGraphicFramePr>
        <p:xfrm>
          <a:off x="207264" y="1207153"/>
          <a:ext cx="8555736" cy="5003164"/>
        </p:xfrm>
        <a:graphic>
          <a:graphicData uri="http://schemas.openxmlformats.org/drawingml/2006/table">
            <a:tbl>
              <a:tblPr firstRow="1" firstCol="1" bandRow="1">
                <a:tableStyleId>{616DA210-FB5B-4158-B5E0-FEB733F419BA}</a:tableStyleId>
              </a:tblPr>
              <a:tblGrid>
                <a:gridCol w="2535936"/>
                <a:gridCol w="1032767"/>
                <a:gridCol w="1093907"/>
                <a:gridCol w="1201714"/>
                <a:gridCol w="1345706"/>
                <a:gridCol w="1345706"/>
              </a:tblGrid>
              <a:tr h="567326">
                <a:tc>
                  <a:txBody>
                    <a:bodyPr/>
                    <a:lstStyle/>
                    <a:p>
                      <a:pPr algn="ctr" rtl="0" fontAlgn="ctr"/>
                      <a:r>
                        <a:rPr lang="en-US" sz="1800" b="1" i="0" u="none" strike="noStrike" dirty="0" smtClean="0">
                          <a:solidFill>
                            <a:schemeClr val="bg1"/>
                          </a:solidFill>
                          <a:effectLst/>
                          <a:latin typeface="Constantia" panose="02030602050306030303" pitchFamily="18" charset="0"/>
                        </a:rPr>
                        <a:t>Expenditures</a:t>
                      </a:r>
                      <a:endParaRPr lang="en-US" sz="18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1400" u="none" strike="noStrike" dirty="0" smtClean="0">
                          <a:solidFill>
                            <a:schemeClr val="bg1"/>
                          </a:solidFill>
                          <a:effectLst/>
                          <a:latin typeface="Constantia" panose="02030602050306030303" pitchFamily="18" charset="0"/>
                        </a:rPr>
                        <a:t>Atlanta</a:t>
                      </a:r>
                    </a:p>
                  </a:txBody>
                  <a:tcPr marL="7995" marR="7995" marT="7995" marB="0" anchor="ctr">
                    <a:solidFill>
                      <a:srgbClr val="8F0127"/>
                    </a:solidFill>
                  </a:tcPr>
                </a:tc>
                <a:tc>
                  <a:txBody>
                    <a:bodyPr/>
                    <a:lstStyle/>
                    <a:p>
                      <a:pPr algn="ctr" rtl="0" fontAlgn="ctr"/>
                      <a:r>
                        <a:rPr lang="en-US" sz="1400" u="none" strike="noStrike" dirty="0" smtClean="0">
                          <a:solidFill>
                            <a:schemeClr val="bg1"/>
                          </a:solidFill>
                          <a:effectLst/>
                          <a:latin typeface="Constantia" panose="02030602050306030303" pitchFamily="18" charset="0"/>
                        </a:rPr>
                        <a:t>Cobb</a:t>
                      </a:r>
                      <a:endParaRPr lang="en-US" sz="1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1400" u="none" strike="noStrike" dirty="0" smtClean="0">
                          <a:solidFill>
                            <a:schemeClr val="bg1"/>
                          </a:solidFill>
                          <a:effectLst/>
                          <a:latin typeface="Constantia" panose="02030602050306030303" pitchFamily="18" charset="0"/>
                        </a:rPr>
                        <a:t>DeKalb</a:t>
                      </a:r>
                      <a:endParaRPr lang="en-US" sz="1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1400" u="none" strike="noStrike" dirty="0" smtClean="0">
                          <a:solidFill>
                            <a:schemeClr val="bg1"/>
                          </a:solidFill>
                          <a:effectLst/>
                          <a:latin typeface="Constantia" panose="02030602050306030303" pitchFamily="18" charset="0"/>
                        </a:rPr>
                        <a:t>Fulton</a:t>
                      </a:r>
                      <a:endParaRPr lang="en-US" sz="1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c>
                  <a:txBody>
                    <a:bodyPr/>
                    <a:lstStyle/>
                    <a:p>
                      <a:pPr algn="ctr" rtl="0" fontAlgn="ctr"/>
                      <a:r>
                        <a:rPr lang="en-US" sz="1400" b="1" i="0" u="none" strike="noStrike" dirty="0" smtClean="0">
                          <a:solidFill>
                            <a:schemeClr val="bg1"/>
                          </a:solidFill>
                          <a:effectLst/>
                          <a:latin typeface="Constantia" panose="02030602050306030303" pitchFamily="18" charset="0"/>
                        </a:rPr>
                        <a:t>Gwinnett</a:t>
                      </a:r>
                      <a:endParaRPr lang="en-US" sz="1400" b="1" i="0" u="none" strike="noStrike" dirty="0">
                        <a:solidFill>
                          <a:schemeClr val="bg1"/>
                        </a:solidFill>
                        <a:effectLst/>
                        <a:latin typeface="Constantia" panose="02030602050306030303" pitchFamily="18" charset="0"/>
                      </a:endParaRPr>
                    </a:p>
                  </a:txBody>
                  <a:tcPr marL="7995" marR="7995" marT="7995" marB="0" anchor="ctr">
                    <a:solidFill>
                      <a:srgbClr val="8F0127"/>
                    </a:solidFill>
                  </a:tcPr>
                </a:tc>
              </a:tr>
              <a:tr h="321674">
                <a:tc>
                  <a:txBody>
                    <a:bodyPr/>
                    <a:lstStyle/>
                    <a:p>
                      <a:pPr algn="l" fontAlgn="b"/>
                      <a:r>
                        <a:rPr lang="en-US" sz="1800" b="0" i="0" u="none" strike="noStrike" dirty="0">
                          <a:solidFill>
                            <a:srgbClr val="000000"/>
                          </a:solidFill>
                          <a:effectLst/>
                          <a:latin typeface="Constantia" panose="02030602050306030303" pitchFamily="18" charset="0"/>
                        </a:rPr>
                        <a:t>Instructional</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$8,898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$6,066 </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$5,834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$6,343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$5,078 </a:t>
                      </a:r>
                      <a:endParaRPr lang="en-US" sz="1800" b="0" i="0" u="none" strike="noStrike" dirty="0">
                        <a:solidFill>
                          <a:srgbClr val="000000"/>
                        </a:solidFill>
                        <a:effectLst/>
                        <a:latin typeface="Constantia" panose="02030602050306030303" pitchFamily="18" charset="0"/>
                      </a:endParaRPr>
                    </a:p>
                  </a:txBody>
                  <a:tcPr marL="9525" marR="9525" marT="9525" marB="0"/>
                </a:tc>
              </a:tr>
              <a:tr h="372338">
                <a:tc>
                  <a:txBody>
                    <a:bodyPr/>
                    <a:lstStyle/>
                    <a:p>
                      <a:pPr algn="l" fontAlgn="b"/>
                      <a:r>
                        <a:rPr lang="en-US" sz="1800" b="0" i="0" u="none" strike="noStrike" dirty="0">
                          <a:solidFill>
                            <a:srgbClr val="000000"/>
                          </a:solidFill>
                          <a:effectLst/>
                          <a:latin typeface="Constantia" panose="02030602050306030303" pitchFamily="18" charset="0"/>
                        </a:rPr>
                        <a:t>Media</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$239</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$134 </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$124</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$145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$107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a:solidFill>
                            <a:srgbClr val="000000"/>
                          </a:solidFill>
                          <a:effectLst/>
                          <a:latin typeface="Constantia" panose="02030602050306030303" pitchFamily="18" charset="0"/>
                        </a:rPr>
                        <a:t>Instruction Support</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$651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$248</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$304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$555</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$448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a:solidFill>
                            <a:srgbClr val="000000"/>
                          </a:solidFill>
                          <a:effectLst/>
                          <a:latin typeface="Constantia" panose="02030602050306030303" pitchFamily="18" charset="0"/>
                        </a:rPr>
                        <a:t>Pupil Services</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$556</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$231</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$315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$332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$257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a:solidFill>
                            <a:schemeClr val="tx1"/>
                          </a:solidFill>
                          <a:effectLst/>
                          <a:latin typeface="Constantia" panose="02030602050306030303" pitchFamily="18" charset="0"/>
                        </a:rPr>
                        <a:t>General Admin</a:t>
                      </a:r>
                    </a:p>
                  </a:txBody>
                  <a:tcPr marL="9525" marR="9525" marT="9525" marB="0"/>
                </a:tc>
                <a:tc>
                  <a:txBody>
                    <a:bodyPr/>
                    <a:lstStyle/>
                    <a:p>
                      <a:pPr algn="ctr" fontAlgn="b"/>
                      <a:r>
                        <a:rPr lang="en-US" sz="1800" b="0" i="0" u="none" strike="noStrike" dirty="0">
                          <a:solidFill>
                            <a:schemeClr val="tx1"/>
                          </a:solidFill>
                          <a:effectLst/>
                          <a:latin typeface="Constantia" panose="02030602050306030303" pitchFamily="18" charset="0"/>
                        </a:rPr>
                        <a:t> </a:t>
                      </a:r>
                      <a:r>
                        <a:rPr lang="en-US" sz="1800" b="0" i="0" u="none" strike="noStrike" dirty="0" smtClean="0">
                          <a:solidFill>
                            <a:schemeClr val="tx1"/>
                          </a:solidFill>
                          <a:effectLst/>
                          <a:latin typeface="Constantia" panose="02030602050306030303" pitchFamily="18" charset="0"/>
                        </a:rPr>
                        <a:t>$367 </a:t>
                      </a:r>
                      <a:endParaRPr lang="en-US" sz="1800" b="0" i="0" u="none" strike="noStrike" dirty="0">
                        <a:solidFill>
                          <a:schemeClr val="tx1"/>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chemeClr val="tx1"/>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chemeClr val="tx1"/>
                          </a:solidFill>
                          <a:effectLst>
                            <a:outerShdw blurRad="38100" dist="38100" dir="2700000" algn="tl">
                              <a:srgbClr val="000000">
                                <a:alpha val="43137"/>
                              </a:srgbClr>
                            </a:outerShdw>
                          </a:effectLst>
                          <a:latin typeface="Constantia" panose="02030602050306030303" pitchFamily="18" charset="0"/>
                        </a:rPr>
                        <a:t>$144</a:t>
                      </a:r>
                      <a:endParaRPr lang="en-US" sz="1800" b="0" i="0" u="none" strike="noStrike" dirty="0">
                        <a:solidFill>
                          <a:schemeClr val="tx1"/>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chemeClr val="tx1"/>
                          </a:solidFill>
                          <a:effectLst/>
                          <a:latin typeface="Constantia" panose="02030602050306030303" pitchFamily="18" charset="0"/>
                        </a:rPr>
                        <a:t> </a:t>
                      </a:r>
                      <a:r>
                        <a:rPr lang="en-US" sz="1800" b="0" i="0" u="none" strike="noStrike" dirty="0" smtClean="0">
                          <a:solidFill>
                            <a:schemeClr val="tx1"/>
                          </a:solidFill>
                          <a:effectLst/>
                          <a:latin typeface="Constantia" panose="02030602050306030303" pitchFamily="18" charset="0"/>
                        </a:rPr>
                        <a:t>$185 </a:t>
                      </a:r>
                      <a:endParaRPr lang="en-US" sz="1800" b="0" i="0" u="none" strike="noStrike" dirty="0">
                        <a:solidFill>
                          <a:schemeClr val="tx1"/>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chemeClr val="tx1"/>
                          </a:solidFill>
                          <a:effectLst/>
                          <a:latin typeface="Constantia" panose="02030602050306030303" pitchFamily="18" charset="0"/>
                        </a:rPr>
                        <a:t> </a:t>
                      </a:r>
                      <a:r>
                        <a:rPr lang="en-US" sz="1800" b="0" i="0" u="none" strike="noStrike" dirty="0" smtClean="0">
                          <a:solidFill>
                            <a:schemeClr val="tx1"/>
                          </a:solidFill>
                          <a:effectLst/>
                          <a:latin typeface="Constantia" panose="02030602050306030303" pitchFamily="18" charset="0"/>
                        </a:rPr>
                        <a:t>$248 </a:t>
                      </a:r>
                      <a:endParaRPr lang="en-US" sz="1800" b="0" i="0" u="none" strike="noStrike" dirty="0">
                        <a:solidFill>
                          <a:schemeClr val="tx1"/>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chemeClr val="tx1"/>
                          </a:solidFill>
                          <a:effectLst/>
                          <a:latin typeface="Constantia" panose="02030602050306030303" pitchFamily="18" charset="0"/>
                        </a:rPr>
                        <a:t> </a:t>
                      </a:r>
                      <a:r>
                        <a:rPr lang="en-US" sz="1800" b="0" i="0" u="none" strike="noStrike" dirty="0" smtClean="0">
                          <a:solidFill>
                            <a:schemeClr val="tx1"/>
                          </a:solidFill>
                          <a:effectLst/>
                          <a:latin typeface="Constantia" panose="02030602050306030303" pitchFamily="18" charset="0"/>
                        </a:rPr>
                        <a:t>$198 </a:t>
                      </a:r>
                      <a:endParaRPr lang="en-US" sz="1800" b="0" i="0" u="none" strike="noStrike" dirty="0">
                        <a:solidFill>
                          <a:schemeClr val="tx1"/>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a:solidFill>
                            <a:srgbClr val="000000"/>
                          </a:solidFill>
                          <a:effectLst/>
                          <a:latin typeface="Constantia" panose="02030602050306030303" pitchFamily="18" charset="0"/>
                        </a:rPr>
                        <a:t>School Admin</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$817</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$603 </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$631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$554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$663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a:solidFill>
                            <a:srgbClr val="000000"/>
                          </a:solidFill>
                          <a:effectLst/>
                          <a:latin typeface="Constantia" panose="02030602050306030303" pitchFamily="18" charset="0"/>
                        </a:rPr>
                        <a:t>Transportation</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$544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$407 </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$501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$526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$539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smtClean="0">
                          <a:solidFill>
                            <a:srgbClr val="000000"/>
                          </a:solidFill>
                          <a:effectLst/>
                          <a:latin typeface="Constantia" panose="02030602050306030303" pitchFamily="18" charset="0"/>
                        </a:rPr>
                        <a:t>Maintenance  </a:t>
                      </a:r>
                      <a:r>
                        <a:rPr lang="en-US" sz="1800" b="0" i="0" u="none" strike="noStrike" dirty="0">
                          <a:solidFill>
                            <a:srgbClr val="000000"/>
                          </a:solidFill>
                          <a:effectLst/>
                          <a:latin typeface="Constantia" panose="02030602050306030303" pitchFamily="18" charset="0"/>
                        </a:rPr>
                        <a:t>&amp; Ops</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$1,454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$562 </a:t>
                      </a:r>
                      <a:endPar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endParaRP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$829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$864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$585 </a:t>
                      </a:r>
                      <a:endParaRPr lang="en-US" sz="1800" b="0" i="0" u="none" strike="noStrike" dirty="0">
                        <a:solidFill>
                          <a:srgbClr val="000000"/>
                        </a:solidFill>
                        <a:effectLst/>
                        <a:latin typeface="Constantia" panose="02030602050306030303" pitchFamily="18" charset="0"/>
                      </a:endParaRPr>
                    </a:p>
                  </a:txBody>
                  <a:tcPr marL="9525" marR="9525" marT="9525" marB="0"/>
                </a:tc>
              </a:tr>
              <a:tr h="338861">
                <a:tc>
                  <a:txBody>
                    <a:bodyPr/>
                    <a:lstStyle/>
                    <a:p>
                      <a:pPr algn="l" fontAlgn="b"/>
                      <a:r>
                        <a:rPr lang="en-US" sz="1800" b="0" i="0" u="none" strike="noStrike" dirty="0">
                          <a:solidFill>
                            <a:srgbClr val="000000"/>
                          </a:solidFill>
                          <a:effectLst/>
                          <a:latin typeface="Constantia" panose="02030602050306030303" pitchFamily="18" charset="0"/>
                        </a:rPr>
                        <a:t>Debt Services</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$47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        -   </a:t>
                      </a: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$14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        -   </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            -   </a:t>
                      </a:r>
                    </a:p>
                  </a:txBody>
                  <a:tcPr marL="9525" marR="9525" marT="9525" marB="0"/>
                </a:tc>
              </a:tr>
              <a:tr h="355600">
                <a:tc>
                  <a:txBody>
                    <a:bodyPr/>
                    <a:lstStyle/>
                    <a:p>
                      <a:pPr algn="l" fontAlgn="b"/>
                      <a:r>
                        <a:rPr lang="en-US" sz="1800" b="0" i="0" u="none" strike="noStrike" dirty="0">
                          <a:solidFill>
                            <a:srgbClr val="000000"/>
                          </a:solidFill>
                          <a:effectLst/>
                          <a:latin typeface="Constantia" panose="02030602050306030303" pitchFamily="18" charset="0"/>
                        </a:rPr>
                        <a:t>School Food Services</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a:t>
                      </a:r>
                      <a:r>
                        <a:rPr lang="en-US" sz="1800" b="0" i="0" u="none" strike="noStrike" dirty="0" smtClean="0">
                          <a:solidFill>
                            <a:srgbClr val="000000"/>
                          </a:solidFill>
                          <a:effectLst/>
                          <a:latin typeface="Constantia" panose="02030602050306030303" pitchFamily="18" charset="0"/>
                        </a:rPr>
                        <a:t>$7</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        -   </a:t>
                      </a:r>
                    </a:p>
                  </a:txBody>
                  <a:tcPr marL="9525" marR="9525" marT="9525" marB="0">
                    <a:solidFill>
                      <a:srgbClr val="FFFF00"/>
                    </a:solidFill>
                  </a:tcPr>
                </a:tc>
                <a:tc>
                  <a:txBody>
                    <a:bodyPr/>
                    <a:lstStyle/>
                    <a:p>
                      <a:pPr algn="ctr" fontAlgn="b"/>
                      <a:r>
                        <a:rPr lang="en-US" sz="1800" b="0" i="0" u="none" strike="noStrike" dirty="0">
                          <a:solidFill>
                            <a:srgbClr val="000000"/>
                          </a:solidFill>
                          <a:effectLst/>
                          <a:latin typeface="Constantia" panose="02030602050306030303" pitchFamily="18" charset="0"/>
                        </a:rPr>
                        <a:t> $         -   </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        -   </a:t>
                      </a:r>
                    </a:p>
                  </a:txBody>
                  <a:tcPr marL="9525" marR="9525" marT="9525" marB="0"/>
                </a:tc>
                <a:tc>
                  <a:txBody>
                    <a:bodyPr/>
                    <a:lstStyle/>
                    <a:p>
                      <a:pPr algn="ctr" fontAlgn="b"/>
                      <a:r>
                        <a:rPr lang="en-US" sz="1800" b="0" i="0" u="none" strike="noStrike" dirty="0">
                          <a:solidFill>
                            <a:srgbClr val="000000"/>
                          </a:solidFill>
                          <a:effectLst/>
                          <a:latin typeface="Constantia" panose="02030602050306030303" pitchFamily="18" charset="0"/>
                        </a:rPr>
                        <a:t> $       </a:t>
                      </a:r>
                      <a:r>
                        <a:rPr lang="en-US" sz="1800" b="0" i="0" u="none" strike="noStrike" dirty="0" smtClean="0">
                          <a:solidFill>
                            <a:srgbClr val="000000"/>
                          </a:solidFill>
                          <a:effectLst/>
                          <a:latin typeface="Constantia" panose="02030602050306030303" pitchFamily="18" charset="0"/>
                        </a:rPr>
                        <a:t>3        </a:t>
                      </a:r>
                      <a:endParaRPr lang="en-US" sz="1800" b="0"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fontAlgn="b"/>
                      <a:r>
                        <a:rPr lang="en-US" sz="1800" b="0" i="0" u="none" strike="noStrike" dirty="0" smtClean="0">
                          <a:solidFill>
                            <a:srgbClr val="000000"/>
                          </a:solidFill>
                          <a:effectLst/>
                          <a:latin typeface="Constantia" panose="02030602050306030303" pitchFamily="18" charset="0"/>
                        </a:rPr>
                        <a:t>Renovation &amp; Cap Project</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smtClean="0">
                          <a:solidFill>
                            <a:srgbClr val="000000"/>
                          </a:solidFill>
                          <a:effectLst/>
                          <a:latin typeface="Constantia" panose="02030602050306030303" pitchFamily="18" charset="0"/>
                        </a:rPr>
                        <a:t>$        - </a:t>
                      </a:r>
                      <a:endParaRPr lang="en-US" sz="1800" b="0" i="0" u="none" strike="noStrike" dirty="0">
                        <a:solidFill>
                          <a:srgbClr val="000000"/>
                        </a:solidFill>
                        <a:effectLst/>
                        <a:latin typeface="Constantia" panose="02030602050306030303" pitchFamily="18" charset="0"/>
                      </a:endParaRPr>
                    </a:p>
                  </a:txBody>
                  <a:tcPr marL="9525" marR="9525" marT="952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outerShdw blurRad="38100" dist="38100" dir="2700000" algn="tl">
                              <a:srgbClr val="000000">
                                <a:alpha val="43137"/>
                              </a:srgbClr>
                            </a:outerShdw>
                          </a:effectLst>
                          <a:latin typeface="Constantia" panose="02030602050306030303" pitchFamily="18" charset="0"/>
                        </a:rPr>
                        <a:t> </a:t>
                      </a:r>
                      <a:r>
                        <a:rPr lang="en-US" sz="1800" b="0" i="0" u="none" strike="noStrike" dirty="0" smtClean="0">
                          <a:solidFill>
                            <a:srgbClr val="000000"/>
                          </a:solidFill>
                          <a:effectLst>
                            <a:outerShdw blurRad="38100" dist="38100" dir="2700000" algn="tl">
                              <a:srgbClr val="000000">
                                <a:alpha val="43137"/>
                              </a:srgbClr>
                            </a:outerShdw>
                          </a:effectLst>
                          <a:latin typeface="Constantia" panose="02030602050306030303" pitchFamily="18" charset="0"/>
                        </a:rPr>
                        <a:t> $        -   </a:t>
                      </a:r>
                    </a:p>
                  </a:txBody>
                  <a:tcPr marL="9525" marR="9525" marT="9525" marB="0">
                    <a:solidFill>
                      <a:srgbClr val="FFFF00"/>
                    </a:solidFill>
                  </a:tcPr>
                </a:tc>
                <a:tc>
                  <a:txBody>
                    <a:bodyPr/>
                    <a:lstStyle/>
                    <a:p>
                      <a:pPr algn="ctr" fontAlgn="b"/>
                      <a:r>
                        <a:rPr lang="en-US" sz="1800" b="0" i="0" u="none" strike="noStrike" dirty="0" smtClean="0">
                          <a:solidFill>
                            <a:srgbClr val="000000"/>
                          </a:solidFill>
                          <a:effectLst/>
                          <a:latin typeface="Constantia" panose="02030602050306030303" pitchFamily="18" charset="0"/>
                        </a:rPr>
                        <a:t>$        3 </a:t>
                      </a:r>
                      <a:endParaRPr lang="en-US" sz="1800" b="1"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smtClean="0">
                          <a:solidFill>
                            <a:srgbClr val="000000"/>
                          </a:solidFill>
                          <a:effectLst/>
                          <a:latin typeface="Constantia" panose="02030602050306030303" pitchFamily="18" charset="0"/>
                        </a:rPr>
                        <a:t>$        3 </a:t>
                      </a:r>
                      <a:endParaRPr lang="en-US" sz="1800" b="1" i="0" u="none" strike="noStrike" dirty="0">
                        <a:solidFill>
                          <a:srgbClr val="000000"/>
                        </a:solidFill>
                        <a:effectLst/>
                        <a:latin typeface="Constantia" panose="02030602050306030303" pitchFamily="18" charset="0"/>
                      </a:endParaRPr>
                    </a:p>
                  </a:txBody>
                  <a:tcPr marL="9525" marR="9525" marT="9525" marB="0"/>
                </a:tc>
                <a:tc>
                  <a:txBody>
                    <a:bodyPr/>
                    <a:lstStyle/>
                    <a:p>
                      <a:pPr algn="ctr" fontAlgn="b"/>
                      <a:r>
                        <a:rPr lang="en-US" sz="1800" b="0" i="0" u="none" strike="noStrike" dirty="0" smtClean="0">
                          <a:solidFill>
                            <a:srgbClr val="000000"/>
                          </a:solidFill>
                          <a:effectLst/>
                          <a:latin typeface="Constantia" panose="02030602050306030303" pitchFamily="18" charset="0"/>
                        </a:rPr>
                        <a:t>$        - </a:t>
                      </a:r>
                      <a:endParaRPr lang="en-US" sz="1800" b="1" i="0" u="none" strike="noStrike" dirty="0">
                        <a:solidFill>
                          <a:srgbClr val="000000"/>
                        </a:solidFill>
                        <a:effectLst/>
                        <a:latin typeface="Constantia" panose="02030602050306030303" pitchFamily="18" charset="0"/>
                      </a:endParaRPr>
                    </a:p>
                  </a:txBody>
                  <a:tcPr marL="9525" marR="9525" marT="9525" marB="0"/>
                </a:tc>
              </a:tr>
              <a:tr h="355600">
                <a:tc>
                  <a:txBody>
                    <a:bodyPr/>
                    <a:lstStyle/>
                    <a:p>
                      <a:pPr algn="l" rtl="0" fontAlgn="b"/>
                      <a:r>
                        <a:rPr lang="en-US" sz="1800" b="1" i="0" u="none" strike="noStrike" dirty="0">
                          <a:solidFill>
                            <a:srgbClr val="000000"/>
                          </a:solidFill>
                          <a:effectLst/>
                          <a:latin typeface="Constantia" panose="02030602050306030303" pitchFamily="18" charset="0"/>
                        </a:rPr>
                        <a:t>Total</a:t>
                      </a:r>
                    </a:p>
                  </a:txBody>
                  <a:tcPr marL="7620" marR="7620" marT="7620" marB="0" anchor="b"/>
                </a:tc>
                <a:tc>
                  <a:txBody>
                    <a:bodyPr/>
                    <a:lstStyle/>
                    <a:p>
                      <a:pPr algn="ctr" rtl="0" fontAlgn="b"/>
                      <a:r>
                        <a:rPr lang="en-US" sz="1800" b="1" i="0" u="none" strike="noStrike" dirty="0">
                          <a:solidFill>
                            <a:srgbClr val="000000"/>
                          </a:solidFill>
                          <a:effectLst/>
                          <a:latin typeface="Constantia" panose="02030602050306030303" pitchFamily="18" charset="0"/>
                        </a:rPr>
                        <a:t>$13,580 </a:t>
                      </a:r>
                    </a:p>
                  </a:txBody>
                  <a:tcPr marL="7620" marR="7620" marT="7620" marB="0" anchor="b"/>
                </a:tc>
                <a:tc>
                  <a:txBody>
                    <a:bodyPr/>
                    <a:lstStyle/>
                    <a:p>
                      <a:pPr algn="ctr" rtl="0" fontAlgn="b"/>
                      <a:r>
                        <a:rPr lang="en-US" sz="1800" b="0" i="0" u="none" strike="noStrike" dirty="0">
                          <a:solidFill>
                            <a:srgbClr val="000000"/>
                          </a:solidFill>
                          <a:effectLst>
                            <a:outerShdw blurRad="50800" dist="38100" algn="tr" rotWithShape="0">
                              <a:prstClr val="black">
                                <a:alpha val="40000"/>
                              </a:prstClr>
                            </a:outerShdw>
                          </a:effectLst>
                          <a:latin typeface="Constantia" panose="02030602050306030303" pitchFamily="18" charset="0"/>
                        </a:rPr>
                        <a:t>$8,395 </a:t>
                      </a:r>
                    </a:p>
                  </a:txBody>
                  <a:tcPr marL="7620" marR="7620" marT="7620" marB="0" anchor="b">
                    <a:solidFill>
                      <a:srgbClr val="FFFF00"/>
                    </a:solidFill>
                  </a:tcPr>
                </a:tc>
                <a:tc>
                  <a:txBody>
                    <a:bodyPr/>
                    <a:lstStyle/>
                    <a:p>
                      <a:pPr algn="ctr" rtl="0" fontAlgn="b"/>
                      <a:r>
                        <a:rPr lang="en-US" sz="1800" b="1" i="0" u="none" strike="noStrike" dirty="0">
                          <a:solidFill>
                            <a:srgbClr val="000000"/>
                          </a:solidFill>
                          <a:effectLst/>
                          <a:latin typeface="Constantia" panose="02030602050306030303" pitchFamily="18" charset="0"/>
                        </a:rPr>
                        <a:t>$8,740 </a:t>
                      </a:r>
                    </a:p>
                  </a:txBody>
                  <a:tcPr marL="7620" marR="7620" marT="7620" marB="0" anchor="b"/>
                </a:tc>
                <a:tc>
                  <a:txBody>
                    <a:bodyPr/>
                    <a:lstStyle/>
                    <a:p>
                      <a:pPr algn="ctr" rtl="0" fontAlgn="b"/>
                      <a:r>
                        <a:rPr lang="en-US" sz="1800" b="1" i="0" u="none" strike="noStrike" dirty="0">
                          <a:solidFill>
                            <a:srgbClr val="000000"/>
                          </a:solidFill>
                          <a:effectLst/>
                          <a:latin typeface="Constantia" panose="02030602050306030303" pitchFamily="18" charset="0"/>
                        </a:rPr>
                        <a:t>$9,570 </a:t>
                      </a:r>
                    </a:p>
                  </a:txBody>
                  <a:tcPr marL="7620" marR="7620" marT="7620" marB="0" anchor="b"/>
                </a:tc>
                <a:tc>
                  <a:txBody>
                    <a:bodyPr/>
                    <a:lstStyle/>
                    <a:p>
                      <a:pPr algn="ctr" rtl="0" fontAlgn="b"/>
                      <a:r>
                        <a:rPr lang="en-US" sz="1800" b="1" i="0" u="none" strike="noStrike" dirty="0">
                          <a:solidFill>
                            <a:srgbClr val="000000"/>
                          </a:solidFill>
                          <a:effectLst/>
                          <a:latin typeface="Constantia" panose="02030602050306030303" pitchFamily="18" charset="0"/>
                        </a:rPr>
                        <a:t>$7,878 </a:t>
                      </a:r>
                    </a:p>
                  </a:txBody>
                  <a:tcPr marL="7620" marR="7620" marT="7620" marB="0" anchor="b"/>
                </a:tc>
              </a:tr>
            </a:tbl>
          </a:graphicData>
        </a:graphic>
      </p:graphicFrame>
    </p:spTree>
    <p:extLst>
      <p:ext uri="{BB962C8B-B14F-4D97-AF65-F5344CB8AC3E}">
        <p14:creationId xmlns:p14="http://schemas.microsoft.com/office/powerpoint/2010/main" val="57938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6</a:t>
            </a:fld>
            <a:endParaRPr lang="en-US" dirty="0"/>
          </a:p>
        </p:txBody>
      </p:sp>
      <p:sp>
        <p:nvSpPr>
          <p:cNvPr id="3" name="Rectangle 2"/>
          <p:cNvSpPr/>
          <p:nvPr/>
        </p:nvSpPr>
        <p:spPr>
          <a:xfrm>
            <a:off x="502276" y="46765"/>
            <a:ext cx="7772400" cy="1384995"/>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Local Revenue</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Cobb County Property Taxes</a:t>
            </a:r>
          </a:p>
          <a:p>
            <a:pPr algn="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6" name="Chart 5"/>
          <p:cNvGraphicFramePr>
            <a:graphicFrameLocks/>
          </p:cNvGraphicFramePr>
          <p:nvPr>
            <p:extLst>
              <p:ext uri="{D42A27DB-BD31-4B8C-83A1-F6EECF244321}">
                <p14:modId xmlns:p14="http://schemas.microsoft.com/office/powerpoint/2010/main" val="2669070387"/>
              </p:ext>
            </p:extLst>
          </p:nvPr>
        </p:nvGraphicFramePr>
        <p:xfrm>
          <a:off x="3276600" y="1799434"/>
          <a:ext cx="5791200" cy="359233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90600" y="1064087"/>
            <a:ext cx="7648697" cy="5170646"/>
          </a:xfrm>
          <a:prstGeom prst="rect">
            <a:avLst/>
          </a:prstGeom>
          <a:noFill/>
        </p:spPr>
        <p:txBody>
          <a:bodyPr wrap="none" rtlCol="0">
            <a:spAutoFit/>
          </a:bodyPr>
          <a:lstStyle/>
          <a:p>
            <a:r>
              <a:rPr lang="en-US" sz="2000" dirty="0" smtClean="0">
                <a:latin typeface="Constantia" panose="02030602050306030303" pitchFamily="18" charset="0"/>
              </a:rPr>
              <a:t>Local Revenue Cobb County property tax contributes approximately</a:t>
            </a:r>
          </a:p>
          <a:p>
            <a:r>
              <a:rPr lang="en-US" sz="2000" dirty="0" smtClean="0">
                <a:latin typeface="Constantia" panose="02030602050306030303" pitchFamily="18" charset="0"/>
              </a:rPr>
              <a:t>48% of the District’s General Fund Revenue.</a:t>
            </a:r>
          </a:p>
          <a:p>
            <a:endParaRPr lang="en-US" sz="2000" dirty="0">
              <a:latin typeface="Constantia" panose="02030602050306030303" pitchFamily="18" charset="0"/>
            </a:endParaRPr>
          </a:p>
          <a:p>
            <a:r>
              <a:rPr lang="en-US" b="1" u="sng" dirty="0" smtClean="0">
                <a:latin typeface="Constantia" panose="02030602050306030303" pitchFamily="18" charset="0"/>
              </a:rPr>
              <a:t>School Tax Calculation</a:t>
            </a:r>
            <a:r>
              <a:rPr lang="en-US" dirty="0" smtClean="0">
                <a:latin typeface="Constantia" panose="02030602050306030303" pitchFamily="18" charset="0"/>
              </a:rPr>
              <a:t>:</a:t>
            </a:r>
          </a:p>
          <a:p>
            <a:r>
              <a:rPr lang="en-US" dirty="0" smtClean="0">
                <a:latin typeface="Constantia" panose="02030602050306030303" pitchFamily="18" charset="0"/>
              </a:rPr>
              <a:t>$206,700		Median Home Value in Cobb County</a:t>
            </a:r>
          </a:p>
          <a:p>
            <a:r>
              <a:rPr lang="en-US" u="sng" dirty="0" smtClean="0">
                <a:latin typeface="Constantia" panose="02030602050306030303" pitchFamily="18" charset="0"/>
              </a:rPr>
              <a:t>X        .40	</a:t>
            </a:r>
            <a:r>
              <a:rPr lang="en-US" dirty="0" smtClean="0">
                <a:latin typeface="Constantia" panose="02030602050306030303" pitchFamily="18" charset="0"/>
              </a:rPr>
              <a:t>	40% Assessment Rate</a:t>
            </a:r>
            <a:endParaRPr lang="en-US" u="sng" dirty="0" smtClean="0">
              <a:latin typeface="Constantia" panose="02030602050306030303" pitchFamily="18" charset="0"/>
            </a:endParaRPr>
          </a:p>
          <a:p>
            <a:r>
              <a:rPr lang="en-US" dirty="0" smtClean="0">
                <a:latin typeface="Constantia" panose="02030602050306030303" pitchFamily="18" charset="0"/>
              </a:rPr>
              <a:t>   $82,680	Assessed Value for Tax Purposes</a:t>
            </a:r>
          </a:p>
          <a:p>
            <a:r>
              <a:rPr lang="en-US" u="sng" dirty="0" smtClean="0">
                <a:latin typeface="Constantia" panose="02030602050306030303" pitchFamily="18" charset="0"/>
              </a:rPr>
              <a:t> ($10,000)</a:t>
            </a:r>
            <a:r>
              <a:rPr lang="en-US" dirty="0" smtClean="0">
                <a:latin typeface="Constantia" panose="02030602050306030303" pitchFamily="18" charset="0"/>
              </a:rPr>
              <a:t>	Homestead Exemption</a:t>
            </a:r>
            <a:endParaRPr lang="en-US" u="sng" dirty="0" smtClean="0">
              <a:latin typeface="Constantia" panose="02030602050306030303" pitchFamily="18" charset="0"/>
            </a:endParaRPr>
          </a:p>
          <a:p>
            <a:r>
              <a:rPr lang="en-US" dirty="0" smtClean="0">
                <a:latin typeface="Constantia" panose="02030602050306030303" pitchFamily="18" charset="0"/>
              </a:rPr>
              <a:t>   $72,680	Tax Base for Property Tax</a:t>
            </a:r>
          </a:p>
          <a:p>
            <a:r>
              <a:rPr lang="en-US" u="sng" dirty="0" smtClean="0">
                <a:latin typeface="Constantia" panose="02030602050306030303" pitchFamily="18" charset="0"/>
              </a:rPr>
              <a:t>X     18.90</a:t>
            </a:r>
            <a:r>
              <a:rPr lang="en-US" dirty="0" smtClean="0">
                <a:latin typeface="Constantia" panose="02030602050306030303" pitchFamily="18" charset="0"/>
              </a:rPr>
              <a:t>	Cobb Schools Millage Tax Rate</a:t>
            </a:r>
            <a:endParaRPr lang="en-US" u="sng" dirty="0" smtClean="0">
              <a:latin typeface="Constantia" panose="02030602050306030303" pitchFamily="18" charset="0"/>
            </a:endParaRPr>
          </a:p>
          <a:p>
            <a:r>
              <a:rPr lang="en-US" dirty="0" smtClean="0">
                <a:latin typeface="Constantia" panose="02030602050306030303" pitchFamily="18" charset="0"/>
              </a:rPr>
              <a:t>$       1,374	General Fund School Taxes on a Median Home</a:t>
            </a:r>
          </a:p>
          <a:p>
            <a:endParaRPr lang="en-US" dirty="0">
              <a:latin typeface="Constantia" panose="02030602050306030303" pitchFamily="18" charset="0"/>
            </a:endParaRPr>
          </a:p>
          <a:p>
            <a:r>
              <a:rPr lang="en-US" b="1" u="sng" dirty="0" smtClean="0">
                <a:latin typeface="Constantia" panose="02030602050306030303" pitchFamily="18" charset="0"/>
              </a:rPr>
              <a:t>Current FY2017 Millage Tax Rate</a:t>
            </a:r>
          </a:p>
          <a:p>
            <a:r>
              <a:rPr lang="en-US" dirty="0" smtClean="0">
                <a:latin typeface="Constantia" panose="02030602050306030303" pitchFamily="18" charset="0"/>
              </a:rPr>
              <a:t>A Millage Tax Rate is $1 per $1,000 of Assessed Value</a:t>
            </a:r>
          </a:p>
          <a:p>
            <a:endParaRPr lang="en-US" dirty="0">
              <a:latin typeface="Constantia" panose="02030602050306030303" pitchFamily="18" charset="0"/>
            </a:endParaRPr>
          </a:p>
          <a:p>
            <a:r>
              <a:rPr lang="en-US" dirty="0" smtClean="0">
                <a:latin typeface="Constantia" panose="02030602050306030303" pitchFamily="18" charset="0"/>
              </a:rPr>
              <a:t>18.90 Mills	Cobb County Schools General Fund Millage Rate</a:t>
            </a:r>
          </a:p>
          <a:p>
            <a:r>
              <a:rPr lang="en-US" u="sng" dirty="0">
                <a:latin typeface="Constantia" panose="02030602050306030303" pitchFamily="18" charset="0"/>
              </a:rPr>
              <a:t> </a:t>
            </a:r>
            <a:r>
              <a:rPr lang="en-US" u="sng" dirty="0" smtClean="0">
                <a:latin typeface="Constantia" panose="02030602050306030303" pitchFamily="18" charset="0"/>
              </a:rPr>
              <a:t>0.00 Mills</a:t>
            </a:r>
            <a:r>
              <a:rPr lang="en-US" dirty="0" smtClean="0">
                <a:latin typeface="Constantia" panose="02030602050306030303" pitchFamily="18" charset="0"/>
              </a:rPr>
              <a:t>	Cobb County Schools Debt Service Millage Rate</a:t>
            </a:r>
          </a:p>
          <a:p>
            <a:r>
              <a:rPr lang="en-US" dirty="0" smtClean="0">
                <a:latin typeface="Constantia" panose="02030602050306030303" pitchFamily="18" charset="0"/>
              </a:rPr>
              <a:t>18.90 Mills	Cobb County Schools Total Millage Rate</a:t>
            </a:r>
          </a:p>
        </p:txBody>
      </p:sp>
    </p:spTree>
    <p:extLst>
      <p:ext uri="{BB962C8B-B14F-4D97-AF65-F5344CB8AC3E}">
        <p14:creationId xmlns:p14="http://schemas.microsoft.com/office/powerpoint/2010/main" val="237477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7</a:t>
            </a:fld>
            <a:endParaRPr lang="en-US" dirty="0"/>
          </a:p>
        </p:txBody>
      </p:sp>
      <p:sp>
        <p:nvSpPr>
          <p:cNvPr id="3" name="Rectangle 2"/>
          <p:cNvSpPr/>
          <p:nvPr/>
        </p:nvSpPr>
        <p:spPr>
          <a:xfrm>
            <a:off x="690990" y="313353"/>
            <a:ext cx="8148209" cy="1815882"/>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Local Revenue</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Comparison of Metro Atlanta </a:t>
            </a:r>
          </a:p>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School Taxes</a:t>
            </a:r>
          </a:p>
          <a:p>
            <a:pPr algn="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endPar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endParaRPr>
          </a:p>
        </p:txBody>
      </p:sp>
      <p:graphicFrame>
        <p:nvGraphicFramePr>
          <p:cNvPr id="6" name="Chart 5"/>
          <p:cNvGraphicFramePr>
            <a:graphicFrameLocks/>
          </p:cNvGraphicFramePr>
          <p:nvPr>
            <p:extLst>
              <p:ext uri="{D42A27DB-BD31-4B8C-83A1-F6EECF244321}">
                <p14:modId xmlns:p14="http://schemas.microsoft.com/office/powerpoint/2010/main" val="2669070387"/>
              </p:ext>
            </p:extLst>
          </p:nvPr>
        </p:nvGraphicFramePr>
        <p:xfrm>
          <a:off x="3276600" y="1799434"/>
          <a:ext cx="5791200" cy="35923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500339368"/>
              </p:ext>
            </p:extLst>
          </p:nvPr>
        </p:nvGraphicFramePr>
        <p:xfrm>
          <a:off x="462391" y="1799434"/>
          <a:ext cx="7772400" cy="41148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609600">
                <a:tc>
                  <a:txBody>
                    <a:bodyPr/>
                    <a:lstStyle/>
                    <a:p>
                      <a:pPr algn="ctr"/>
                      <a:endParaRPr lang="en-US" dirty="0" smtClean="0">
                        <a:latin typeface="Constantia" panose="02030602050306030303" pitchFamily="18" charset="0"/>
                      </a:endParaRPr>
                    </a:p>
                    <a:p>
                      <a:pPr algn="ctr"/>
                      <a:r>
                        <a:rPr lang="en-US" dirty="0" smtClean="0">
                          <a:latin typeface="Constantia" panose="02030602050306030303" pitchFamily="18" charset="0"/>
                        </a:rPr>
                        <a:t>School</a:t>
                      </a:r>
                    </a:p>
                    <a:p>
                      <a:pPr algn="ctr"/>
                      <a:r>
                        <a:rPr lang="en-US" dirty="0" smtClean="0">
                          <a:latin typeface="Constantia" panose="02030602050306030303" pitchFamily="18" charset="0"/>
                        </a:rPr>
                        <a:t>District</a:t>
                      </a:r>
                      <a:endParaRPr lang="en-US" dirty="0">
                        <a:latin typeface="Constantia" panose="02030602050306030303" pitchFamily="18" charset="0"/>
                      </a:endParaRPr>
                    </a:p>
                  </a:txBody>
                  <a:tcPr>
                    <a:lnB w="12700" cap="flat" cmpd="sng" algn="ctr">
                      <a:solidFill>
                        <a:schemeClr val="tx1"/>
                      </a:solidFill>
                      <a:prstDash val="solid"/>
                      <a:round/>
                      <a:headEnd type="none" w="med" len="med"/>
                      <a:tailEnd type="none" w="med" len="med"/>
                    </a:lnB>
                    <a:solidFill>
                      <a:srgbClr val="8F0127"/>
                    </a:solidFill>
                  </a:tcPr>
                </a:tc>
                <a:tc>
                  <a:txBody>
                    <a:bodyPr/>
                    <a:lstStyle/>
                    <a:p>
                      <a:pPr algn="ctr"/>
                      <a:r>
                        <a:rPr lang="en-US" dirty="0" smtClean="0">
                          <a:latin typeface="Constantia" panose="02030602050306030303" pitchFamily="18" charset="0"/>
                        </a:rPr>
                        <a:t>Standard Homestead</a:t>
                      </a:r>
                    </a:p>
                    <a:p>
                      <a:pPr algn="ctr"/>
                      <a:r>
                        <a:rPr lang="en-US" dirty="0" smtClean="0">
                          <a:latin typeface="Constantia" panose="02030602050306030303" pitchFamily="18" charset="0"/>
                        </a:rPr>
                        <a:t>Exemption</a:t>
                      </a:r>
                      <a:endParaRPr lang="en-US" dirty="0">
                        <a:latin typeface="Constantia" panose="02030602050306030303" pitchFamily="18" charset="0"/>
                      </a:endParaRPr>
                    </a:p>
                  </a:txBody>
                  <a:tcPr>
                    <a:lnB w="12700" cap="flat" cmpd="sng" algn="ctr">
                      <a:solidFill>
                        <a:schemeClr val="tx1"/>
                      </a:solidFill>
                      <a:prstDash val="solid"/>
                      <a:round/>
                      <a:headEnd type="none" w="med" len="med"/>
                      <a:tailEnd type="none" w="med" len="med"/>
                    </a:lnB>
                    <a:solidFill>
                      <a:srgbClr val="8F0127"/>
                    </a:solidFill>
                  </a:tcPr>
                </a:tc>
                <a:tc>
                  <a:txBody>
                    <a:bodyPr/>
                    <a:lstStyle/>
                    <a:p>
                      <a:pPr algn="ctr"/>
                      <a:r>
                        <a:rPr lang="en-US" dirty="0" smtClean="0">
                          <a:latin typeface="Constantia" panose="02030602050306030303" pitchFamily="18" charset="0"/>
                        </a:rPr>
                        <a:t>General Fund Millage Rate</a:t>
                      </a:r>
                      <a:endParaRPr lang="en-US" dirty="0">
                        <a:latin typeface="Constantia" panose="02030602050306030303" pitchFamily="18" charset="0"/>
                      </a:endParaRPr>
                    </a:p>
                  </a:txBody>
                  <a:tcPr>
                    <a:lnB w="12700" cap="flat" cmpd="sng" algn="ctr">
                      <a:solidFill>
                        <a:schemeClr val="tx1"/>
                      </a:solidFill>
                      <a:prstDash val="solid"/>
                      <a:round/>
                      <a:headEnd type="none" w="med" len="med"/>
                      <a:tailEnd type="none" w="med" len="med"/>
                    </a:lnB>
                    <a:solidFill>
                      <a:srgbClr val="8F0127"/>
                    </a:solidFill>
                  </a:tcPr>
                </a:tc>
                <a:tc>
                  <a:txBody>
                    <a:bodyPr/>
                    <a:lstStyle/>
                    <a:p>
                      <a:pPr algn="ctr"/>
                      <a:endParaRPr lang="en-US" dirty="0" smtClean="0">
                        <a:latin typeface="Constantia" panose="02030602050306030303" pitchFamily="18" charset="0"/>
                      </a:endParaRPr>
                    </a:p>
                    <a:p>
                      <a:pPr algn="ctr"/>
                      <a:r>
                        <a:rPr lang="en-US" dirty="0" smtClean="0">
                          <a:latin typeface="Constantia" panose="02030602050306030303" pitchFamily="18" charset="0"/>
                        </a:rPr>
                        <a:t>Debt Service Millage Rate</a:t>
                      </a:r>
                      <a:endParaRPr lang="en-US" dirty="0">
                        <a:latin typeface="Constantia" panose="02030602050306030303" pitchFamily="18" charset="0"/>
                      </a:endParaRPr>
                    </a:p>
                  </a:txBody>
                  <a:tcPr>
                    <a:lnB w="12700" cap="flat" cmpd="sng" algn="ctr">
                      <a:solidFill>
                        <a:schemeClr val="tx1"/>
                      </a:solidFill>
                      <a:prstDash val="solid"/>
                      <a:round/>
                      <a:headEnd type="none" w="med" len="med"/>
                      <a:tailEnd type="none" w="med" len="med"/>
                    </a:lnB>
                    <a:solidFill>
                      <a:srgbClr val="8F0127"/>
                    </a:solidFill>
                  </a:tcPr>
                </a:tc>
                <a:tc>
                  <a:txBody>
                    <a:bodyPr/>
                    <a:lstStyle/>
                    <a:p>
                      <a:pPr algn="ctr"/>
                      <a:r>
                        <a:rPr lang="en-US" dirty="0" smtClean="0">
                          <a:latin typeface="Constantia" panose="02030602050306030303" pitchFamily="18" charset="0"/>
                        </a:rPr>
                        <a:t>Taxes on a $206,700 Home</a:t>
                      </a:r>
                      <a:endParaRPr lang="en-US" dirty="0">
                        <a:latin typeface="Constantia" panose="02030602050306030303" pitchFamily="18" charset="0"/>
                      </a:endParaRPr>
                    </a:p>
                  </a:txBody>
                  <a:tcPr>
                    <a:lnB w="12700" cap="flat" cmpd="sng" algn="ctr">
                      <a:solidFill>
                        <a:schemeClr val="tx1"/>
                      </a:solidFill>
                      <a:prstDash val="solid"/>
                      <a:round/>
                      <a:headEnd type="none" w="med" len="med"/>
                      <a:tailEnd type="none" w="med" len="med"/>
                    </a:lnB>
                    <a:solidFill>
                      <a:srgbClr val="8F0127"/>
                    </a:solidFill>
                  </a:tcPr>
                </a:tc>
              </a:tr>
              <a:tr h="640080">
                <a:tc>
                  <a:txBody>
                    <a:bodyPr/>
                    <a:lstStyle/>
                    <a:p>
                      <a:pPr algn="l"/>
                      <a:endParaRPr lang="en-US" sz="1800" dirty="0" smtClean="0">
                        <a:latin typeface="Constantia" panose="02030602050306030303" pitchFamily="18" charset="0"/>
                      </a:endParaRPr>
                    </a:p>
                    <a:p>
                      <a:pPr algn="l"/>
                      <a:r>
                        <a:rPr lang="en-US" sz="1800" dirty="0" smtClean="0">
                          <a:latin typeface="Constantia" panose="02030602050306030303" pitchFamily="18" charset="0"/>
                        </a:rPr>
                        <a:t>Atlanta (APS)</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9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$30,000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9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21.715</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9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0.025</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9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$1,145</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9000"/>
                      </a:schemeClr>
                    </a:solidFill>
                  </a:tcPr>
                </a:tc>
              </a:tr>
              <a:tr h="640080">
                <a:tc>
                  <a:txBody>
                    <a:bodyPr/>
                    <a:lstStyle/>
                    <a:p>
                      <a:pPr algn="l"/>
                      <a:endParaRPr lang="en-US" sz="1800" dirty="0" smtClean="0">
                        <a:latin typeface="Constantia" panose="02030602050306030303" pitchFamily="18" charset="0"/>
                      </a:endParaRPr>
                    </a:p>
                    <a:p>
                      <a:pPr algn="l"/>
                      <a:r>
                        <a:rPr lang="en-US" sz="1800" dirty="0" smtClean="0">
                          <a:latin typeface="Constantia" panose="02030602050306030303" pitchFamily="18" charset="0"/>
                        </a:rPr>
                        <a:t>Cobb</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18.900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$1,374</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0080">
                <a:tc>
                  <a:txBody>
                    <a:bodyPr/>
                    <a:lstStyle/>
                    <a:p>
                      <a:pPr algn="l"/>
                      <a:endParaRPr lang="en-US" sz="1800" dirty="0" smtClean="0">
                        <a:latin typeface="Constantia" panose="02030602050306030303" pitchFamily="18" charset="0"/>
                      </a:endParaRPr>
                    </a:p>
                    <a:p>
                      <a:pPr algn="l"/>
                      <a:r>
                        <a:rPr lang="en-US" sz="1800" dirty="0" smtClean="0">
                          <a:latin typeface="Constantia" panose="02030602050306030303" pitchFamily="18" charset="0"/>
                        </a:rPr>
                        <a:t>DeKalb</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$12,500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23.380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a:t>
                      </a:r>
                      <a:r>
                        <a:rPr lang="en-US" sz="1800" dirty="0" smtClean="0">
                          <a:latin typeface="Constantia" panose="02030602050306030303" pitchFamily="18" charset="0"/>
                        </a:rPr>
                        <a:t>1,641</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r>
              <a:tr h="640080">
                <a:tc>
                  <a:txBody>
                    <a:bodyPr/>
                    <a:lstStyle/>
                    <a:p>
                      <a:pPr algn="l"/>
                      <a:endParaRPr lang="en-US" sz="1800" dirty="0" smtClean="0">
                        <a:latin typeface="Constantia" panose="02030602050306030303" pitchFamily="18" charset="0"/>
                      </a:endParaRPr>
                    </a:p>
                    <a:p>
                      <a:pPr algn="l"/>
                      <a:r>
                        <a:rPr lang="en-US" sz="1800" dirty="0" smtClean="0">
                          <a:latin typeface="Constantia" panose="02030602050306030303" pitchFamily="18" charset="0"/>
                        </a:rPr>
                        <a:t>Fulton</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$30,000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18.483</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0.000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a:t>
                      </a:r>
                      <a:r>
                        <a:rPr lang="en-US" sz="1800" dirty="0" smtClean="0">
                          <a:latin typeface="Constantia" panose="02030602050306030303" pitchFamily="18" charset="0"/>
                        </a:rPr>
                        <a:t>974</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r>
              <a:tr h="640080">
                <a:tc>
                  <a:txBody>
                    <a:bodyPr/>
                    <a:lstStyle/>
                    <a:p>
                      <a:pPr algn="l"/>
                      <a:endParaRPr lang="en-US" sz="1800" dirty="0" smtClean="0">
                        <a:latin typeface="Constantia" panose="02030602050306030303" pitchFamily="18" charset="0"/>
                      </a:endParaRPr>
                    </a:p>
                    <a:p>
                      <a:pPr algn="l"/>
                      <a:r>
                        <a:rPr lang="en-US" sz="1800" dirty="0" smtClean="0">
                          <a:latin typeface="Constantia" panose="02030602050306030303" pitchFamily="18" charset="0"/>
                        </a:rPr>
                        <a:t>Gwinnett</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$4,000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19.800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2.050</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c>
                  <a:txBody>
                    <a:bodyPr/>
                    <a:lstStyle/>
                    <a:p>
                      <a:pPr algn="ctr"/>
                      <a:endParaRPr lang="en-US" sz="1800" dirty="0" smtClean="0">
                        <a:latin typeface="Constantia" panose="02030602050306030303" pitchFamily="18" charset="0"/>
                      </a:endParaRPr>
                    </a:p>
                    <a:p>
                      <a:pPr algn="ctr"/>
                      <a:r>
                        <a:rPr lang="en-US" sz="1800" dirty="0" smtClean="0">
                          <a:latin typeface="Constantia" panose="02030602050306030303" pitchFamily="18" charset="0"/>
                        </a:rPr>
                        <a:t>$1,719</a:t>
                      </a:r>
                      <a:endParaRPr lang="en-US" sz="1800" dirty="0">
                        <a:latin typeface="Constantia" panose="0203060205030603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1000"/>
                      </a:schemeClr>
                    </a:solidFill>
                  </a:tcPr>
                </a:tc>
              </a:tr>
            </a:tbl>
          </a:graphicData>
        </a:graphic>
      </p:graphicFrame>
    </p:spTree>
    <p:extLst>
      <p:ext uri="{BB962C8B-B14F-4D97-AF65-F5344CB8AC3E}">
        <p14:creationId xmlns:p14="http://schemas.microsoft.com/office/powerpoint/2010/main" val="290435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153400" y="6488675"/>
            <a:ext cx="457200" cy="365125"/>
          </a:xfrm>
        </p:spPr>
        <p:txBody>
          <a:bodyPr/>
          <a:lstStyle/>
          <a:p>
            <a:fld id="{A593EE9B-DC83-4FCD-A3E0-83C438C788B9}" type="slidenum">
              <a:rPr lang="en-US" smtClean="0"/>
              <a:t>8</a:t>
            </a:fld>
            <a:endParaRPr lang="en-US" dirty="0"/>
          </a:p>
        </p:txBody>
      </p:sp>
      <p:sp>
        <p:nvSpPr>
          <p:cNvPr id="4" name="Rectangle 3"/>
          <p:cNvSpPr/>
          <p:nvPr/>
        </p:nvSpPr>
        <p:spPr>
          <a:xfrm>
            <a:off x="228600" y="228600"/>
            <a:ext cx="8763000" cy="954107"/>
          </a:xfrm>
          <a:prstGeom prst="rect">
            <a:avLst/>
          </a:prstGeom>
        </p:spPr>
        <p:txBody>
          <a:bodyPr wrap="square">
            <a:spAutoFit/>
          </a:bodyPr>
          <a:lstStyle/>
          <a:p>
            <a:pPr lvl="0">
              <a:defRPr/>
            </a:pPr>
            <a:r>
              <a:rPr lang="en-US" sz="28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Debt Management and Millage Rate Information</a:t>
            </a:r>
            <a:r>
              <a:rPr lang="en-US" sz="32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r>
              <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r>
              <a:rPr lang="en-US" sz="2400" b="1" i="1" dirty="0" smtClean="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rPr>
              <a:t>				</a:t>
            </a:r>
            <a:endParaRPr lang="en-US" sz="2400" b="1" i="1" dirty="0">
              <a:gradFill flip="none" rotWithShape="1">
                <a:gsLst>
                  <a:gs pos="100000">
                    <a:srgbClr val="8F0127">
                      <a:alpha val="50000"/>
                    </a:srgbClr>
                  </a:gs>
                  <a:gs pos="0">
                    <a:srgbClr val="8F0127"/>
                  </a:gs>
                </a:gsLst>
                <a:lin ang="16200000" scaled="0"/>
                <a:tileRect/>
              </a:gradFill>
              <a:effectLst>
                <a:glow rad="101600">
                  <a:prstClr val="white">
                    <a:lumMod val="95000"/>
                    <a:alpha val="60000"/>
                  </a:prstClr>
                </a:glow>
              </a:effectLst>
              <a:latin typeface="Constantia"/>
              <a:cs typeface="Constantia"/>
            </a:endParaRPr>
          </a:p>
        </p:txBody>
      </p:sp>
      <p:graphicFrame>
        <p:nvGraphicFramePr>
          <p:cNvPr id="5" name="Table 4"/>
          <p:cNvGraphicFramePr>
            <a:graphicFrameLocks noGrp="1"/>
          </p:cNvGraphicFramePr>
          <p:nvPr>
            <p:extLst/>
          </p:nvPr>
        </p:nvGraphicFramePr>
        <p:xfrm>
          <a:off x="239110" y="1219200"/>
          <a:ext cx="8447686" cy="3901440"/>
        </p:xfrm>
        <a:graphic>
          <a:graphicData uri="http://schemas.openxmlformats.org/drawingml/2006/table">
            <a:tbl>
              <a:tblPr firstRow="1" firstCol="1" bandRow="1">
                <a:tableStyleId>{616DA210-FB5B-4158-B5E0-FEB733F419BA}</a:tableStyleId>
              </a:tblPr>
              <a:tblGrid>
                <a:gridCol w="1462609"/>
                <a:gridCol w="635007"/>
                <a:gridCol w="635007"/>
                <a:gridCol w="635007"/>
                <a:gridCol w="635007"/>
                <a:gridCol w="635007"/>
                <a:gridCol w="635007"/>
                <a:gridCol w="635007"/>
                <a:gridCol w="635007"/>
                <a:gridCol w="635007"/>
                <a:gridCol w="635007"/>
                <a:gridCol w="635007"/>
              </a:tblGrid>
              <a:tr h="304800">
                <a:tc>
                  <a:txBody>
                    <a:bodyPr/>
                    <a:lstStyle/>
                    <a:p>
                      <a:r>
                        <a:rPr lang="en-US" sz="1000" u="none" dirty="0" smtClean="0">
                          <a:solidFill>
                            <a:schemeClr val="bg1"/>
                          </a:solidFill>
                          <a:latin typeface="Constantia" panose="02030602050306030303" pitchFamily="18" charset="0"/>
                        </a:rPr>
                        <a:t>Fiscal</a:t>
                      </a:r>
                      <a:r>
                        <a:rPr lang="en-US" sz="1000" u="none" baseline="0" dirty="0" smtClean="0">
                          <a:solidFill>
                            <a:schemeClr val="bg1"/>
                          </a:solidFill>
                          <a:latin typeface="Constantia" panose="02030602050306030303" pitchFamily="18" charset="0"/>
                        </a:rPr>
                        <a:t> Year</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2007</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2008</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2009</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2010</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2011</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2012</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2013</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2014</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2015</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2016</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u="none" dirty="0" smtClean="0">
                          <a:solidFill>
                            <a:schemeClr val="bg1"/>
                          </a:solidFill>
                          <a:latin typeface="Constantia" panose="02030602050306030303" pitchFamily="18" charset="0"/>
                        </a:rPr>
                        <a:t>2017</a:t>
                      </a:r>
                      <a:endParaRPr lang="en-US" sz="1000" u="none" dirty="0">
                        <a:solidFill>
                          <a:schemeClr val="bg1"/>
                        </a:solidFill>
                        <a:latin typeface="Constantia" panose="02030602050306030303" pitchFamily="18" charset="0"/>
                      </a:endParaRPr>
                    </a:p>
                  </a:txBody>
                  <a:tcPr>
                    <a:solidFill>
                      <a:srgbClr val="8F0127"/>
                    </a:solidFill>
                  </a:tcPr>
                </a:tc>
              </a:tr>
              <a:tr h="304800">
                <a:tc>
                  <a:txBody>
                    <a:bodyPr/>
                    <a:lstStyle/>
                    <a:p>
                      <a:r>
                        <a:rPr lang="en-US" sz="1000" u="none" dirty="0" smtClean="0">
                          <a:solidFill>
                            <a:schemeClr val="bg1"/>
                          </a:solidFill>
                          <a:latin typeface="Constantia" panose="02030602050306030303" pitchFamily="18" charset="0"/>
                        </a:rPr>
                        <a:t>Digest Year</a:t>
                      </a:r>
                      <a:endParaRPr lang="en-US" sz="1000"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2006</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2007</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2008</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2009</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2010</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2011</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2012</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2013</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2014</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2015</a:t>
                      </a:r>
                      <a:endParaRPr lang="en-US" sz="1000" b="1" u="none" dirty="0">
                        <a:solidFill>
                          <a:schemeClr val="bg1"/>
                        </a:solidFill>
                        <a:latin typeface="Constantia" panose="02030602050306030303" pitchFamily="18" charset="0"/>
                      </a:endParaRPr>
                    </a:p>
                  </a:txBody>
                  <a:tcPr>
                    <a:solidFill>
                      <a:srgbClr val="8F0127"/>
                    </a:solidFill>
                  </a:tcPr>
                </a:tc>
                <a:tc>
                  <a:txBody>
                    <a:bodyPr/>
                    <a:lstStyle/>
                    <a:p>
                      <a:pPr algn="ctr"/>
                      <a:r>
                        <a:rPr lang="en-US" sz="1000" b="1" u="none" dirty="0" smtClean="0">
                          <a:solidFill>
                            <a:schemeClr val="bg1"/>
                          </a:solidFill>
                          <a:latin typeface="Constantia" panose="02030602050306030303" pitchFamily="18" charset="0"/>
                        </a:rPr>
                        <a:t>2016</a:t>
                      </a:r>
                      <a:endParaRPr lang="en-US" sz="1000" b="1" u="none" dirty="0">
                        <a:solidFill>
                          <a:schemeClr val="bg1"/>
                        </a:solidFill>
                        <a:latin typeface="Constantia" panose="02030602050306030303" pitchFamily="18" charset="0"/>
                      </a:endParaRPr>
                    </a:p>
                  </a:txBody>
                  <a:tcPr>
                    <a:solidFill>
                      <a:srgbClr val="8F0127"/>
                    </a:solidFill>
                  </a:tcPr>
                </a:tc>
              </a:tr>
              <a:tr h="182880">
                <a:tc>
                  <a:txBody>
                    <a:bodyPr/>
                    <a:lstStyle/>
                    <a:p>
                      <a:pPr algn="ctr"/>
                      <a:r>
                        <a:rPr lang="en-US" sz="1000" u="none" dirty="0" smtClean="0">
                          <a:solidFill>
                            <a:schemeClr val="tx1"/>
                          </a:solidFill>
                          <a:latin typeface="Constantia" panose="02030602050306030303" pitchFamily="18" charset="0"/>
                        </a:rPr>
                        <a:t>School District</a:t>
                      </a:r>
                      <a:endParaRPr lang="en-US" sz="1000" u="none" dirty="0">
                        <a:solidFill>
                          <a:schemeClr val="tx1"/>
                        </a:solidFill>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smtClean="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c>
                  <a:txBody>
                    <a:bodyPr/>
                    <a:lstStyle/>
                    <a:p>
                      <a:pPr algn="ctr"/>
                      <a:endParaRPr lang="en-US" sz="1000" dirty="0">
                        <a:latin typeface="Constantia" panose="02030602050306030303" pitchFamily="18" charset="0"/>
                      </a:endParaRPr>
                    </a:p>
                  </a:txBody>
                  <a:tcPr/>
                </a:tc>
              </a:tr>
              <a:tr h="182880">
                <a:tc>
                  <a:txBody>
                    <a:bodyPr/>
                    <a:lstStyle/>
                    <a:p>
                      <a:pPr algn="l"/>
                      <a:r>
                        <a:rPr lang="en-US" sz="1000" dirty="0" smtClean="0">
                          <a:latin typeface="Constantia" panose="02030602050306030303" pitchFamily="18" charset="0"/>
                        </a:rPr>
                        <a:t>General Fund</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19.00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18.90</a:t>
                      </a:r>
                      <a:endParaRPr lang="en-US" sz="1000" dirty="0">
                        <a:latin typeface="Constantia" panose="020306020503060303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Constantia" panose="02030602050306030303" pitchFamily="18" charset="0"/>
                        </a:rPr>
                        <a:t>18.90</a:t>
                      </a:r>
                    </a:p>
                  </a:txBody>
                  <a:tcPr/>
                </a:tc>
              </a:tr>
              <a:tr h="182880">
                <a:tc>
                  <a:txBody>
                    <a:bodyPr/>
                    <a:lstStyle/>
                    <a:p>
                      <a:pPr algn="l"/>
                      <a:r>
                        <a:rPr lang="en-US" sz="1000" dirty="0" smtClean="0">
                          <a:latin typeface="Constantia" panose="02030602050306030303" pitchFamily="18" charset="0"/>
                        </a:rPr>
                        <a:t>Debt Service</a:t>
                      </a:r>
                      <a:endParaRPr lang="en-US" sz="1000" dirty="0">
                        <a:latin typeface="Constantia" panose="02030602050306030303" pitchFamily="18" charset="0"/>
                      </a:endParaRPr>
                    </a:p>
                  </a:txBody>
                  <a:tcPr/>
                </a:tc>
                <a:tc>
                  <a:txBody>
                    <a:bodyPr/>
                    <a:lstStyle/>
                    <a:p>
                      <a:pPr algn="ctr"/>
                      <a:r>
                        <a:rPr lang="en-US" sz="1000" dirty="0" smtClean="0">
                          <a:latin typeface="Constantia" panose="02030602050306030303" pitchFamily="18" charset="0"/>
                        </a:rPr>
                        <a:t>.90</a:t>
                      </a:r>
                      <a:endParaRPr lang="en-US" sz="1000" dirty="0">
                        <a:latin typeface="Constantia" panose="02030602050306030303" pitchFamily="18" charset="0"/>
                      </a:endParaRPr>
                    </a:p>
                  </a:txBody>
                  <a:tcPr/>
                </a:tc>
                <a:tc gridSpan="10">
                  <a:txBody>
                    <a:bodyPr/>
                    <a:lstStyle/>
                    <a:p>
                      <a:pPr algn="ctr"/>
                      <a:r>
                        <a:rPr lang="en-US" sz="1000" b="1" dirty="0" smtClean="0">
                          <a:latin typeface="Constantia" panose="02030602050306030303" pitchFamily="18" charset="0"/>
                        </a:rPr>
                        <a:t>No Long</a:t>
                      </a:r>
                      <a:r>
                        <a:rPr lang="en-US" sz="1000" b="1" baseline="0" dirty="0" smtClean="0">
                          <a:latin typeface="Constantia" panose="02030602050306030303" pitchFamily="18" charset="0"/>
                        </a:rPr>
                        <a:t> Term Debt</a:t>
                      </a:r>
                      <a:endParaRPr lang="en-US" sz="1000" b="1" dirty="0">
                        <a:latin typeface="Constantia" panose="02030602050306030303" pitchFamily="18" charset="0"/>
                      </a:endParaRPr>
                    </a:p>
                  </a:txBody>
                  <a:tcPr>
                    <a:solidFill>
                      <a:srgbClr val="FFFF00"/>
                    </a:solidFill>
                  </a:tcPr>
                </a:tc>
                <a:tc hMerge="1">
                  <a:txBody>
                    <a:bodyPr/>
                    <a:lstStyle/>
                    <a:p>
                      <a:pPr algn="ctr"/>
                      <a:endParaRPr lang="en-US" sz="1000" b="1" dirty="0">
                        <a:latin typeface="Constantia" panose="02030602050306030303" pitchFamily="18" charset="0"/>
                      </a:endParaRPr>
                    </a:p>
                  </a:txBody>
                  <a:tcPr>
                    <a:solidFill>
                      <a:srgbClr val="FFFF00"/>
                    </a:solidFill>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dirty="0">
                        <a:latin typeface="Constantia" panose="02030602050306030303" pitchFamily="18" charset="0"/>
                      </a:endParaRPr>
                    </a:p>
                  </a:txBody>
                  <a:tcPr/>
                </a:tc>
                <a:tc hMerge="1">
                  <a:txBody>
                    <a:bodyPr/>
                    <a:lstStyle/>
                    <a:p>
                      <a:pPr algn="ctr"/>
                      <a:endParaRPr lang="en-US" sz="1000" b="1" dirty="0">
                        <a:latin typeface="Constantia" panose="02030602050306030303" pitchFamily="18" charset="0"/>
                      </a:endParaRPr>
                    </a:p>
                  </a:txBody>
                  <a:tcPr>
                    <a:solidFill>
                      <a:srgbClr val="FFFF00"/>
                    </a:solidFill>
                  </a:tcPr>
                </a:tc>
              </a:tr>
              <a:tr h="182880">
                <a:tc>
                  <a:txBody>
                    <a:bodyPr/>
                    <a:lstStyle/>
                    <a:p>
                      <a:pPr algn="l"/>
                      <a:r>
                        <a:rPr lang="en-US" sz="1000" b="1" dirty="0" smtClean="0">
                          <a:solidFill>
                            <a:srgbClr val="8F0127"/>
                          </a:solidFill>
                          <a:latin typeface="Constantia" panose="02030602050306030303" pitchFamily="18" charset="0"/>
                        </a:rPr>
                        <a:t>Total School District Rate</a:t>
                      </a:r>
                      <a:endParaRPr lang="en-US" sz="1000" b="1"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19.90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algn="ctr"/>
                      <a:r>
                        <a:rPr lang="en-US" sz="1000" b="1" u="none" dirty="0" smtClean="0">
                          <a:solidFill>
                            <a:srgbClr val="8F0127"/>
                          </a:solidFill>
                          <a:latin typeface="Constantia" panose="02030602050306030303" pitchFamily="18" charset="0"/>
                        </a:rPr>
                        <a:t>18.90</a:t>
                      </a:r>
                      <a:endParaRPr lang="en-US" sz="1000" b="1" u="none" dirty="0">
                        <a:solidFill>
                          <a:srgbClr val="8F0127"/>
                        </a:solidFill>
                        <a:latin typeface="Constantia" panose="02030602050306030303"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u="none" dirty="0" smtClean="0">
                          <a:solidFill>
                            <a:srgbClr val="8F0127"/>
                          </a:solidFill>
                          <a:latin typeface="Constantia" panose="02030602050306030303" pitchFamily="18" charset="0"/>
                        </a:rPr>
                        <a:t>18.90</a:t>
                      </a:r>
                    </a:p>
                    <a:p>
                      <a:pPr algn="ctr"/>
                      <a:endParaRPr lang="en-US" sz="1000" b="1" u="none" dirty="0">
                        <a:solidFill>
                          <a:srgbClr val="8F0127"/>
                        </a:solidFill>
                        <a:latin typeface="Constantia" panose="02030602050306030303"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u="none" dirty="0" smtClean="0">
                          <a:solidFill>
                            <a:srgbClr val="8F0127"/>
                          </a:solidFill>
                          <a:latin typeface="Constantia" panose="02030602050306030303" pitchFamily="18" charset="0"/>
                        </a:rPr>
                        <a:t>18.90</a:t>
                      </a:r>
                    </a:p>
                  </a:txBody>
                  <a:tcPr/>
                </a:tc>
              </a:tr>
              <a:tr h="182880">
                <a:tc>
                  <a:txBody>
                    <a:bodyPr/>
                    <a:lstStyle/>
                    <a:p>
                      <a:pPr algn="ctr"/>
                      <a:r>
                        <a:rPr lang="en-US" sz="1000" u="none" dirty="0" smtClean="0">
                          <a:solidFill>
                            <a:schemeClr val="tx1"/>
                          </a:solidFill>
                          <a:latin typeface="Constantia" panose="02030602050306030303" pitchFamily="18" charset="0"/>
                        </a:rPr>
                        <a:t>County Government</a:t>
                      </a:r>
                      <a:endParaRPr lang="en-US" sz="1000" u="none" dirty="0">
                        <a:solidFill>
                          <a:schemeClr val="tx1"/>
                        </a:solidFill>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c>
                  <a:txBody>
                    <a:bodyPr/>
                    <a:lstStyle/>
                    <a:p>
                      <a:pPr algn="ctr"/>
                      <a:endParaRPr lang="en-US" sz="1000" dirty="0">
                        <a:latin typeface="Constantia" panose="02030602050306030303" pitchFamily="18" charset="0"/>
                      </a:endParaRPr>
                    </a:p>
                  </a:txBody>
                  <a:tcPr>
                    <a:solidFill>
                      <a:schemeClr val="bg1">
                        <a:lumMod val="85000"/>
                      </a:schemeClr>
                    </a:solidFill>
                  </a:tcPr>
                </a:tc>
              </a:tr>
              <a:tr h="182880">
                <a:tc>
                  <a:txBody>
                    <a:bodyPr/>
                    <a:lstStyle/>
                    <a:p>
                      <a:r>
                        <a:rPr lang="en-US" sz="1000" dirty="0" smtClean="0">
                          <a:latin typeface="Constantia" panose="02030602050306030303" pitchFamily="18" charset="0"/>
                        </a:rPr>
                        <a:t>General</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6.82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6.82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6.82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6.82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6.82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7.72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7.72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7.52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7.32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7.12</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7.12</a:t>
                      </a:r>
                      <a:endParaRPr lang="en-US" sz="1000" dirty="0">
                        <a:latin typeface="Constantia" panose="02030602050306030303" pitchFamily="18" charset="0"/>
                      </a:endParaRPr>
                    </a:p>
                  </a:txBody>
                  <a:tcPr>
                    <a:noFill/>
                  </a:tcPr>
                </a:tc>
              </a:tr>
              <a:tr h="182880">
                <a:tc>
                  <a:txBody>
                    <a:bodyPr/>
                    <a:lstStyle/>
                    <a:p>
                      <a:r>
                        <a:rPr lang="en-US" sz="1000" dirty="0" smtClean="0">
                          <a:latin typeface="Constantia" panose="02030602050306030303" pitchFamily="18" charset="0"/>
                        </a:rPr>
                        <a:t>Fire</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2.56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2.56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2.56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2.56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2.56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c>
                  <a:txBody>
                    <a:bodyPr/>
                    <a:lstStyle/>
                    <a:p>
                      <a:pPr algn="ctr"/>
                      <a:r>
                        <a:rPr lang="en-US" sz="1000" dirty="0" smtClean="0">
                          <a:latin typeface="Constantia" panose="02030602050306030303" pitchFamily="18" charset="0"/>
                        </a:rPr>
                        <a:t>3.06</a:t>
                      </a:r>
                      <a:endParaRPr lang="en-US" sz="1000" dirty="0">
                        <a:latin typeface="Constantia" panose="02030602050306030303" pitchFamily="18" charset="0"/>
                      </a:endParaRPr>
                    </a:p>
                  </a:txBody>
                  <a:tcPr>
                    <a:noFill/>
                  </a:tcPr>
                </a:tc>
              </a:tr>
              <a:tr h="182880">
                <a:tc>
                  <a:txBody>
                    <a:bodyPr/>
                    <a:lstStyle/>
                    <a:p>
                      <a:r>
                        <a:rPr lang="en-US" sz="1000" dirty="0" smtClean="0">
                          <a:latin typeface="Constantia" panose="02030602050306030303" pitchFamily="18" charset="0"/>
                        </a:rPr>
                        <a:t>Debt</a:t>
                      </a:r>
                      <a:endParaRPr lang="en-US" sz="1000"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.22</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.22</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.22</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.22</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.22</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c>
                  <a:txBody>
                    <a:bodyPr/>
                    <a:lstStyle/>
                    <a:p>
                      <a:pPr algn="ctr"/>
                      <a:r>
                        <a:rPr lang="en-US" sz="1000" u="none" dirty="0" smtClean="0">
                          <a:latin typeface="Constantia" panose="02030602050306030303" pitchFamily="18" charset="0"/>
                        </a:rPr>
                        <a:t>.33</a:t>
                      </a:r>
                      <a:endParaRPr lang="en-US" sz="1000" u="none" dirty="0">
                        <a:latin typeface="Constantia" panose="02030602050306030303" pitchFamily="18" charset="0"/>
                      </a:endParaRPr>
                    </a:p>
                  </a:txBody>
                  <a:tcPr>
                    <a:noFill/>
                  </a:tcPr>
                </a:tc>
              </a:tr>
              <a:tr h="182880">
                <a:tc>
                  <a:txBody>
                    <a:bodyPr/>
                    <a:lstStyle/>
                    <a:p>
                      <a:r>
                        <a:rPr lang="en-US" sz="1000" b="1" dirty="0" smtClean="0">
                          <a:solidFill>
                            <a:srgbClr val="8F0127"/>
                          </a:solidFill>
                          <a:latin typeface="Constantia" panose="02030602050306030303" pitchFamily="18" charset="0"/>
                        </a:rPr>
                        <a:t>Total County Gov’t Rate</a:t>
                      </a:r>
                      <a:endParaRPr lang="en-US" sz="1000" b="1"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9.60</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9.60</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9.60</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9.60</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9.60</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11.11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11.11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10.91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10.71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10.51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10.51</a:t>
                      </a:r>
                      <a:endParaRPr lang="en-US" sz="1000" b="1" u="none" dirty="0">
                        <a:solidFill>
                          <a:srgbClr val="8F0127"/>
                        </a:solidFill>
                        <a:latin typeface="Constantia" panose="02030602050306030303" pitchFamily="18" charset="0"/>
                      </a:endParaRPr>
                    </a:p>
                  </a:txBody>
                  <a:tcPr>
                    <a:noFill/>
                  </a:tcPr>
                </a:tc>
              </a:tr>
              <a:tr h="182880">
                <a:tc>
                  <a:txBody>
                    <a:bodyPr/>
                    <a:lstStyle/>
                    <a:p>
                      <a:pPr algn="ctr"/>
                      <a:r>
                        <a:rPr lang="en-US" sz="1000" dirty="0" smtClean="0">
                          <a:latin typeface="Constantia" panose="02030602050306030303" pitchFamily="18" charset="0"/>
                        </a:rPr>
                        <a:t>State of Georgia</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.20</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.15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.10</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.05</a:t>
                      </a:r>
                      <a:endParaRPr lang="en-US" sz="1000" dirty="0">
                        <a:latin typeface="Constantia" panose="02030602050306030303" pitchFamily="18" charset="0"/>
                      </a:endParaRPr>
                    </a:p>
                  </a:txBody>
                  <a:tcPr>
                    <a:solidFill>
                      <a:schemeClr val="bg1">
                        <a:lumMod val="85000"/>
                      </a:schemeClr>
                    </a:solidFill>
                  </a:tcPr>
                </a:tc>
                <a:tc>
                  <a:txBody>
                    <a:bodyPr/>
                    <a:lstStyle/>
                    <a:p>
                      <a:pPr algn="ctr"/>
                      <a:r>
                        <a:rPr lang="en-US" sz="1000" dirty="0" smtClean="0">
                          <a:latin typeface="Constantia" panose="02030602050306030303" pitchFamily="18" charset="0"/>
                        </a:rPr>
                        <a:t>.05</a:t>
                      </a:r>
                      <a:endParaRPr lang="en-US" sz="1000" dirty="0">
                        <a:latin typeface="Constantia" panose="02030602050306030303" pitchFamily="18" charset="0"/>
                      </a:endParaRPr>
                    </a:p>
                  </a:txBody>
                  <a:tcPr>
                    <a:solidFill>
                      <a:schemeClr val="bg1">
                        <a:lumMod val="85000"/>
                      </a:schemeClr>
                    </a:solidFill>
                  </a:tcPr>
                </a:tc>
              </a:tr>
              <a:tr h="182880">
                <a:tc>
                  <a:txBody>
                    <a:bodyPr/>
                    <a:lstStyle/>
                    <a:p>
                      <a:r>
                        <a:rPr lang="en-US" sz="1000" b="1" dirty="0" smtClean="0">
                          <a:solidFill>
                            <a:srgbClr val="8F0127"/>
                          </a:solidFill>
                          <a:latin typeface="Constantia" panose="02030602050306030303" pitchFamily="18" charset="0"/>
                        </a:rPr>
                        <a:t>Total Unincorporated Overlapping</a:t>
                      </a:r>
                      <a:r>
                        <a:rPr lang="en-US" sz="1000" b="1" baseline="0" dirty="0" smtClean="0">
                          <a:solidFill>
                            <a:srgbClr val="8F0127"/>
                          </a:solidFill>
                          <a:latin typeface="Constantia" panose="02030602050306030303" pitchFamily="18" charset="0"/>
                        </a:rPr>
                        <a:t> Rate</a:t>
                      </a:r>
                      <a:endParaRPr lang="en-US" sz="1000" b="1"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9.85</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9.85</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9.85</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9.85</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9.85</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11.36</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11.31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11.06</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10.81</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10.56</a:t>
                      </a:r>
                      <a:endParaRPr lang="en-US" sz="1000" b="1" u="none" dirty="0">
                        <a:solidFill>
                          <a:srgbClr val="8F0127"/>
                        </a:solidFill>
                        <a:latin typeface="Constantia" panose="02030602050306030303" pitchFamily="18" charset="0"/>
                      </a:endParaRPr>
                    </a:p>
                  </a:txBody>
                  <a:tcPr>
                    <a:noFill/>
                  </a:tcPr>
                </a:tc>
                <a:tc>
                  <a:txBody>
                    <a:bodyPr/>
                    <a:lstStyle/>
                    <a:p>
                      <a:pPr algn="ctr"/>
                      <a:r>
                        <a:rPr lang="en-US" sz="1000" b="1" u="none" dirty="0" smtClean="0">
                          <a:solidFill>
                            <a:srgbClr val="8F0127"/>
                          </a:solidFill>
                          <a:latin typeface="Constantia" panose="02030602050306030303" pitchFamily="18" charset="0"/>
                        </a:rPr>
                        <a:t>10.56</a:t>
                      </a:r>
                      <a:endParaRPr lang="en-US" sz="1000" b="1" u="none" dirty="0">
                        <a:solidFill>
                          <a:srgbClr val="8F0127"/>
                        </a:solidFill>
                        <a:latin typeface="Constantia" panose="02030602050306030303" pitchFamily="18" charset="0"/>
                      </a:endParaRPr>
                    </a:p>
                  </a:txBody>
                  <a:tcPr>
                    <a:noFill/>
                  </a:tcPr>
                </a:tc>
              </a:tr>
            </a:tbl>
          </a:graphicData>
        </a:graphic>
      </p:graphicFrame>
      <p:sp>
        <p:nvSpPr>
          <p:cNvPr id="2" name="TextBox 1"/>
          <p:cNvSpPr txBox="1"/>
          <p:nvPr/>
        </p:nvSpPr>
        <p:spPr>
          <a:xfrm>
            <a:off x="228600" y="5251466"/>
            <a:ext cx="8382000" cy="1384995"/>
          </a:xfrm>
          <a:prstGeom prst="rect">
            <a:avLst/>
          </a:prstGeom>
          <a:noFill/>
        </p:spPr>
        <p:txBody>
          <a:bodyPr wrap="square" rtlCol="0">
            <a:spAutoFit/>
          </a:bodyPr>
          <a:lstStyle/>
          <a:p>
            <a:r>
              <a:rPr lang="en-US" sz="1200" dirty="0" smtClean="0">
                <a:latin typeface="Constantia" pitchFamily="18" charset="0"/>
              </a:rPr>
              <a:t>Note 1 -   Cobb County School District – (Management of Millage Levy)</a:t>
            </a:r>
          </a:p>
          <a:p>
            <a:r>
              <a:rPr lang="en-US" sz="1200" dirty="0" smtClean="0">
                <a:latin typeface="Constantia" pitchFamily="18" charset="0"/>
              </a:rPr>
              <a:t>	A. General Fund Millage Rate has decreased from 19.90 Mills in 2007 to 18.90 Mills in 2016.</a:t>
            </a:r>
          </a:p>
          <a:p>
            <a:r>
              <a:rPr lang="en-US" sz="1200" dirty="0">
                <a:latin typeface="Constantia" pitchFamily="18" charset="0"/>
              </a:rPr>
              <a:t>	</a:t>
            </a:r>
            <a:r>
              <a:rPr lang="en-US" sz="1200" dirty="0" smtClean="0">
                <a:latin typeface="Constantia" pitchFamily="18" charset="0"/>
              </a:rPr>
              <a:t>B.  Debt Service Millage Rate - Cobb Schools retired all long term debt in FY2007 and completely eliminated 	      the Debt Service Millage at that time. This was a </a:t>
            </a:r>
            <a:r>
              <a:rPr lang="en-US" sz="1200" b="1" dirty="0" smtClean="0">
                <a:solidFill>
                  <a:srgbClr val="8F0127"/>
                </a:solidFill>
                <a:latin typeface="Constantia" pitchFamily="18" charset="0"/>
              </a:rPr>
              <a:t>PLANNED STRATEGY </a:t>
            </a:r>
            <a:r>
              <a:rPr lang="en-US" sz="1200" dirty="0" smtClean="0">
                <a:latin typeface="Constantia" pitchFamily="18" charset="0"/>
              </a:rPr>
              <a:t>to provide additional district 	      </a:t>
            </a:r>
            <a:r>
              <a:rPr lang="en-US" sz="1200" b="1" u="sng" dirty="0" smtClean="0">
                <a:solidFill>
                  <a:srgbClr val="8F0127"/>
                </a:solidFill>
                <a:latin typeface="Constantia" pitchFamily="18" charset="0"/>
              </a:rPr>
              <a:t>financial flexibility</a:t>
            </a:r>
            <a:r>
              <a:rPr lang="en-US" sz="1200" b="1" dirty="0" smtClean="0">
                <a:solidFill>
                  <a:srgbClr val="8F0127"/>
                </a:solidFill>
                <a:latin typeface="Constantia" pitchFamily="18" charset="0"/>
              </a:rPr>
              <a:t> </a:t>
            </a:r>
            <a:r>
              <a:rPr lang="en-US" sz="1200" dirty="0" smtClean="0">
                <a:latin typeface="Constantia" pitchFamily="18" charset="0"/>
              </a:rPr>
              <a:t>with no Long Term Debt.	</a:t>
            </a:r>
          </a:p>
          <a:p>
            <a:r>
              <a:rPr lang="en-US" sz="1200" dirty="0" smtClean="0">
                <a:latin typeface="Constantia" pitchFamily="18" charset="0"/>
              </a:rPr>
              <a:t>Note 2 -   The Cobb County School District has consistently </a:t>
            </a:r>
            <a:r>
              <a:rPr lang="en-US" sz="1200" b="1" u="sng" dirty="0" smtClean="0">
                <a:solidFill>
                  <a:srgbClr val="8F0127"/>
                </a:solidFill>
                <a:latin typeface="Constantia" pitchFamily="18" charset="0"/>
              </a:rPr>
              <a:t>maintained a 1.10 Mill flexibility</a:t>
            </a:r>
            <a:r>
              <a:rPr lang="en-US" sz="1200" b="1" dirty="0" smtClean="0">
                <a:solidFill>
                  <a:srgbClr val="8F0127"/>
                </a:solidFill>
                <a:latin typeface="Constantia" pitchFamily="18" charset="0"/>
              </a:rPr>
              <a:t> </a:t>
            </a:r>
            <a:r>
              <a:rPr lang="en-US" sz="1200" dirty="0" smtClean="0">
                <a:latin typeface="Constantia" pitchFamily="18" charset="0"/>
              </a:rPr>
              <a:t>under the State of Georgia</a:t>
            </a:r>
          </a:p>
          <a:p>
            <a:r>
              <a:rPr lang="en-US" sz="1200" dirty="0">
                <a:latin typeface="Constantia" pitchFamily="18" charset="0"/>
              </a:rPr>
              <a:t> </a:t>
            </a:r>
            <a:r>
              <a:rPr lang="en-US" sz="1200" dirty="0" smtClean="0">
                <a:latin typeface="Constantia" pitchFamily="18" charset="0"/>
              </a:rPr>
              <a:t>                20.00 Mill Cap.	</a:t>
            </a:r>
            <a:endParaRPr lang="en-US" sz="1200" dirty="0">
              <a:latin typeface="Constantia" pitchFamily="18" charset="0"/>
            </a:endParaRPr>
          </a:p>
        </p:txBody>
      </p:sp>
    </p:spTree>
    <p:extLst>
      <p:ext uri="{BB962C8B-B14F-4D97-AF65-F5344CB8AC3E}">
        <p14:creationId xmlns:p14="http://schemas.microsoft.com/office/powerpoint/2010/main" val="1749993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8077200" y="6400800"/>
            <a:ext cx="457200" cy="365125"/>
          </a:xfrm>
        </p:spPr>
        <p:txBody>
          <a:bodyPr/>
          <a:lstStyle/>
          <a:p>
            <a:fld id="{A593EE9B-DC83-4FCD-A3E0-83C438C788B9}" type="slidenum">
              <a:rPr lang="en-US" smtClean="0"/>
              <a:t>9</a:t>
            </a:fld>
            <a:endParaRPr lang="en-US" dirty="0"/>
          </a:p>
        </p:txBody>
      </p:sp>
      <p:sp>
        <p:nvSpPr>
          <p:cNvPr id="3" name="Rectangle 2"/>
          <p:cNvSpPr/>
          <p:nvPr/>
        </p:nvSpPr>
        <p:spPr>
          <a:xfrm>
            <a:off x="292100" y="381000"/>
            <a:ext cx="7772400" cy="1077218"/>
          </a:xfrm>
          <a:prstGeom prst="rect">
            <a:avLst/>
          </a:prstGeom>
        </p:spPr>
        <p:txBody>
          <a:bodyPr wrap="square">
            <a:spAutoFit/>
          </a:bodyPr>
          <a:lstStyle/>
          <a:p>
            <a:pPr>
              <a:defRPr/>
            </a:pPr>
            <a:r>
              <a:rPr lang="en-US" sz="2800" b="1" i="1" dirty="0" smtClean="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General Fund Revenue Streams</a:t>
            </a:r>
          </a:p>
          <a:p>
            <a:pPr>
              <a:defRPr/>
            </a:pP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b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br>
            <a:r>
              <a:rPr lang="en-US" b="1" i="1" dirty="0">
                <a:gradFill flip="none" rotWithShape="1">
                  <a:gsLst>
                    <a:gs pos="100000">
                      <a:srgbClr val="8F0127">
                        <a:alpha val="50000"/>
                      </a:srgbClr>
                    </a:gs>
                    <a:gs pos="0">
                      <a:srgbClr val="8F0127"/>
                    </a:gs>
                  </a:gsLst>
                  <a:lin ang="16200000" scaled="0"/>
                  <a:tileRect/>
                </a:gradFill>
                <a:effectLst>
                  <a:glow rad="101600">
                    <a:schemeClr val="bg1">
                      <a:lumMod val="95000"/>
                      <a:alpha val="60000"/>
                    </a:schemeClr>
                  </a:glow>
                </a:effectLst>
                <a:latin typeface="Constantia"/>
                <a:cs typeface="Constantia"/>
              </a:rPr>
              <a:t>			</a:t>
            </a:r>
          </a:p>
        </p:txBody>
      </p:sp>
      <p:sp>
        <p:nvSpPr>
          <p:cNvPr id="6" name="TextBox 5"/>
          <p:cNvSpPr txBox="1"/>
          <p:nvPr/>
        </p:nvSpPr>
        <p:spPr>
          <a:xfrm>
            <a:off x="1905000" y="1410355"/>
            <a:ext cx="184731" cy="830997"/>
          </a:xfrm>
          <a:prstGeom prst="rect">
            <a:avLst/>
          </a:prstGeom>
          <a:noFill/>
        </p:spPr>
        <p:txBody>
          <a:bodyPr wrap="none" rtlCol="0">
            <a:spAutoFit/>
          </a:bodyPr>
          <a:lstStyle/>
          <a:p>
            <a:endParaRPr lang="en-US" sz="2000" dirty="0" smtClean="0">
              <a:latin typeface="Constantia" panose="02030602050306030303" pitchFamily="18" charset="0"/>
            </a:endParaRPr>
          </a:p>
          <a:p>
            <a:endParaRPr lang="en-US" sz="2800" dirty="0">
              <a:latin typeface="Constantia" panose="02030602050306030303" pitchFamily="18" charset="0"/>
            </a:endParaRPr>
          </a:p>
        </p:txBody>
      </p:sp>
      <p:sp>
        <p:nvSpPr>
          <p:cNvPr id="4" name="TextBox 3"/>
          <p:cNvSpPr txBox="1"/>
          <p:nvPr/>
        </p:nvSpPr>
        <p:spPr>
          <a:xfrm>
            <a:off x="609600" y="1410355"/>
            <a:ext cx="7476149" cy="3354765"/>
          </a:xfrm>
          <a:prstGeom prst="rect">
            <a:avLst/>
          </a:prstGeom>
          <a:noFill/>
        </p:spPr>
        <p:txBody>
          <a:bodyPr wrap="none" rtlCol="0">
            <a:spAutoFit/>
          </a:bodyPr>
          <a:lstStyle/>
          <a:p>
            <a:endParaRPr lang="en-US" sz="2000" dirty="0" smtClean="0">
              <a:latin typeface="Constantia" panose="02030602050306030303" pitchFamily="18" charset="0"/>
            </a:endParaRPr>
          </a:p>
          <a:p>
            <a:pPr algn="ctr"/>
            <a:r>
              <a:rPr lang="en-US" sz="3200" dirty="0" smtClean="0">
                <a:latin typeface="Constantia" panose="02030602050306030303" pitchFamily="18" charset="0"/>
              </a:rPr>
              <a:t>The District has two major General Fund </a:t>
            </a:r>
          </a:p>
          <a:p>
            <a:r>
              <a:rPr lang="en-US" sz="3200" dirty="0" smtClean="0">
                <a:latin typeface="Constantia" panose="02030602050306030303" pitchFamily="18" charset="0"/>
              </a:rPr>
              <a:t>Revenue Streams:</a:t>
            </a:r>
            <a:endParaRPr lang="en-US" sz="3200" dirty="0">
              <a:latin typeface="Constantia" panose="02030602050306030303" pitchFamily="18" charset="0"/>
            </a:endParaRPr>
          </a:p>
          <a:p>
            <a:pPr algn="ctr"/>
            <a:r>
              <a:rPr lang="en-US" sz="3200" dirty="0" smtClean="0">
                <a:latin typeface="Constantia" panose="02030602050306030303" pitchFamily="18" charset="0"/>
              </a:rPr>
              <a:t>		</a:t>
            </a:r>
          </a:p>
          <a:p>
            <a:pPr algn="ctr"/>
            <a:r>
              <a:rPr lang="en-US" sz="3200" dirty="0" smtClean="0">
                <a:latin typeface="Constantia" panose="02030602050306030303" pitchFamily="18" charset="0"/>
              </a:rPr>
              <a:t>State Revenue – 52% </a:t>
            </a:r>
          </a:p>
          <a:p>
            <a:pPr algn="ctr"/>
            <a:r>
              <a:rPr lang="en-US" sz="3200" dirty="0">
                <a:latin typeface="Constantia" panose="02030602050306030303" pitchFamily="18" charset="0"/>
              </a:rPr>
              <a:t>	</a:t>
            </a:r>
            <a:r>
              <a:rPr lang="en-US" sz="3200" dirty="0" smtClean="0">
                <a:latin typeface="Constantia" panose="02030602050306030303" pitchFamily="18" charset="0"/>
              </a:rPr>
              <a:t>    	</a:t>
            </a:r>
          </a:p>
          <a:p>
            <a:pPr algn="ctr"/>
            <a:r>
              <a:rPr lang="en-US" sz="3200" dirty="0" smtClean="0">
                <a:latin typeface="Constantia" panose="02030602050306030303" pitchFamily="18" charset="0"/>
              </a:rPr>
              <a:t>Local Revenue – 48%</a:t>
            </a:r>
            <a:endParaRPr lang="en-US" sz="3200" dirty="0">
              <a:latin typeface="Constantia" panose="02030602050306030303" pitchFamily="18" charset="0"/>
            </a:endParaRPr>
          </a:p>
        </p:txBody>
      </p:sp>
    </p:spTree>
    <p:extLst>
      <p:ext uri="{BB962C8B-B14F-4D97-AF65-F5344CB8AC3E}">
        <p14:creationId xmlns:p14="http://schemas.microsoft.com/office/powerpoint/2010/main" val="234367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CSD Template">
  <a:themeElements>
    <a:clrScheme name="Custom 5">
      <a:dk1>
        <a:sysClr val="windowText" lastClr="000000"/>
      </a:dk1>
      <a:lt1>
        <a:sysClr val="window" lastClr="FFFFFF"/>
      </a:lt1>
      <a:dk2>
        <a:srgbClr val="1F497D"/>
      </a:dk2>
      <a:lt2>
        <a:srgbClr val="EEECE1"/>
      </a:lt2>
      <a:accent1>
        <a:srgbClr val="4F81BD"/>
      </a:accent1>
      <a:accent2>
        <a:srgbClr val="A20B3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2366</Words>
  <Application>Microsoft Office PowerPoint</Application>
  <PresentationFormat>On-screen Show (4:3)</PresentationFormat>
  <Paragraphs>849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Constantia</vt:lpstr>
      <vt:lpstr>CCSD Template</vt:lpstr>
      <vt:lpstr> FY2018 Budget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2014-11-12T15:38:44Z</dcterms:created>
  <dcterms:modified xsi:type="dcterms:W3CDTF">2017-05-09T20:57:02Z</dcterms:modified>
</cp:coreProperties>
</file>