
<file path=[Content_Types].xml><?xml version="1.0" encoding="utf-8"?>
<Types xmlns="http://schemas.openxmlformats.org/package/2006/content-types">
  <Default Extension="1"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03" r:id="rId2"/>
    <p:sldId id="290" r:id="rId3"/>
    <p:sldId id="257" r:id="rId4"/>
    <p:sldId id="273" r:id="rId5"/>
    <p:sldId id="295" r:id="rId6"/>
    <p:sldId id="274" r:id="rId7"/>
    <p:sldId id="263" r:id="rId8"/>
    <p:sldId id="264" r:id="rId9"/>
    <p:sldId id="296" r:id="rId10"/>
    <p:sldId id="265" r:id="rId11"/>
    <p:sldId id="268" r:id="rId12"/>
    <p:sldId id="404" r:id="rId13"/>
    <p:sldId id="270" r:id="rId14"/>
    <p:sldId id="275" r:id="rId15"/>
    <p:sldId id="297" r:id="rId16"/>
    <p:sldId id="276" r:id="rId17"/>
    <p:sldId id="298" r:id="rId18"/>
    <p:sldId id="291" r:id="rId19"/>
    <p:sldId id="284" r:id="rId20"/>
    <p:sldId id="289" r:id="rId21"/>
    <p:sldId id="278" r:id="rId22"/>
    <p:sldId id="280" r:id="rId23"/>
    <p:sldId id="301" r:id="rId24"/>
    <p:sldId id="306" r:id="rId25"/>
    <p:sldId id="398" r:id="rId26"/>
    <p:sldId id="399" r:id="rId27"/>
    <p:sldId id="282" r:id="rId28"/>
    <p:sldId id="400" r:id="rId29"/>
    <p:sldId id="299" r:id="rId30"/>
    <p:sldId id="292" r:id="rId31"/>
    <p:sldId id="401" r:id="rId32"/>
    <p:sldId id="277" r:id="rId33"/>
    <p:sldId id="402" r:id="rId34"/>
  </p:sldIdLst>
  <p:sldSz cx="12192000" cy="6858000"/>
  <p:notesSz cx="7010400" cy="92360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s-E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905470AE-DA0F-4EC5-8908-F323E9064474}" type="datetimeFigureOut">
              <a:rPr lang="es-ES" smtClean="0"/>
              <a:t>30/03/2023</a:t>
            </a:fld>
            <a:endParaRPr lang="es-E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s-E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s-E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40FBADA7-7A49-4354-BFE2-5B461A58BA5E}" type="slidenum">
              <a:rPr lang="es-ES" smtClean="0"/>
              <a:t>‹#›</a:t>
            </a:fld>
            <a:endParaRPr lang="es-ES"/>
          </a:p>
        </p:txBody>
      </p:sp>
    </p:spTree>
    <p:extLst>
      <p:ext uri="{BB962C8B-B14F-4D97-AF65-F5344CB8AC3E}">
        <p14:creationId xmlns:p14="http://schemas.microsoft.com/office/powerpoint/2010/main" val="297570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000BD8-4D59-4BCB-99F8-0A4BA75DC688}" type="slidenum">
              <a:rPr lang="en-US" smtClean="0"/>
              <a:t>32</a:t>
            </a:fld>
            <a:endParaRPr lang="en-US" dirty="0"/>
          </a:p>
        </p:txBody>
      </p:sp>
    </p:spTree>
    <p:extLst>
      <p:ext uri="{BB962C8B-B14F-4D97-AF65-F5344CB8AC3E}">
        <p14:creationId xmlns:p14="http://schemas.microsoft.com/office/powerpoint/2010/main" val="423638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037C-9E3B-4FE4-A75B-399FD5B3FF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7FAE37B0-FE6F-4935-9DE0-79D52438A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2D7AC133-47A9-4BCF-AC4D-6E2EF39F726D}"/>
              </a:ext>
            </a:extLst>
          </p:cNvPr>
          <p:cNvSpPr>
            <a:spLocks noGrp="1"/>
          </p:cNvSpPr>
          <p:nvPr>
            <p:ph type="dt" sz="half" idx="10"/>
          </p:nvPr>
        </p:nvSpPr>
        <p:spPr/>
        <p:txBody>
          <a:bodyPr/>
          <a:lstStyle/>
          <a:p>
            <a:fld id="{64F28AC8-17CF-4DDA-8BA9-98AE29E21674}" type="datetimeFigureOut">
              <a:rPr lang="es-ES" smtClean="0"/>
              <a:t>30/03/2023</a:t>
            </a:fld>
            <a:endParaRPr lang="es-ES"/>
          </a:p>
        </p:txBody>
      </p:sp>
      <p:sp>
        <p:nvSpPr>
          <p:cNvPr id="5" name="Footer Placeholder 4">
            <a:extLst>
              <a:ext uri="{FF2B5EF4-FFF2-40B4-BE49-F238E27FC236}">
                <a16:creationId xmlns:a16="http://schemas.microsoft.com/office/drawing/2014/main" id="{FAF475AC-BDDC-4087-A0D6-0BE209AEA3DB}"/>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98EF1242-030E-462A-82ED-ECE8E1815864}"/>
              </a:ext>
            </a:extLst>
          </p:cNvPr>
          <p:cNvSpPr>
            <a:spLocks noGrp="1"/>
          </p:cNvSpPr>
          <p:nvPr>
            <p:ph type="sldNum" sz="quarter" idx="12"/>
          </p:nvPr>
        </p:nvSpPr>
        <p:spPr/>
        <p:txBody>
          <a:bodyPr/>
          <a:lstStyle/>
          <a:p>
            <a:fld id="{455B1F51-A63E-46C3-9B5B-0A7A3BF0A389}" type="slidenum">
              <a:rPr lang="es-ES" smtClean="0"/>
              <a:t>‹#›</a:t>
            </a:fld>
            <a:endParaRPr lang="es-ES"/>
          </a:p>
        </p:txBody>
      </p:sp>
    </p:spTree>
    <p:extLst>
      <p:ext uri="{BB962C8B-B14F-4D97-AF65-F5344CB8AC3E}">
        <p14:creationId xmlns:p14="http://schemas.microsoft.com/office/powerpoint/2010/main" val="406368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7C5D-B147-46DC-BF94-BD0C741D05C2}"/>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F612538C-EB27-4607-BCDE-4D7AA58D18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F08D0623-118C-452F-9409-F05954B818BD}"/>
              </a:ext>
            </a:extLst>
          </p:cNvPr>
          <p:cNvSpPr>
            <a:spLocks noGrp="1"/>
          </p:cNvSpPr>
          <p:nvPr>
            <p:ph type="dt" sz="half" idx="10"/>
          </p:nvPr>
        </p:nvSpPr>
        <p:spPr/>
        <p:txBody>
          <a:bodyPr/>
          <a:lstStyle/>
          <a:p>
            <a:fld id="{64F28AC8-17CF-4DDA-8BA9-98AE29E21674}" type="datetimeFigureOut">
              <a:rPr lang="es-ES" smtClean="0"/>
              <a:t>30/03/2023</a:t>
            </a:fld>
            <a:endParaRPr lang="es-ES"/>
          </a:p>
        </p:txBody>
      </p:sp>
      <p:sp>
        <p:nvSpPr>
          <p:cNvPr id="5" name="Footer Placeholder 4">
            <a:extLst>
              <a:ext uri="{FF2B5EF4-FFF2-40B4-BE49-F238E27FC236}">
                <a16:creationId xmlns:a16="http://schemas.microsoft.com/office/drawing/2014/main" id="{A6B215FF-3A63-46D2-921C-B5CC3111BD75}"/>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59FC3245-C381-48E7-8102-B92A224FF7E6}"/>
              </a:ext>
            </a:extLst>
          </p:cNvPr>
          <p:cNvSpPr>
            <a:spLocks noGrp="1"/>
          </p:cNvSpPr>
          <p:nvPr>
            <p:ph type="sldNum" sz="quarter" idx="12"/>
          </p:nvPr>
        </p:nvSpPr>
        <p:spPr/>
        <p:txBody>
          <a:bodyPr/>
          <a:lstStyle/>
          <a:p>
            <a:fld id="{455B1F51-A63E-46C3-9B5B-0A7A3BF0A389}" type="slidenum">
              <a:rPr lang="es-ES" smtClean="0"/>
              <a:t>‹#›</a:t>
            </a:fld>
            <a:endParaRPr lang="es-ES"/>
          </a:p>
        </p:txBody>
      </p:sp>
    </p:spTree>
    <p:extLst>
      <p:ext uri="{BB962C8B-B14F-4D97-AF65-F5344CB8AC3E}">
        <p14:creationId xmlns:p14="http://schemas.microsoft.com/office/powerpoint/2010/main" val="369406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BAA8FE-D187-4244-BC4E-2E9B31E82B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11AE9800-EF9B-46F8-9922-9D80E6760D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89E931DE-918B-4AD7-9E10-B7875FB2E849}"/>
              </a:ext>
            </a:extLst>
          </p:cNvPr>
          <p:cNvSpPr>
            <a:spLocks noGrp="1"/>
          </p:cNvSpPr>
          <p:nvPr>
            <p:ph type="dt" sz="half" idx="10"/>
          </p:nvPr>
        </p:nvSpPr>
        <p:spPr/>
        <p:txBody>
          <a:bodyPr/>
          <a:lstStyle/>
          <a:p>
            <a:fld id="{64F28AC8-17CF-4DDA-8BA9-98AE29E21674}" type="datetimeFigureOut">
              <a:rPr lang="es-ES" smtClean="0"/>
              <a:t>30/03/2023</a:t>
            </a:fld>
            <a:endParaRPr lang="es-ES"/>
          </a:p>
        </p:txBody>
      </p:sp>
      <p:sp>
        <p:nvSpPr>
          <p:cNvPr id="5" name="Footer Placeholder 4">
            <a:extLst>
              <a:ext uri="{FF2B5EF4-FFF2-40B4-BE49-F238E27FC236}">
                <a16:creationId xmlns:a16="http://schemas.microsoft.com/office/drawing/2014/main" id="{2786CD7A-5A65-49FF-9192-F07A5A5D0954}"/>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9A9116A2-3A59-409C-8EF3-F1656CA0C636}"/>
              </a:ext>
            </a:extLst>
          </p:cNvPr>
          <p:cNvSpPr>
            <a:spLocks noGrp="1"/>
          </p:cNvSpPr>
          <p:nvPr>
            <p:ph type="sldNum" sz="quarter" idx="12"/>
          </p:nvPr>
        </p:nvSpPr>
        <p:spPr/>
        <p:txBody>
          <a:bodyPr/>
          <a:lstStyle/>
          <a:p>
            <a:fld id="{455B1F51-A63E-46C3-9B5B-0A7A3BF0A389}" type="slidenum">
              <a:rPr lang="es-ES" smtClean="0"/>
              <a:t>‹#›</a:t>
            </a:fld>
            <a:endParaRPr lang="es-ES"/>
          </a:p>
        </p:txBody>
      </p:sp>
    </p:spTree>
    <p:extLst>
      <p:ext uri="{BB962C8B-B14F-4D97-AF65-F5344CB8AC3E}">
        <p14:creationId xmlns:p14="http://schemas.microsoft.com/office/powerpoint/2010/main" val="119429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08C5-E65C-43EA-8276-CE797FDEAB1A}"/>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9208DED2-23E7-4D1C-883F-01C4270004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6F674056-785B-45D4-99F7-021744D379C9}"/>
              </a:ext>
            </a:extLst>
          </p:cNvPr>
          <p:cNvSpPr>
            <a:spLocks noGrp="1"/>
          </p:cNvSpPr>
          <p:nvPr>
            <p:ph type="dt" sz="half" idx="10"/>
          </p:nvPr>
        </p:nvSpPr>
        <p:spPr/>
        <p:txBody>
          <a:bodyPr/>
          <a:lstStyle/>
          <a:p>
            <a:fld id="{64F28AC8-17CF-4DDA-8BA9-98AE29E21674}" type="datetimeFigureOut">
              <a:rPr lang="es-ES" smtClean="0"/>
              <a:t>30/03/2023</a:t>
            </a:fld>
            <a:endParaRPr lang="es-ES"/>
          </a:p>
        </p:txBody>
      </p:sp>
      <p:sp>
        <p:nvSpPr>
          <p:cNvPr id="5" name="Footer Placeholder 4">
            <a:extLst>
              <a:ext uri="{FF2B5EF4-FFF2-40B4-BE49-F238E27FC236}">
                <a16:creationId xmlns:a16="http://schemas.microsoft.com/office/drawing/2014/main" id="{28FEE888-EE17-4A48-AB85-138AE653C8E2}"/>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28372032-4884-428F-90D0-416393ED60D6}"/>
              </a:ext>
            </a:extLst>
          </p:cNvPr>
          <p:cNvSpPr>
            <a:spLocks noGrp="1"/>
          </p:cNvSpPr>
          <p:nvPr>
            <p:ph type="sldNum" sz="quarter" idx="12"/>
          </p:nvPr>
        </p:nvSpPr>
        <p:spPr/>
        <p:txBody>
          <a:bodyPr/>
          <a:lstStyle/>
          <a:p>
            <a:fld id="{455B1F51-A63E-46C3-9B5B-0A7A3BF0A389}" type="slidenum">
              <a:rPr lang="es-ES" smtClean="0"/>
              <a:t>‹#›</a:t>
            </a:fld>
            <a:endParaRPr lang="es-ES"/>
          </a:p>
        </p:txBody>
      </p:sp>
    </p:spTree>
    <p:extLst>
      <p:ext uri="{BB962C8B-B14F-4D97-AF65-F5344CB8AC3E}">
        <p14:creationId xmlns:p14="http://schemas.microsoft.com/office/powerpoint/2010/main" val="261861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BBCF-82B5-488B-ACF5-455E6A8C79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B2C3C1C1-273F-4A89-A1B4-C182A4CDAC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33A8A6-8692-47D0-BD3E-BBE9182E9518}"/>
              </a:ext>
            </a:extLst>
          </p:cNvPr>
          <p:cNvSpPr>
            <a:spLocks noGrp="1"/>
          </p:cNvSpPr>
          <p:nvPr>
            <p:ph type="dt" sz="half" idx="10"/>
          </p:nvPr>
        </p:nvSpPr>
        <p:spPr/>
        <p:txBody>
          <a:bodyPr/>
          <a:lstStyle/>
          <a:p>
            <a:fld id="{64F28AC8-17CF-4DDA-8BA9-98AE29E21674}" type="datetimeFigureOut">
              <a:rPr lang="es-ES" smtClean="0"/>
              <a:t>30/03/2023</a:t>
            </a:fld>
            <a:endParaRPr lang="es-ES"/>
          </a:p>
        </p:txBody>
      </p:sp>
      <p:sp>
        <p:nvSpPr>
          <p:cNvPr id="5" name="Footer Placeholder 4">
            <a:extLst>
              <a:ext uri="{FF2B5EF4-FFF2-40B4-BE49-F238E27FC236}">
                <a16:creationId xmlns:a16="http://schemas.microsoft.com/office/drawing/2014/main" id="{913F1B32-B4DD-4B1F-9864-575271AB7D7F}"/>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358800BC-265E-4AEB-81D0-F815D6BF1381}"/>
              </a:ext>
            </a:extLst>
          </p:cNvPr>
          <p:cNvSpPr>
            <a:spLocks noGrp="1"/>
          </p:cNvSpPr>
          <p:nvPr>
            <p:ph type="sldNum" sz="quarter" idx="12"/>
          </p:nvPr>
        </p:nvSpPr>
        <p:spPr/>
        <p:txBody>
          <a:bodyPr/>
          <a:lstStyle/>
          <a:p>
            <a:fld id="{455B1F51-A63E-46C3-9B5B-0A7A3BF0A389}" type="slidenum">
              <a:rPr lang="es-ES" smtClean="0"/>
              <a:t>‹#›</a:t>
            </a:fld>
            <a:endParaRPr lang="es-ES"/>
          </a:p>
        </p:txBody>
      </p:sp>
    </p:spTree>
    <p:extLst>
      <p:ext uri="{BB962C8B-B14F-4D97-AF65-F5344CB8AC3E}">
        <p14:creationId xmlns:p14="http://schemas.microsoft.com/office/powerpoint/2010/main" val="108112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E1BF-5813-4C9E-BE76-05E04880FFB1}"/>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B3A81B4A-F768-4716-B8DC-4C8196224B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958DE474-9815-437C-B3BC-0511FA69D5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BFB15C58-8E41-4E51-9F34-4344A71585E9}"/>
              </a:ext>
            </a:extLst>
          </p:cNvPr>
          <p:cNvSpPr>
            <a:spLocks noGrp="1"/>
          </p:cNvSpPr>
          <p:nvPr>
            <p:ph type="dt" sz="half" idx="10"/>
          </p:nvPr>
        </p:nvSpPr>
        <p:spPr/>
        <p:txBody>
          <a:bodyPr/>
          <a:lstStyle/>
          <a:p>
            <a:fld id="{64F28AC8-17CF-4DDA-8BA9-98AE29E21674}" type="datetimeFigureOut">
              <a:rPr lang="es-ES" smtClean="0"/>
              <a:t>30/03/2023</a:t>
            </a:fld>
            <a:endParaRPr lang="es-ES"/>
          </a:p>
        </p:txBody>
      </p:sp>
      <p:sp>
        <p:nvSpPr>
          <p:cNvPr id="6" name="Footer Placeholder 5">
            <a:extLst>
              <a:ext uri="{FF2B5EF4-FFF2-40B4-BE49-F238E27FC236}">
                <a16:creationId xmlns:a16="http://schemas.microsoft.com/office/drawing/2014/main" id="{C0A97C5D-90A3-48B0-B338-88D167B4BE3A}"/>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181FE246-D754-4C5D-A96F-C6F82D9D35F6}"/>
              </a:ext>
            </a:extLst>
          </p:cNvPr>
          <p:cNvSpPr>
            <a:spLocks noGrp="1"/>
          </p:cNvSpPr>
          <p:nvPr>
            <p:ph type="sldNum" sz="quarter" idx="12"/>
          </p:nvPr>
        </p:nvSpPr>
        <p:spPr/>
        <p:txBody>
          <a:bodyPr/>
          <a:lstStyle/>
          <a:p>
            <a:fld id="{455B1F51-A63E-46C3-9B5B-0A7A3BF0A389}" type="slidenum">
              <a:rPr lang="es-ES" smtClean="0"/>
              <a:t>‹#›</a:t>
            </a:fld>
            <a:endParaRPr lang="es-ES"/>
          </a:p>
        </p:txBody>
      </p:sp>
    </p:spTree>
    <p:extLst>
      <p:ext uri="{BB962C8B-B14F-4D97-AF65-F5344CB8AC3E}">
        <p14:creationId xmlns:p14="http://schemas.microsoft.com/office/powerpoint/2010/main" val="306442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9FB8-0E0F-471E-A208-338A03E2570E}"/>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E945B2BB-AF82-4889-B6EE-EE0174692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D10E99-C8CE-4745-9A9D-A61A438E2B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E5F0D813-FA07-42BA-996A-50FA96E198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B2842-2F05-4BCE-B24F-B14F36C039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071D8D27-8505-40D5-AC7E-F7844BF86A0B}"/>
              </a:ext>
            </a:extLst>
          </p:cNvPr>
          <p:cNvSpPr>
            <a:spLocks noGrp="1"/>
          </p:cNvSpPr>
          <p:nvPr>
            <p:ph type="dt" sz="half" idx="10"/>
          </p:nvPr>
        </p:nvSpPr>
        <p:spPr/>
        <p:txBody>
          <a:bodyPr/>
          <a:lstStyle/>
          <a:p>
            <a:fld id="{64F28AC8-17CF-4DDA-8BA9-98AE29E21674}" type="datetimeFigureOut">
              <a:rPr lang="es-ES" smtClean="0"/>
              <a:t>30/03/2023</a:t>
            </a:fld>
            <a:endParaRPr lang="es-ES"/>
          </a:p>
        </p:txBody>
      </p:sp>
      <p:sp>
        <p:nvSpPr>
          <p:cNvPr id="8" name="Footer Placeholder 7">
            <a:extLst>
              <a:ext uri="{FF2B5EF4-FFF2-40B4-BE49-F238E27FC236}">
                <a16:creationId xmlns:a16="http://schemas.microsoft.com/office/drawing/2014/main" id="{30011F75-C299-4CB8-B146-A524D99FBFB1}"/>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18D75B40-EA1E-4F38-B3CA-3914D811774B}"/>
              </a:ext>
            </a:extLst>
          </p:cNvPr>
          <p:cNvSpPr>
            <a:spLocks noGrp="1"/>
          </p:cNvSpPr>
          <p:nvPr>
            <p:ph type="sldNum" sz="quarter" idx="12"/>
          </p:nvPr>
        </p:nvSpPr>
        <p:spPr/>
        <p:txBody>
          <a:bodyPr/>
          <a:lstStyle/>
          <a:p>
            <a:fld id="{455B1F51-A63E-46C3-9B5B-0A7A3BF0A389}" type="slidenum">
              <a:rPr lang="es-ES" smtClean="0"/>
              <a:t>‹#›</a:t>
            </a:fld>
            <a:endParaRPr lang="es-ES"/>
          </a:p>
        </p:txBody>
      </p:sp>
    </p:spTree>
    <p:extLst>
      <p:ext uri="{BB962C8B-B14F-4D97-AF65-F5344CB8AC3E}">
        <p14:creationId xmlns:p14="http://schemas.microsoft.com/office/powerpoint/2010/main" val="213517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1AFAA-1F79-4143-8843-6943A20D8E74}"/>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82654CED-A785-4E17-B6FB-755A55DC9FE8}"/>
              </a:ext>
            </a:extLst>
          </p:cNvPr>
          <p:cNvSpPr>
            <a:spLocks noGrp="1"/>
          </p:cNvSpPr>
          <p:nvPr>
            <p:ph type="dt" sz="half" idx="10"/>
          </p:nvPr>
        </p:nvSpPr>
        <p:spPr/>
        <p:txBody>
          <a:bodyPr/>
          <a:lstStyle/>
          <a:p>
            <a:fld id="{64F28AC8-17CF-4DDA-8BA9-98AE29E21674}" type="datetimeFigureOut">
              <a:rPr lang="es-ES" smtClean="0"/>
              <a:t>30/03/2023</a:t>
            </a:fld>
            <a:endParaRPr lang="es-ES"/>
          </a:p>
        </p:txBody>
      </p:sp>
      <p:sp>
        <p:nvSpPr>
          <p:cNvPr id="4" name="Footer Placeholder 3">
            <a:extLst>
              <a:ext uri="{FF2B5EF4-FFF2-40B4-BE49-F238E27FC236}">
                <a16:creationId xmlns:a16="http://schemas.microsoft.com/office/drawing/2014/main" id="{7A2E9268-91B9-45EA-B812-5C3B6A0217FD}"/>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D4B2217A-AC83-4903-8A16-79CB4994601C}"/>
              </a:ext>
            </a:extLst>
          </p:cNvPr>
          <p:cNvSpPr>
            <a:spLocks noGrp="1"/>
          </p:cNvSpPr>
          <p:nvPr>
            <p:ph type="sldNum" sz="quarter" idx="12"/>
          </p:nvPr>
        </p:nvSpPr>
        <p:spPr/>
        <p:txBody>
          <a:bodyPr/>
          <a:lstStyle/>
          <a:p>
            <a:fld id="{455B1F51-A63E-46C3-9B5B-0A7A3BF0A389}" type="slidenum">
              <a:rPr lang="es-ES" smtClean="0"/>
              <a:t>‹#›</a:t>
            </a:fld>
            <a:endParaRPr lang="es-ES"/>
          </a:p>
        </p:txBody>
      </p:sp>
    </p:spTree>
    <p:extLst>
      <p:ext uri="{BB962C8B-B14F-4D97-AF65-F5344CB8AC3E}">
        <p14:creationId xmlns:p14="http://schemas.microsoft.com/office/powerpoint/2010/main" val="25308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029069-8629-41FC-BAD6-19E4E5E3ABA5}"/>
              </a:ext>
            </a:extLst>
          </p:cNvPr>
          <p:cNvSpPr>
            <a:spLocks noGrp="1"/>
          </p:cNvSpPr>
          <p:nvPr>
            <p:ph type="dt" sz="half" idx="10"/>
          </p:nvPr>
        </p:nvSpPr>
        <p:spPr/>
        <p:txBody>
          <a:bodyPr/>
          <a:lstStyle/>
          <a:p>
            <a:fld id="{64F28AC8-17CF-4DDA-8BA9-98AE29E21674}" type="datetimeFigureOut">
              <a:rPr lang="es-ES" smtClean="0"/>
              <a:t>30/03/2023</a:t>
            </a:fld>
            <a:endParaRPr lang="es-ES"/>
          </a:p>
        </p:txBody>
      </p:sp>
      <p:sp>
        <p:nvSpPr>
          <p:cNvPr id="3" name="Footer Placeholder 2">
            <a:extLst>
              <a:ext uri="{FF2B5EF4-FFF2-40B4-BE49-F238E27FC236}">
                <a16:creationId xmlns:a16="http://schemas.microsoft.com/office/drawing/2014/main" id="{1BB6002A-3341-44D9-B42C-2358EFA28CA3}"/>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485362B4-69A3-43AB-9B05-925E86120EF9}"/>
              </a:ext>
            </a:extLst>
          </p:cNvPr>
          <p:cNvSpPr>
            <a:spLocks noGrp="1"/>
          </p:cNvSpPr>
          <p:nvPr>
            <p:ph type="sldNum" sz="quarter" idx="12"/>
          </p:nvPr>
        </p:nvSpPr>
        <p:spPr/>
        <p:txBody>
          <a:bodyPr/>
          <a:lstStyle/>
          <a:p>
            <a:fld id="{455B1F51-A63E-46C3-9B5B-0A7A3BF0A389}" type="slidenum">
              <a:rPr lang="es-ES" smtClean="0"/>
              <a:t>‹#›</a:t>
            </a:fld>
            <a:endParaRPr lang="es-ES"/>
          </a:p>
        </p:txBody>
      </p:sp>
    </p:spTree>
    <p:extLst>
      <p:ext uri="{BB962C8B-B14F-4D97-AF65-F5344CB8AC3E}">
        <p14:creationId xmlns:p14="http://schemas.microsoft.com/office/powerpoint/2010/main" val="168463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4CEC-ECA9-47D2-9846-EF3744823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E099CE0C-9D89-4429-AE2C-7211530CD6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69A81EB1-71D9-464E-8CAA-DFFAD5BA2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774A23-3C60-432C-BDBA-6A233A3DF3EB}"/>
              </a:ext>
            </a:extLst>
          </p:cNvPr>
          <p:cNvSpPr>
            <a:spLocks noGrp="1"/>
          </p:cNvSpPr>
          <p:nvPr>
            <p:ph type="dt" sz="half" idx="10"/>
          </p:nvPr>
        </p:nvSpPr>
        <p:spPr/>
        <p:txBody>
          <a:bodyPr/>
          <a:lstStyle/>
          <a:p>
            <a:fld id="{64F28AC8-17CF-4DDA-8BA9-98AE29E21674}" type="datetimeFigureOut">
              <a:rPr lang="es-ES" smtClean="0"/>
              <a:t>30/03/2023</a:t>
            </a:fld>
            <a:endParaRPr lang="es-ES"/>
          </a:p>
        </p:txBody>
      </p:sp>
      <p:sp>
        <p:nvSpPr>
          <p:cNvPr id="6" name="Footer Placeholder 5">
            <a:extLst>
              <a:ext uri="{FF2B5EF4-FFF2-40B4-BE49-F238E27FC236}">
                <a16:creationId xmlns:a16="http://schemas.microsoft.com/office/drawing/2014/main" id="{3D61FEB0-4C2E-4B73-8A37-8C1FDA683E8A}"/>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4770FD86-FDA4-4DB8-BF03-99C61CE19F4E}"/>
              </a:ext>
            </a:extLst>
          </p:cNvPr>
          <p:cNvSpPr>
            <a:spLocks noGrp="1"/>
          </p:cNvSpPr>
          <p:nvPr>
            <p:ph type="sldNum" sz="quarter" idx="12"/>
          </p:nvPr>
        </p:nvSpPr>
        <p:spPr/>
        <p:txBody>
          <a:bodyPr/>
          <a:lstStyle/>
          <a:p>
            <a:fld id="{455B1F51-A63E-46C3-9B5B-0A7A3BF0A389}" type="slidenum">
              <a:rPr lang="es-ES" smtClean="0"/>
              <a:t>‹#›</a:t>
            </a:fld>
            <a:endParaRPr lang="es-ES"/>
          </a:p>
        </p:txBody>
      </p:sp>
    </p:spTree>
    <p:extLst>
      <p:ext uri="{BB962C8B-B14F-4D97-AF65-F5344CB8AC3E}">
        <p14:creationId xmlns:p14="http://schemas.microsoft.com/office/powerpoint/2010/main" val="343130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AB7B-EBFD-4998-A504-37744F9D3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A6700399-548F-49BD-97E2-6716BADE16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C28C4DD1-597B-4B07-BFFB-47E89B410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F9FD29-6E21-4499-BFAA-7ABC25D02FAA}"/>
              </a:ext>
            </a:extLst>
          </p:cNvPr>
          <p:cNvSpPr>
            <a:spLocks noGrp="1"/>
          </p:cNvSpPr>
          <p:nvPr>
            <p:ph type="dt" sz="half" idx="10"/>
          </p:nvPr>
        </p:nvSpPr>
        <p:spPr/>
        <p:txBody>
          <a:bodyPr/>
          <a:lstStyle/>
          <a:p>
            <a:fld id="{64F28AC8-17CF-4DDA-8BA9-98AE29E21674}" type="datetimeFigureOut">
              <a:rPr lang="es-ES" smtClean="0"/>
              <a:t>30/03/2023</a:t>
            </a:fld>
            <a:endParaRPr lang="es-ES"/>
          </a:p>
        </p:txBody>
      </p:sp>
      <p:sp>
        <p:nvSpPr>
          <p:cNvPr id="6" name="Footer Placeholder 5">
            <a:extLst>
              <a:ext uri="{FF2B5EF4-FFF2-40B4-BE49-F238E27FC236}">
                <a16:creationId xmlns:a16="http://schemas.microsoft.com/office/drawing/2014/main" id="{39C27557-0E04-485B-9602-FEBCC66E66C7}"/>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99D61BCF-8927-4EE5-B65F-A36F3DE9ABE4}"/>
              </a:ext>
            </a:extLst>
          </p:cNvPr>
          <p:cNvSpPr>
            <a:spLocks noGrp="1"/>
          </p:cNvSpPr>
          <p:nvPr>
            <p:ph type="sldNum" sz="quarter" idx="12"/>
          </p:nvPr>
        </p:nvSpPr>
        <p:spPr/>
        <p:txBody>
          <a:bodyPr/>
          <a:lstStyle/>
          <a:p>
            <a:fld id="{455B1F51-A63E-46C3-9B5B-0A7A3BF0A389}" type="slidenum">
              <a:rPr lang="es-ES" smtClean="0"/>
              <a:t>‹#›</a:t>
            </a:fld>
            <a:endParaRPr lang="es-ES"/>
          </a:p>
        </p:txBody>
      </p:sp>
    </p:spTree>
    <p:extLst>
      <p:ext uri="{BB962C8B-B14F-4D97-AF65-F5344CB8AC3E}">
        <p14:creationId xmlns:p14="http://schemas.microsoft.com/office/powerpoint/2010/main" val="222289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4019D-E69F-46FE-8F01-803D7B6B3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31D3210B-DDDE-4DFF-BD83-1D0C0AA465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1166258A-86D2-4A43-9BC8-5956E933B9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28AC8-17CF-4DDA-8BA9-98AE29E21674}" type="datetimeFigureOut">
              <a:rPr lang="es-ES" smtClean="0"/>
              <a:t>30/03/2023</a:t>
            </a:fld>
            <a:endParaRPr lang="es-ES"/>
          </a:p>
        </p:txBody>
      </p:sp>
      <p:sp>
        <p:nvSpPr>
          <p:cNvPr id="5" name="Footer Placeholder 4">
            <a:extLst>
              <a:ext uri="{FF2B5EF4-FFF2-40B4-BE49-F238E27FC236}">
                <a16:creationId xmlns:a16="http://schemas.microsoft.com/office/drawing/2014/main" id="{5C072B35-70D0-4DF1-9CB4-BDB8C6C4AE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2B8F4F73-34FC-4DB0-9903-1344E80482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B1F51-A63E-46C3-9B5B-0A7A3BF0A389}" type="slidenum">
              <a:rPr lang="es-ES" smtClean="0"/>
              <a:t>‹#›</a:t>
            </a:fld>
            <a:endParaRPr lang="es-ES"/>
          </a:p>
        </p:txBody>
      </p:sp>
    </p:spTree>
    <p:extLst>
      <p:ext uri="{BB962C8B-B14F-4D97-AF65-F5344CB8AC3E}">
        <p14:creationId xmlns:p14="http://schemas.microsoft.com/office/powerpoint/2010/main" val="2259226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awpixel.com/search/graduation" TargetMode="External"/><Relationship Id="rId2" Type="http://schemas.openxmlformats.org/officeDocument/2006/relationships/image" Target="../media/image1.1"/><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bbk12.org/campbellhs" TargetMode="External"/><Relationship Id="rId2" Type="http://schemas.openxmlformats.org/officeDocument/2006/relationships/hyperlink" Target="mailto:Yolanda.Wright@cobbk12.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awpixel.com/search/graduation" TargetMode="External"/><Relationship Id="rId2" Type="http://schemas.openxmlformats.org/officeDocument/2006/relationships/image" Target="../media/image1.1"/><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cobbk12.org/graduation" TargetMode="External"/><Relationship Id="rId2" Type="http://schemas.openxmlformats.org/officeDocument/2006/relationships/hyperlink" Target="https://www.cobbk12.org/campbellhs/page/63822/graduation-and-graduate-inform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6C02CC9-E36F-4D73-9AE0-48EA3FC72E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856" b="4856"/>
          <a:stretch/>
        </p:blipFill>
        <p:spPr>
          <a:xfrm>
            <a:off x="1521424" y="-21716"/>
            <a:ext cx="9143985" cy="6022466"/>
          </a:xfrm>
          <a:prstGeom prst="rect">
            <a:avLst/>
          </a:prstGeom>
        </p:spPr>
      </p:pic>
      <p:pic>
        <p:nvPicPr>
          <p:cNvPr id="18" name="Picture 4" descr="Logo&#10;&#10;Description automatically generated">
            <a:extLst>
              <a:ext uri="{FF2B5EF4-FFF2-40B4-BE49-F238E27FC236}">
                <a16:creationId xmlns:a16="http://schemas.microsoft.com/office/drawing/2014/main" id="{5930E028-D5C0-496C-A04E-150E1F2DA8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95982" y="4122967"/>
            <a:ext cx="1618332" cy="1805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C279171-953E-427A-9467-77225D22290D}"/>
              </a:ext>
            </a:extLst>
          </p:cNvPr>
          <p:cNvSpPr>
            <a:spLocks noGrp="1"/>
          </p:cNvSpPr>
          <p:nvPr>
            <p:ph type="ctrTitle"/>
          </p:nvPr>
        </p:nvSpPr>
        <p:spPr>
          <a:xfrm>
            <a:off x="2950763" y="2925747"/>
            <a:ext cx="6290474" cy="2035357"/>
          </a:xfrm>
          <a:noFill/>
          <a:effectLst>
            <a:glow rad="127000">
              <a:schemeClr val="accent4">
                <a:lumMod val="75000"/>
              </a:schemeClr>
            </a:glow>
          </a:effectLst>
        </p:spPr>
        <p:txBody>
          <a:bodyPr anchor="b">
            <a:normAutofit/>
          </a:bodyPr>
          <a:lstStyle/>
          <a:p>
            <a:r>
              <a:rPr lang="en-US" dirty="0">
                <a:solidFill>
                  <a:schemeClr val="bg1"/>
                </a:solidFill>
                <a:effectLst>
                  <a:glow rad="127000">
                    <a:schemeClr val="accent4">
                      <a:lumMod val="75000"/>
                    </a:schemeClr>
                  </a:glow>
                  <a:outerShdw blurRad="38100" dist="38100" dir="2700000" algn="tl">
                    <a:srgbClr val="000000">
                      <a:alpha val="43137"/>
                    </a:srgbClr>
                  </a:outerShdw>
                </a:effectLst>
              </a:rPr>
              <a:t>COMMENCEMENT 2023</a:t>
            </a:r>
          </a:p>
        </p:txBody>
      </p:sp>
      <p:sp>
        <p:nvSpPr>
          <p:cNvPr id="26" name="Content Placeholder 2">
            <a:extLst>
              <a:ext uri="{FF2B5EF4-FFF2-40B4-BE49-F238E27FC236}">
                <a16:creationId xmlns:a16="http://schemas.microsoft.com/office/drawing/2014/main" id="{5770AD70-6655-4D06-B0BD-13202BF1C23B}"/>
              </a:ext>
            </a:extLst>
          </p:cNvPr>
          <p:cNvSpPr txBox="1">
            <a:spLocks/>
          </p:cNvSpPr>
          <p:nvPr/>
        </p:nvSpPr>
        <p:spPr>
          <a:xfrm>
            <a:off x="4561178" y="857250"/>
            <a:ext cx="3281326" cy="835132"/>
          </a:xfrm>
          <a:prstGeom prst="rect">
            <a:avLst/>
          </a:prstGeom>
          <a:effectLst>
            <a:glow rad="127000">
              <a:schemeClr val="accent4">
                <a:lumMod val="75000"/>
              </a:schemeClr>
            </a:glow>
          </a:effectLst>
        </p:spPr>
        <p:txBody>
          <a:bodyPr vert="horz" lIns="68580" tIns="34290" rIns="68580" bIns="34290" rtlCol="0" anchor="ctr">
            <a:normAutofit lnSpcReduction="10000"/>
          </a:bodyPr>
          <a:lstStyle>
            <a:lvl1pPr marL="0" indent="0" algn="ctr" defTabSz="914400" rtl="0" eaLnBrk="1" latinLnBrk="0" hangingPunct="1">
              <a:lnSpc>
                <a:spcPct val="101000"/>
              </a:lnSpc>
              <a:spcBef>
                <a:spcPts val="700"/>
              </a:spcBef>
              <a:spcAft>
                <a:spcPts val="700"/>
              </a:spcAft>
              <a:buFont typeface="Arial" panose="020B0604020202020204" pitchFamily="34" charset="0"/>
              <a:buNone/>
              <a:defRPr sz="3600" kern="1200" spc="50" baseline="0">
                <a:solidFill>
                  <a:schemeClr val="bg1"/>
                </a:solidFill>
                <a:latin typeface="+mn-lt"/>
                <a:ea typeface="+mn-ea"/>
                <a:cs typeface="+mn-cs"/>
              </a:defRPr>
            </a:lvl1pPr>
            <a:lvl2pPr marL="457200" indent="0" algn="ctr" defTabSz="914400" rtl="0" eaLnBrk="1" latinLnBrk="0" hangingPunct="1">
              <a:lnSpc>
                <a:spcPct val="101000"/>
              </a:lnSpc>
              <a:spcBef>
                <a:spcPts val="400"/>
              </a:spcBef>
              <a:spcAft>
                <a:spcPts val="400"/>
              </a:spcAft>
              <a:buClrTx/>
              <a:buFont typeface="Wingdings" panose="05000000000000000000" pitchFamily="2" charset="2"/>
              <a:buNone/>
              <a:defRPr sz="2000" kern="1200" spc="50" baseline="0">
                <a:solidFill>
                  <a:schemeClr val="tx1"/>
                </a:solidFill>
                <a:latin typeface="+mn-lt"/>
                <a:ea typeface="+mn-ea"/>
                <a:cs typeface="+mn-cs"/>
              </a:defRPr>
            </a:lvl2pPr>
            <a:lvl3pPr marL="914400" indent="0" algn="ctr"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1371600" indent="0" algn="ctr" defTabSz="914400" rtl="0" eaLnBrk="1" latinLnBrk="0" hangingPunct="1">
              <a:lnSpc>
                <a:spcPct val="101000"/>
              </a:lnSpc>
              <a:spcBef>
                <a:spcPts val="400"/>
              </a:spcBef>
              <a:spcAft>
                <a:spcPts val="400"/>
              </a:spcAft>
              <a:buClrTx/>
              <a:buFont typeface="Wingdings" panose="05000000000000000000" pitchFamily="2" charset="2"/>
              <a:buNone/>
              <a:defRPr sz="1600" kern="1200" spc="50" baseline="0">
                <a:solidFill>
                  <a:schemeClr val="tx1"/>
                </a:solidFill>
                <a:latin typeface="+mn-lt"/>
                <a:ea typeface="+mn-ea"/>
                <a:cs typeface="+mn-cs"/>
              </a:defRPr>
            </a:lvl4pPr>
            <a:lvl5pPr marL="1828800" indent="0" algn="ctr" defTabSz="914400" rtl="0" eaLnBrk="1" latinLnBrk="0" hangingPunct="1">
              <a:lnSpc>
                <a:spcPct val="101000"/>
              </a:lnSpc>
              <a:spcBef>
                <a:spcPts val="400"/>
              </a:spcBef>
              <a:spcAft>
                <a:spcPts val="400"/>
              </a:spcAft>
              <a:buFont typeface="Arial" panose="020B0604020202020204" pitchFamily="34" charset="0"/>
              <a:buNone/>
              <a:defRPr sz="1600" b="1" kern="1200" spc="5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0"/>
              </a:spcBef>
              <a:spcAft>
                <a:spcPts val="450"/>
              </a:spcAft>
            </a:pPr>
            <a:r>
              <a:rPr lang="en-US" sz="2700" spc="38" dirty="0">
                <a:solidFill>
                  <a:srgbClr val="F8F7F5"/>
                </a:solidFill>
                <a:effectLst>
                  <a:glow rad="127000">
                    <a:srgbClr val="6F7EFD">
                      <a:lumMod val="75000"/>
                    </a:srgbClr>
                  </a:glow>
                  <a:outerShdw blurRad="38100" dist="38100" dir="2700000" algn="tl">
                    <a:srgbClr val="000000">
                      <a:alpha val="43137"/>
                    </a:srgbClr>
                  </a:outerShdw>
                </a:effectLst>
                <a:latin typeface="Franklin Gothic Medium"/>
              </a:rPr>
              <a:t>CAMPBELL HIGH SCHOOL</a:t>
            </a:r>
          </a:p>
        </p:txBody>
      </p:sp>
      <p:sp>
        <p:nvSpPr>
          <p:cNvPr id="3" name="Subtitle 2">
            <a:extLst>
              <a:ext uri="{FF2B5EF4-FFF2-40B4-BE49-F238E27FC236}">
                <a16:creationId xmlns:a16="http://schemas.microsoft.com/office/drawing/2014/main" id="{D9B92DEA-D5B9-41B4-9BD3-B3EAB7F30998}"/>
              </a:ext>
            </a:extLst>
          </p:cNvPr>
          <p:cNvSpPr>
            <a:spLocks noGrp="1"/>
          </p:cNvSpPr>
          <p:nvPr>
            <p:ph type="subTitle" idx="1"/>
          </p:nvPr>
        </p:nvSpPr>
        <p:spPr>
          <a:xfrm>
            <a:off x="3944258" y="5306425"/>
            <a:ext cx="4437109" cy="1008651"/>
          </a:xfrm>
        </p:spPr>
        <p:txBody>
          <a:bodyPr anchor="t">
            <a:normAutofit/>
          </a:bodyPr>
          <a:lstStyle/>
          <a:p>
            <a:r>
              <a:rPr lang="en-US" dirty="0"/>
              <a:t>Graduation Parent Meeting</a:t>
            </a:r>
          </a:p>
          <a:p>
            <a:r>
              <a:rPr lang="en-US" dirty="0"/>
              <a:t>March 21, 2023</a:t>
            </a:r>
          </a:p>
        </p:txBody>
      </p:sp>
    </p:spTree>
    <p:extLst>
      <p:ext uri="{BB962C8B-B14F-4D97-AF65-F5344CB8AC3E}">
        <p14:creationId xmlns:p14="http://schemas.microsoft.com/office/powerpoint/2010/main" val="1931226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467" y="33868"/>
            <a:ext cx="8085667" cy="1142999"/>
          </a:xfrm>
        </p:spPr>
        <p:txBody>
          <a:bodyPr>
            <a:normAutofit fontScale="90000"/>
          </a:bodyPr>
          <a:lstStyle/>
          <a:p>
            <a:r>
              <a:rPr lang="en-US" b="1" dirty="0">
                <a:effectLst/>
                <a:latin typeface="Calibri" panose="020F0502020204030204" pitchFamily="34" charset="0"/>
                <a:cs typeface="Calibri" panose="020F0502020204030204" pitchFamily="34" charset="0"/>
              </a:rPr>
              <a:t>Meeting Graduation Requirements</a:t>
            </a:r>
            <a:br>
              <a:rPr lang="en-US" b="1" dirty="0">
                <a:effectLst/>
                <a:latin typeface="Calibri" panose="020F0502020204030204" pitchFamily="34" charset="0"/>
                <a:cs typeface="Calibri" panose="020F0502020204030204" pitchFamily="34" charset="0"/>
              </a:rPr>
            </a:br>
            <a:r>
              <a:rPr lang="es-ES" b="1" dirty="0">
                <a:latin typeface="Calibri" panose="020F0502020204030204" pitchFamily="34" charset="0"/>
                <a:cs typeface="Calibri" panose="020F0502020204030204" pitchFamily="34" charset="0"/>
              </a:rPr>
              <a:t>Cumplir con los requisitos de graduación</a:t>
            </a:r>
            <a:endParaRPr lang="en-US" b="1" dirty="0">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362200" y="1295400"/>
            <a:ext cx="7924800" cy="5334000"/>
          </a:xfrm>
        </p:spPr>
        <p:txBody>
          <a:bodyPr>
            <a:noAutofit/>
          </a:bodyPr>
          <a:lstStyle/>
          <a:p>
            <a:r>
              <a:rPr lang="en-US" sz="2000" dirty="0">
                <a:latin typeface="Book Antiqua" pitchFamily="18" charset="0"/>
              </a:rPr>
              <a:t>The Georgia Department of Education has identified the requirements to be met for students to be eligible to graduate. </a:t>
            </a:r>
            <a:r>
              <a:rPr lang="es-ES" sz="1600" dirty="0">
                <a:latin typeface="Segoe UI Web (West European)"/>
              </a:rPr>
              <a:t>El Departamento de </a:t>
            </a:r>
          </a:p>
          <a:p>
            <a:pPr marL="0" indent="0">
              <a:buNone/>
            </a:pPr>
            <a:r>
              <a:rPr lang="es-ES" sz="1600" dirty="0">
                <a:latin typeface="Segoe UI Web (West European)"/>
              </a:rPr>
              <a:t>Educación de Georgia ha identificado los requisitos que deben cumplirse para que los estudiantes sean elegibles para graduarse.</a:t>
            </a:r>
            <a:endParaRPr lang="en-US" sz="2000" dirty="0">
              <a:latin typeface="Book Antiqua" pitchFamily="18" charset="0"/>
            </a:endParaRPr>
          </a:p>
          <a:p>
            <a:r>
              <a:rPr lang="en-US" sz="2000" b="1" i="1" dirty="0">
                <a:solidFill>
                  <a:srgbClr val="FF0000"/>
                </a:solidFill>
                <a:latin typeface="Book Antiqua" pitchFamily="18" charset="0"/>
              </a:rPr>
              <a:t>Any senior who does not meet the established requirements cannot participate in the May commencement ceremony </a:t>
            </a:r>
          </a:p>
          <a:p>
            <a:pPr marL="0" indent="0">
              <a:buNone/>
            </a:pPr>
            <a:r>
              <a:rPr lang="es-ES" sz="1800" dirty="0">
                <a:latin typeface="Segoe UI Web (West European)"/>
              </a:rPr>
              <a:t>Cualquier persona mayor que no cumpla con los requisitos establecidos no puede participar en la ceremonia de graduación de mayo.</a:t>
            </a:r>
            <a:endParaRPr lang="en-US" sz="2000" b="1" i="1" dirty="0">
              <a:solidFill>
                <a:srgbClr val="FF0000"/>
              </a:solidFill>
              <a:latin typeface="Book Antiqua" pitchFamily="18" charset="0"/>
            </a:endParaRPr>
          </a:p>
          <a:p>
            <a:r>
              <a:rPr lang="en-US" sz="2000" dirty="0">
                <a:latin typeface="Book Antiqua" pitchFamily="18" charset="0"/>
              </a:rPr>
              <a:t>Because senior grades are due early, the final grading period will end earlier than other grade levels</a:t>
            </a:r>
          </a:p>
          <a:p>
            <a:pPr marL="0" indent="0">
              <a:buNone/>
            </a:pPr>
            <a:r>
              <a:rPr lang="es-ES" sz="1600" dirty="0">
                <a:latin typeface="Segoe UI Web (West European)"/>
              </a:rPr>
              <a:t>Debido a que las calificaciones superiores se deben adelantar, el período de calificación final terminará antes que otros niveles de grado.</a:t>
            </a:r>
            <a:endParaRPr lang="en-US" sz="2000" dirty="0">
              <a:latin typeface="Book Antiqua" pitchFamily="18" charset="0"/>
            </a:endParaRPr>
          </a:p>
          <a:p>
            <a:r>
              <a:rPr lang="en-US" sz="2000" b="1" i="1" dirty="0">
                <a:solidFill>
                  <a:srgbClr val="CC0099"/>
                </a:solidFill>
                <a:latin typeface="Book Antiqua" pitchFamily="18" charset="0"/>
              </a:rPr>
              <a:t>It is important for seniors to monitor their grades and to maintain momentum to the end.</a:t>
            </a:r>
          </a:p>
          <a:p>
            <a:r>
              <a:rPr lang="es-ES" sz="1600" dirty="0">
                <a:latin typeface="Segoe UI Web (West European)"/>
              </a:rPr>
              <a:t>importante que las personas mayores controlen sus calificaciones y mantengan el impulso hasta el final.</a:t>
            </a:r>
            <a:endParaRPr lang="en-US" sz="2000" b="1" i="1" dirty="0">
              <a:solidFill>
                <a:srgbClr val="CC0099"/>
              </a:solidFill>
              <a:latin typeface="Book Antiqu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947" y="2133600"/>
            <a:ext cx="2774195" cy="2362200"/>
          </a:xfrm>
        </p:spPr>
        <p:txBody>
          <a:bodyPr>
            <a:normAutofit/>
          </a:bodyPr>
          <a:lstStyle/>
          <a:p>
            <a:r>
              <a:rPr lang="en-US" b="1" dirty="0">
                <a:latin typeface="Calibri" panose="020F0502020204030204" pitchFamily="34" charset="0"/>
                <a:cs typeface="Calibri" panose="020F0502020204030204" pitchFamily="34" charset="0"/>
              </a:rPr>
              <a:t>Senior Clearance</a:t>
            </a:r>
            <a:br>
              <a:rPr lang="en-US" b="1" dirty="0">
                <a:latin typeface="Calibri" panose="020F0502020204030204" pitchFamily="34" charset="0"/>
                <a:cs typeface="Calibri" panose="020F0502020204030204" pitchFamily="34" charset="0"/>
              </a:rPr>
            </a:br>
            <a:r>
              <a:rPr lang="es-ES" sz="2000" dirty="0">
                <a:latin typeface="Segoe UI Web (West European)"/>
              </a:rPr>
              <a:t>Autorización Senior</a:t>
            </a:r>
            <a:br>
              <a:rPr lang="es-ES" sz="2000" dirty="0">
                <a:latin typeface="Segoe UI Web (West European)"/>
              </a:rPr>
            </a:b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800601" y="152401"/>
            <a:ext cx="5624051" cy="6324599"/>
          </a:xfrm>
        </p:spPr>
        <p:txBody>
          <a:bodyPr>
            <a:normAutofit lnSpcReduction="10000"/>
          </a:bodyPr>
          <a:lstStyle/>
          <a:p>
            <a:pPr marL="0" indent="0" algn="ctr">
              <a:buNone/>
            </a:pPr>
            <a:r>
              <a:rPr lang="en-US" sz="3200" b="1" dirty="0">
                <a:latin typeface="Book Antiqua" panose="02040602050305030304" pitchFamily="18" charset="0"/>
              </a:rPr>
              <a:t>Wednesday, April 26 &amp;</a:t>
            </a:r>
          </a:p>
          <a:p>
            <a:pPr marL="0" indent="0" algn="ctr">
              <a:buNone/>
            </a:pPr>
            <a:r>
              <a:rPr lang="en-US" sz="3200" b="1" dirty="0">
                <a:latin typeface="Book Antiqua" panose="02040602050305030304" pitchFamily="18" charset="0"/>
              </a:rPr>
              <a:t> Thursday April 27</a:t>
            </a:r>
          </a:p>
          <a:p>
            <a:pPr marL="82296" indent="0" algn="ctr">
              <a:buNone/>
            </a:pPr>
            <a:r>
              <a:rPr lang="en-US" b="1" dirty="0">
                <a:latin typeface="Book Antiqua" panose="02040602050305030304" pitchFamily="18" charset="0"/>
              </a:rPr>
              <a:t>3</a:t>
            </a:r>
            <a:r>
              <a:rPr lang="en-US" b="1" baseline="30000" dirty="0">
                <a:latin typeface="Book Antiqua" panose="02040602050305030304" pitchFamily="18" charset="0"/>
              </a:rPr>
              <a:t>rd</a:t>
            </a:r>
            <a:r>
              <a:rPr lang="en-US" b="1" dirty="0">
                <a:latin typeface="Book Antiqua" panose="02040602050305030304" pitchFamily="18" charset="0"/>
              </a:rPr>
              <a:t> Block ONLY (Cafeteria)</a:t>
            </a:r>
          </a:p>
          <a:p>
            <a:pPr marL="82296" indent="0" algn="ctr">
              <a:buNone/>
            </a:pPr>
            <a:endParaRPr lang="en-US" b="1" dirty="0">
              <a:latin typeface="Book Antiqua" panose="02040602050305030304" pitchFamily="18" charset="0"/>
            </a:endParaRPr>
          </a:p>
          <a:p>
            <a:pPr>
              <a:lnSpc>
                <a:spcPct val="90000"/>
              </a:lnSpc>
            </a:pPr>
            <a:r>
              <a:rPr lang="en-US" sz="2000" b="1" dirty="0">
                <a:latin typeface="Book Antiqua" panose="02040602050305030304" pitchFamily="18" charset="0"/>
              </a:rPr>
              <a:t>Fines and Fees Clearance Form 					(orange)</a:t>
            </a:r>
          </a:p>
          <a:p>
            <a:pPr marL="0" indent="0">
              <a:buNone/>
            </a:pPr>
            <a:r>
              <a:rPr lang="es-ES" sz="2000" b="1" dirty="0">
                <a:latin typeface="Book Antiqua" panose="02040602050305030304" pitchFamily="18" charset="0"/>
              </a:rPr>
              <a:t>Formulario de liquidación de multas y tasas (naranja)</a:t>
            </a:r>
            <a:endParaRPr lang="en-US" sz="2000" b="1" dirty="0">
              <a:latin typeface="Book Antiqua" panose="02040602050305030304" pitchFamily="18" charset="0"/>
            </a:endParaRPr>
          </a:p>
          <a:p>
            <a:pPr>
              <a:lnSpc>
                <a:spcPct val="90000"/>
              </a:lnSpc>
              <a:buFont typeface="Arial" panose="020B0604020202020204" pitchFamily="34" charset="0"/>
              <a:buChar char="•"/>
            </a:pPr>
            <a:r>
              <a:rPr lang="en-US" sz="2000" b="1" dirty="0">
                <a:latin typeface="Book Antiqua" panose="02040602050305030304" pitchFamily="18" charset="0"/>
              </a:rPr>
              <a:t> Students who owe fines or fees due to textbooks, athletics, extracurricular activities, parking, or any other fees/fines assigned by school personnel must have them paid prior to receiving Commencement Ceremony tickets.</a:t>
            </a:r>
            <a:r>
              <a:rPr lang="en-US" sz="2000" b="1" u="sng" dirty="0">
                <a:latin typeface="Book Antiqua" panose="02040602050305030304" pitchFamily="18" charset="0"/>
              </a:rPr>
              <a:t> </a:t>
            </a:r>
          </a:p>
          <a:p>
            <a:pPr>
              <a:lnSpc>
                <a:spcPct val="90000"/>
              </a:lnSpc>
              <a:buFont typeface="Arial" panose="020B0604020202020204" pitchFamily="34" charset="0"/>
              <a:buChar char="•"/>
            </a:pPr>
            <a:r>
              <a:rPr lang="es-ES" sz="1600" dirty="0">
                <a:latin typeface="Segoe UI Web (West European)"/>
              </a:rPr>
              <a:t>Los estudiantes que adeudan multas o cuotas debido a libros de texto, atletismo, actividades extracurriculares, estacionamiento o cualquier otra tarifa / multa asignada por el personal de la escuela deben pagarlas antes de recibir los boletos de la Ceremonia de Graduación. </a:t>
            </a:r>
          </a:p>
          <a:p>
            <a:pPr marL="0" indent="0">
              <a:buNone/>
            </a:pPr>
            <a:r>
              <a:rPr lang="en-US" sz="2000" b="1" u="sng" dirty="0">
                <a:latin typeface="Book Antiqua" panose="020406020503050303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11D516-66ED-4A29-8B7A-2A7C7D7EDE1E}"/>
              </a:ext>
            </a:extLst>
          </p:cNvPr>
          <p:cNvSpPr txBox="1">
            <a:spLocks noGrp="1"/>
          </p:cNvSpPr>
          <p:nvPr>
            <p:ph type="title"/>
          </p:nvPr>
        </p:nvSpPr>
        <p:spPr>
          <a:xfrm>
            <a:off x="2491741" y="449537"/>
            <a:ext cx="7704137" cy="867930"/>
          </a:xfrm>
          <a:prstGeom prst="rect">
            <a:avLst/>
          </a:prstGeom>
          <a:noFill/>
        </p:spPr>
        <p:txBody>
          <a:bodyPr wrap="square">
            <a:spAutoFit/>
          </a:bodyPr>
          <a:lstStyle/>
          <a:p>
            <a:pPr algn="ctr" defTabSz="685800"/>
            <a:r>
              <a:rPr lang="en-US" sz="2800" b="1">
                <a:solidFill>
                  <a:prstClr val="black"/>
                </a:solidFill>
                <a:latin typeface="Avenir Next LT Pro" panose="02020404030301010803"/>
              </a:rPr>
              <a:t>Senior Clearance ACTION ITEMS for Counseling</a:t>
            </a:r>
          </a:p>
        </p:txBody>
      </p:sp>
      <p:sp>
        <p:nvSpPr>
          <p:cNvPr id="7" name="TextBox 6">
            <a:extLst>
              <a:ext uri="{FF2B5EF4-FFF2-40B4-BE49-F238E27FC236}">
                <a16:creationId xmlns:a16="http://schemas.microsoft.com/office/drawing/2014/main" id="{305A0B6D-BD06-4187-81C7-2CCA5A8662E6}"/>
              </a:ext>
            </a:extLst>
          </p:cNvPr>
          <p:cNvSpPr txBox="1"/>
          <p:nvPr/>
        </p:nvSpPr>
        <p:spPr>
          <a:xfrm>
            <a:off x="2598420" y="1355616"/>
            <a:ext cx="7704136" cy="738664"/>
          </a:xfrm>
          <a:prstGeom prst="rect">
            <a:avLst/>
          </a:prstGeom>
          <a:solidFill>
            <a:schemeClr val="tx2">
              <a:lumMod val="10000"/>
              <a:lumOff val="90000"/>
            </a:schemeClr>
          </a:solidFill>
        </p:spPr>
        <p:txBody>
          <a:bodyPr wrap="square">
            <a:spAutoFit/>
          </a:bodyPr>
          <a:lstStyle/>
          <a:p>
            <a:pPr algn="ctr" defTabSz="685800"/>
            <a:r>
              <a:rPr lang="en-US" sz="1400" b="1">
                <a:solidFill>
                  <a:prstClr val="black"/>
                </a:solidFill>
                <a:latin typeface="Avenir Next LT Pro" panose="02020404030301010803"/>
              </a:rPr>
              <a:t>In order to be cleared from the Counseling Department for Graduation, please complete the following tasks </a:t>
            </a:r>
          </a:p>
          <a:p>
            <a:pPr algn="ctr" defTabSz="685800"/>
            <a:r>
              <a:rPr lang="en-US" sz="1400" b="1">
                <a:solidFill>
                  <a:srgbClr val="FF0000"/>
                </a:solidFill>
                <a:latin typeface="Avenir Next LT Pro" panose="02020404030301010803"/>
              </a:rPr>
              <a:t>By April 27</a:t>
            </a:r>
            <a:r>
              <a:rPr lang="en-US" sz="1350" b="1">
                <a:solidFill>
                  <a:srgbClr val="FF0000"/>
                </a:solidFill>
                <a:latin typeface="Avenir Next LT Pro" panose="02020404030301010803"/>
              </a:rPr>
              <a:t>.</a:t>
            </a:r>
          </a:p>
        </p:txBody>
      </p:sp>
      <p:sp>
        <p:nvSpPr>
          <p:cNvPr id="8" name="Title 1">
            <a:extLst>
              <a:ext uri="{FF2B5EF4-FFF2-40B4-BE49-F238E27FC236}">
                <a16:creationId xmlns:a16="http://schemas.microsoft.com/office/drawing/2014/main" id="{D6648DAB-EC69-4A00-8522-DCBFC54905D2}"/>
              </a:ext>
            </a:extLst>
          </p:cNvPr>
          <p:cNvSpPr txBox="1">
            <a:spLocks/>
          </p:cNvSpPr>
          <p:nvPr/>
        </p:nvSpPr>
        <p:spPr>
          <a:xfrm>
            <a:off x="2594768" y="2089340"/>
            <a:ext cx="7696200" cy="2353031"/>
          </a:xfrm>
          <a:prstGeom prst="rect">
            <a:avLst/>
          </a:prstGeom>
          <a:solidFill>
            <a:srgbClr val="0070C0">
              <a:alpha val="41000"/>
            </a:srgbClr>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b="1">
                <a:latin typeface="Bahnschrift" panose="020B0502040204020203" pitchFamily="34" charset="0"/>
              </a:rPr>
              <a:t>1. </a:t>
            </a:r>
            <a:r>
              <a:rPr lang="en-US" sz="2000" b="1">
                <a:latin typeface="Abadi" panose="020B0604020104020204" pitchFamily="34" charset="0"/>
              </a:rPr>
              <a:t>Email ALL scholarship offers to Mrs. Wright. </a:t>
            </a:r>
            <a:br>
              <a:rPr lang="en-US" sz="2000"/>
            </a:br>
            <a:r>
              <a:rPr lang="en-US" sz="2000">
                <a:latin typeface="Bahnschrift" panose="020B0502040204020203" pitchFamily="34" charset="0"/>
              </a:rPr>
              <a:t>ALL scholarship offers that you have been awarded need to be emailed to </a:t>
            </a:r>
            <a:r>
              <a:rPr lang="en-US" sz="2000" b="1">
                <a:latin typeface="Bahnschrift" panose="020B0502040204020203" pitchFamily="34" charset="0"/>
                <a:hlinkClick r:id="rId2">
                  <a:extLst>
                    <a:ext uri="{A12FA001-AC4F-418D-AE19-62706E023703}">
                      <ahyp:hlinkClr xmlns:ahyp="http://schemas.microsoft.com/office/drawing/2018/hyperlinkcolor" val="tx"/>
                    </a:ext>
                  </a:extLst>
                </a:hlinkClick>
              </a:rPr>
              <a:t>Yolanda.Wright@cobbk12.org</a:t>
            </a:r>
            <a:r>
              <a:rPr lang="en-US" sz="2000">
                <a:latin typeface="Bahnschrift" panose="020B0502040204020203" pitchFamily="34" charset="0"/>
              </a:rPr>
              <a:t>. Send a screen shot or forward the email that includes the total amount awarded. Be sure to include the name/organization awarding the scholarship. Send the ones you are &amp; are NOT accepting. We do NOT need info about HOPE/ZELL Miller Scholarship.</a:t>
            </a:r>
            <a:endParaRPr lang="en-US" sz="2000"/>
          </a:p>
        </p:txBody>
      </p:sp>
      <p:sp>
        <p:nvSpPr>
          <p:cNvPr id="9" name="Title 1">
            <a:extLst>
              <a:ext uri="{FF2B5EF4-FFF2-40B4-BE49-F238E27FC236}">
                <a16:creationId xmlns:a16="http://schemas.microsoft.com/office/drawing/2014/main" id="{8EFDBBBE-C1FE-4A3B-AD0F-5DA2E3C99D38}"/>
              </a:ext>
            </a:extLst>
          </p:cNvPr>
          <p:cNvSpPr txBox="1">
            <a:spLocks/>
          </p:cNvSpPr>
          <p:nvPr/>
        </p:nvSpPr>
        <p:spPr>
          <a:xfrm>
            <a:off x="2590800" y="4442371"/>
            <a:ext cx="7696200" cy="2382889"/>
          </a:xfrm>
          <a:prstGeom prst="rect">
            <a:avLst/>
          </a:prstGeom>
          <a:solidFill>
            <a:schemeClr val="tx2">
              <a:lumMod val="25000"/>
              <a:lumOff val="75000"/>
              <a:alpha val="66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defTabSz="685800"/>
            <a:r>
              <a:rPr lang="en-US" sz="1800">
                <a:solidFill>
                  <a:prstClr val="black">
                    <a:lumMod val="85000"/>
                    <a:lumOff val="15000"/>
                  </a:prstClr>
                </a:solidFill>
                <a:latin typeface="Avenir Next LT Pro Light" panose="02020404030301010803"/>
              </a:rPr>
              <a:t>2</a:t>
            </a:r>
            <a:r>
              <a:rPr lang="en-US" sz="2800" b="1">
                <a:solidFill>
                  <a:prstClr val="black">
                    <a:lumMod val="85000"/>
                    <a:lumOff val="15000"/>
                  </a:prstClr>
                </a:solidFill>
                <a:latin typeface="Abadi" panose="020B0604020104020204" pitchFamily="34" charset="0"/>
              </a:rPr>
              <a:t>. </a:t>
            </a:r>
            <a:r>
              <a:rPr lang="en-US" sz="1800" b="1">
                <a:solidFill>
                  <a:prstClr val="black">
                    <a:lumMod val="85000"/>
                    <a:lumOff val="15000"/>
                  </a:prstClr>
                </a:solidFill>
                <a:latin typeface="Abadi" panose="020B0604020104020204" pitchFamily="34" charset="0"/>
              </a:rPr>
              <a:t>Complete the CLASS OF 2023 GRADUATION SURVEY in Naviance </a:t>
            </a:r>
            <a:br>
              <a:rPr lang="en-US" sz="1800">
                <a:solidFill>
                  <a:prstClr val="black">
                    <a:lumMod val="85000"/>
                    <a:lumOff val="15000"/>
                  </a:prstClr>
                </a:solidFill>
                <a:latin typeface="Avenir Next LT Pro Light" panose="02020404030301010803"/>
              </a:rPr>
            </a:br>
            <a:r>
              <a:rPr lang="en-US" sz="1800">
                <a:solidFill>
                  <a:prstClr val="black">
                    <a:lumMod val="85000"/>
                    <a:lumOff val="15000"/>
                  </a:prstClr>
                </a:solidFill>
                <a:latin typeface="Bahnschrift" panose="020B0502040204020203" pitchFamily="34" charset="0"/>
              </a:rPr>
              <a:t>ALL SENIORS are required to complete the survey prior to graduation. Students attending college after graduation will also request their FINAL Transcript in this survey. </a:t>
            </a:r>
          </a:p>
          <a:p>
            <a:pPr algn="ctr" defTabSz="685800"/>
            <a:r>
              <a:rPr lang="en-US" sz="1800">
                <a:solidFill>
                  <a:prstClr val="black">
                    <a:lumMod val="85000"/>
                    <a:lumOff val="15000"/>
                  </a:prstClr>
                </a:solidFill>
                <a:latin typeface="Bahnschrift" panose="020B0502040204020203" pitchFamily="34" charset="0"/>
              </a:rPr>
              <a:t>Directions can be found on the Campbell High School website: </a:t>
            </a:r>
            <a:r>
              <a:rPr lang="en-US" sz="1800" b="1">
                <a:solidFill>
                  <a:prstClr val="black"/>
                </a:solidFill>
                <a:latin typeface="Bahnschrift" panose="020B0502040204020203" pitchFamily="34" charset="0"/>
                <a:hlinkClick r:id="rId3">
                  <a:extLst>
                    <a:ext uri="{A12FA001-AC4F-418D-AE19-62706E023703}">
                      <ahyp:hlinkClr xmlns:ahyp="http://schemas.microsoft.com/office/drawing/2018/hyperlinkcolor" val="tx"/>
                    </a:ext>
                  </a:extLst>
                </a:hlinkClick>
              </a:rPr>
              <a:t>www.cobbk12.org/campbellhs</a:t>
            </a:r>
            <a:r>
              <a:rPr lang="en-US" sz="1800">
                <a:solidFill>
                  <a:prstClr val="black"/>
                </a:solidFill>
                <a:latin typeface="Bahnschrift" panose="020B0502040204020203" pitchFamily="34" charset="0"/>
              </a:rPr>
              <a:t> </a:t>
            </a:r>
            <a:r>
              <a:rPr lang="en-US" sz="1800">
                <a:solidFill>
                  <a:prstClr val="black">
                    <a:lumMod val="85000"/>
                    <a:lumOff val="15000"/>
                  </a:prstClr>
                </a:solidFill>
                <a:latin typeface="Bahnschrift" panose="020B0502040204020203" pitchFamily="34" charset="0"/>
              </a:rPr>
              <a:t>&gt; </a:t>
            </a:r>
            <a:r>
              <a:rPr lang="en-US" sz="1800" b="1">
                <a:solidFill>
                  <a:prstClr val="black">
                    <a:lumMod val="85000"/>
                    <a:lumOff val="15000"/>
                  </a:prstClr>
                </a:solidFill>
                <a:latin typeface="Bahnschrift" panose="020B0502040204020203" pitchFamily="34" charset="0"/>
              </a:rPr>
              <a:t>FIND IT FAST &gt; SENIOR CLASS INFORMATION</a:t>
            </a:r>
          </a:p>
        </p:txBody>
      </p:sp>
    </p:spTree>
    <p:extLst>
      <p:ext uri="{BB962C8B-B14F-4D97-AF65-F5344CB8AC3E}">
        <p14:creationId xmlns:p14="http://schemas.microsoft.com/office/powerpoint/2010/main" val="112303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3" y="762002"/>
            <a:ext cx="7704667" cy="1371599"/>
          </a:xfrm>
        </p:spPr>
        <p:txBody>
          <a:bodyPr>
            <a:normAutofit fontScale="90000"/>
          </a:bodyPr>
          <a:lstStyle/>
          <a:p>
            <a:pPr algn="ctr"/>
            <a:r>
              <a:rPr lang="en-US" sz="3100" b="1" dirty="0">
                <a:latin typeface="Calibri" panose="020F0502020204030204" pitchFamily="34" charset="0"/>
                <a:cs typeface="Calibri" panose="020F0502020204030204" pitchFamily="34" charset="0"/>
              </a:rPr>
              <a:t>Assistance to Guests with Disabilities &amp; Elderly</a:t>
            </a:r>
            <a:br>
              <a:rPr lang="en-US" sz="3100" b="1" dirty="0">
                <a:latin typeface="Calibri" panose="020F0502020204030204" pitchFamily="34" charset="0"/>
                <a:cs typeface="Calibri" panose="020F0502020204030204" pitchFamily="34" charset="0"/>
              </a:rPr>
            </a:br>
            <a:br>
              <a:rPr lang="en-US" b="1" dirty="0">
                <a:latin typeface="Calibri" panose="020F0502020204030204" pitchFamily="34" charset="0"/>
                <a:cs typeface="Calibri" panose="020F0502020204030204" pitchFamily="34" charset="0"/>
              </a:rPr>
            </a:br>
            <a:r>
              <a:rPr lang="es-ES" sz="2700" b="1" dirty="0">
                <a:latin typeface="Calibri" panose="020F0502020204030204" pitchFamily="34" charset="0"/>
                <a:cs typeface="Calibri" panose="020F0502020204030204" pitchFamily="34" charset="0"/>
              </a:rPr>
              <a:t>Asistencia a huéspedes con discapacidades y ancianos</a:t>
            </a:r>
            <a:br>
              <a:rPr lang="es-ES" b="1" dirty="0">
                <a:latin typeface="Calibri" panose="020F0502020204030204" pitchFamily="34" charset="0"/>
                <a:cs typeface="Calibri" panose="020F0502020204030204" pitchFamily="34" charset="0"/>
              </a:rPr>
            </a:br>
            <a:endParaRPr lang="en-US" b="1" dirty="0">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506134" y="2133600"/>
            <a:ext cx="7933267" cy="4343400"/>
          </a:xfrm>
        </p:spPr>
        <p:txBody>
          <a:bodyPr>
            <a:normAutofit fontScale="47500" lnSpcReduction="20000"/>
          </a:bodyPr>
          <a:lstStyle/>
          <a:p>
            <a:pPr>
              <a:lnSpc>
                <a:spcPct val="120000"/>
              </a:lnSpc>
            </a:pPr>
            <a:r>
              <a:rPr lang="en-US" sz="3800" dirty="0">
                <a:latin typeface="Arial" panose="020B0604020202020204" pitchFamily="34" charset="0"/>
                <a:cs typeface="Arial" panose="020B0604020202020204" pitchFamily="34" charset="0"/>
              </a:rPr>
              <a:t>School staff members will be available to assist with the entrance, conveyance, and seating of guests with disabilities and elderly guest requiring individualized assistance.</a:t>
            </a:r>
          </a:p>
          <a:p>
            <a:pPr marL="0" indent="0">
              <a:lnSpc>
                <a:spcPct val="120000"/>
              </a:lnSpc>
              <a:buNone/>
            </a:pPr>
            <a:r>
              <a:rPr lang="es-ES" sz="3800" dirty="0">
                <a:solidFill>
                  <a:srgbClr val="0066FF"/>
                </a:solidFill>
                <a:latin typeface="Arial" panose="020B0604020202020204" pitchFamily="34" charset="0"/>
                <a:cs typeface="Arial" panose="020B0604020202020204" pitchFamily="34" charset="0"/>
              </a:rPr>
              <a:t>Los miembros del personal de la escuela estarán disponibles para ayudar con la entrada, el transporte y los asientos de los huéspedes con discapacidades y los huéspedes mayores que requieren asistencia individualizada.</a:t>
            </a:r>
          </a:p>
          <a:p>
            <a:pPr marL="0" indent="0">
              <a:lnSpc>
                <a:spcPct val="120000"/>
              </a:lnSpc>
              <a:buNone/>
            </a:pPr>
            <a:endParaRPr lang="en-US" sz="3800" dirty="0">
              <a:latin typeface="Arial" panose="020B0604020202020204" pitchFamily="34" charset="0"/>
              <a:cs typeface="Arial" panose="020B0604020202020204" pitchFamily="34" charset="0"/>
            </a:endParaRPr>
          </a:p>
          <a:p>
            <a:pPr>
              <a:lnSpc>
                <a:spcPct val="120000"/>
              </a:lnSpc>
            </a:pPr>
            <a:r>
              <a:rPr lang="en-US" sz="3800" dirty="0">
                <a:latin typeface="Arial" panose="020B0604020202020204" pitchFamily="34" charset="0"/>
                <a:cs typeface="Arial" panose="020B0604020202020204" pitchFamily="34" charset="0"/>
              </a:rPr>
              <a:t>Guests with disabilities who require a wheelchair must provide their own. Wheelchairs are not provided at the venue.</a:t>
            </a:r>
          </a:p>
          <a:p>
            <a:pPr marL="0" indent="0">
              <a:lnSpc>
                <a:spcPct val="120000"/>
              </a:lnSpc>
              <a:buNone/>
            </a:pPr>
            <a:r>
              <a:rPr lang="es-ES" sz="3800" dirty="0">
                <a:solidFill>
                  <a:srgbClr val="0066FF"/>
                </a:solidFill>
                <a:latin typeface="Arial" panose="020B0604020202020204" pitchFamily="34" charset="0"/>
                <a:cs typeface="Arial" panose="020B0604020202020204" pitchFamily="34" charset="0"/>
              </a:rPr>
              <a:t>Los huéspedes con discapacidades que necesiten una silla de ruedas deben proporcionar la suya propia. No se proporcionan sillas de ruedas en el lugar.</a:t>
            </a:r>
          </a:p>
          <a:p>
            <a:pPr marL="0" indent="0">
              <a:lnSpc>
                <a:spcPct val="120000"/>
              </a:lnSpc>
              <a:buNone/>
            </a:pPr>
            <a:endParaRPr lang="en-US" sz="2400" dirty="0">
              <a:latin typeface="Book Antiqua" panose="0204060205030503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1447799"/>
          </a:xfrm>
        </p:spPr>
        <p:txBody>
          <a:bodyPr>
            <a:normAutofit fontScale="90000"/>
          </a:bodyPr>
          <a:lstStyle/>
          <a:p>
            <a:pPr algn="ctr"/>
            <a:r>
              <a:rPr lang="en-US" b="1" dirty="0">
                <a:effectLst/>
                <a:latin typeface="Calibri" panose="020F0502020204030204" pitchFamily="34" charset="0"/>
                <a:cs typeface="Calibri" panose="020F0502020204030204" pitchFamily="34" charset="0"/>
              </a:rPr>
              <a:t>Graduation Information Packet</a:t>
            </a:r>
            <a:br>
              <a:rPr lang="en-US" b="1" dirty="0">
                <a:effectLst/>
                <a:latin typeface="Calibri" panose="020F0502020204030204" pitchFamily="34" charset="0"/>
                <a:cs typeface="Calibri" panose="020F0502020204030204" pitchFamily="34" charset="0"/>
              </a:rPr>
            </a:br>
            <a:r>
              <a:rPr lang="es-ES" sz="3600" dirty="0">
                <a:solidFill>
                  <a:srgbClr val="0066FF"/>
                </a:solidFill>
                <a:latin typeface="Segoe UI Web (West European)"/>
              </a:rPr>
              <a:t>Paquete de información de graduación</a:t>
            </a:r>
            <a:endParaRPr lang="en-US" b="1" dirty="0">
              <a:solidFill>
                <a:srgbClr val="0066FF"/>
              </a:solidFill>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506134" y="2057400"/>
            <a:ext cx="7857067" cy="4495800"/>
          </a:xfrm>
        </p:spPr>
        <p:txBody>
          <a:bodyPr>
            <a:normAutofit fontScale="70000" lnSpcReduction="20000"/>
          </a:bodyPr>
          <a:lstStyle/>
          <a:p>
            <a:r>
              <a:rPr lang="en-US" dirty="0">
                <a:solidFill>
                  <a:srgbClr val="FF0000"/>
                </a:solidFill>
                <a:latin typeface="Book Antiqua" pitchFamily="18" charset="0"/>
              </a:rPr>
              <a:t>Emailed to senior families on March 22</a:t>
            </a:r>
            <a:r>
              <a:rPr lang="en-US" baseline="30000" dirty="0">
                <a:solidFill>
                  <a:srgbClr val="FF0000"/>
                </a:solidFill>
                <a:latin typeface="Book Antiqua" pitchFamily="18" charset="0"/>
              </a:rPr>
              <a:t>nd</a:t>
            </a:r>
            <a:r>
              <a:rPr lang="en-US" dirty="0">
                <a:solidFill>
                  <a:srgbClr val="FF0000"/>
                </a:solidFill>
                <a:latin typeface="Book Antiqua" pitchFamily="18" charset="0"/>
              </a:rPr>
              <a:t> </a:t>
            </a:r>
          </a:p>
          <a:p>
            <a:pPr marL="0" indent="0">
              <a:buNone/>
            </a:pPr>
            <a:r>
              <a:rPr lang="es-ES" sz="2000" dirty="0">
                <a:solidFill>
                  <a:srgbClr val="0066FF"/>
                </a:solidFill>
                <a:latin typeface="Segoe UI Web (West European)"/>
              </a:rPr>
              <a:t>Será Enviado por correo electrónico a las familias de estudiantes de12 grado  el 22 de marzo </a:t>
            </a:r>
            <a:endParaRPr lang="es-ES" dirty="0">
              <a:solidFill>
                <a:srgbClr val="0066FF"/>
              </a:solidFill>
              <a:latin typeface="Book Antiqua" pitchFamily="18" charset="0"/>
            </a:endParaRPr>
          </a:p>
          <a:p>
            <a:r>
              <a:rPr lang="en-US" dirty="0">
                <a:solidFill>
                  <a:srgbClr val="FF0000"/>
                </a:solidFill>
                <a:latin typeface="Book Antiqua" pitchFamily="18" charset="0"/>
              </a:rPr>
              <a:t>Posted on CHS Website </a:t>
            </a:r>
            <a:r>
              <a:rPr lang="es-ES" dirty="0">
                <a:solidFill>
                  <a:srgbClr val="0066FF"/>
                </a:solidFill>
                <a:effectLst/>
                <a:latin typeface="Segoe UI Web (West European)"/>
              </a:rPr>
              <a:t>Publicado en el sitio web de CHS </a:t>
            </a:r>
            <a:endParaRPr lang="en-US" sz="2400" dirty="0">
              <a:solidFill>
                <a:srgbClr val="0066FF"/>
              </a:solidFill>
              <a:latin typeface="Book Antiqua" pitchFamily="18" charset="0"/>
            </a:endParaRPr>
          </a:p>
          <a:p>
            <a:r>
              <a:rPr lang="en-US" sz="2400" b="1" dirty="0">
                <a:latin typeface="Book Antiqua" pitchFamily="18" charset="0"/>
              </a:rPr>
              <a:t>Summary of important graduation information including:</a:t>
            </a:r>
          </a:p>
          <a:p>
            <a:pPr marL="0" indent="0">
              <a:buNone/>
            </a:pPr>
            <a:r>
              <a:rPr lang="es-ES" dirty="0">
                <a:solidFill>
                  <a:srgbClr val="0066FF"/>
                </a:solidFill>
                <a:effectLst/>
                <a:latin typeface="Segoe UI Web (West European)"/>
              </a:rPr>
              <a:t>Resumen de información importante sobre la graduación, incluyendo:</a:t>
            </a:r>
            <a:endParaRPr lang="en-US" sz="2400" b="1" dirty="0">
              <a:solidFill>
                <a:srgbClr val="0066FF"/>
              </a:solidFill>
              <a:latin typeface="Book Antiqua" pitchFamily="18" charset="0"/>
            </a:endParaRPr>
          </a:p>
          <a:p>
            <a:pPr>
              <a:buNone/>
            </a:pPr>
            <a:r>
              <a:rPr lang="en-US" sz="2400" dirty="0">
                <a:latin typeface="Book Antiqua" pitchFamily="18" charset="0"/>
              </a:rPr>
              <a:t>	- exam schedule / </a:t>
            </a:r>
            <a:r>
              <a:rPr lang="es-ES" dirty="0">
                <a:solidFill>
                  <a:srgbClr val="0066FF"/>
                </a:solidFill>
                <a:effectLst/>
                <a:latin typeface="Segoe UI Web (West European)"/>
              </a:rPr>
              <a:t>Calendario de exámenes</a:t>
            </a:r>
          </a:p>
          <a:p>
            <a:pPr>
              <a:buNone/>
            </a:pPr>
            <a:r>
              <a:rPr lang="en-US" sz="2400" dirty="0">
                <a:latin typeface="Book Antiqua" pitchFamily="18" charset="0"/>
              </a:rPr>
              <a:t>	- practice </a:t>
            </a:r>
            <a:r>
              <a:rPr lang="en-US" dirty="0">
                <a:latin typeface="Book Antiqua" pitchFamily="18" charset="0"/>
              </a:rPr>
              <a:t>information / </a:t>
            </a:r>
            <a:r>
              <a:rPr lang="es-ES" dirty="0">
                <a:solidFill>
                  <a:srgbClr val="0066FF"/>
                </a:solidFill>
                <a:effectLst/>
                <a:latin typeface="Segoe UI Web (West European)"/>
              </a:rPr>
              <a:t>Información de práctica</a:t>
            </a:r>
            <a:endParaRPr lang="en-US" sz="2400" dirty="0">
              <a:solidFill>
                <a:srgbClr val="0066FF"/>
              </a:solidFill>
              <a:latin typeface="Book Antiqua" pitchFamily="18" charset="0"/>
            </a:endParaRPr>
          </a:p>
          <a:p>
            <a:pPr>
              <a:buNone/>
            </a:pPr>
            <a:r>
              <a:rPr lang="en-US" sz="2400" dirty="0">
                <a:latin typeface="Book Antiqua" pitchFamily="18" charset="0"/>
              </a:rPr>
              <a:t>	- required paperwork and deadlines /</a:t>
            </a:r>
            <a:r>
              <a:rPr lang="es-ES" dirty="0">
                <a:solidFill>
                  <a:srgbClr val="0066FF"/>
                </a:solidFill>
                <a:effectLst/>
                <a:latin typeface="Segoe UI Web (West European)"/>
              </a:rPr>
              <a:t>Documentación requerida y plazos</a:t>
            </a:r>
            <a:endParaRPr lang="en-US" sz="2400" dirty="0">
              <a:latin typeface="Book Antiqua" pitchFamily="18" charset="0"/>
            </a:endParaRPr>
          </a:p>
          <a:p>
            <a:pPr marL="82296" indent="0">
              <a:buNone/>
            </a:pPr>
            <a:r>
              <a:rPr lang="en-US" sz="2400" dirty="0">
                <a:latin typeface="Book Antiqua" pitchFamily="18" charset="0"/>
              </a:rPr>
              <a:t>   - important dates / </a:t>
            </a:r>
            <a:r>
              <a:rPr lang="en-US" sz="2400" dirty="0" err="1">
                <a:solidFill>
                  <a:srgbClr val="0066FF"/>
                </a:solidFill>
                <a:latin typeface="Book Antiqua" pitchFamily="18" charset="0"/>
              </a:rPr>
              <a:t>fechas</a:t>
            </a:r>
            <a:r>
              <a:rPr lang="en-US" sz="2400" dirty="0">
                <a:solidFill>
                  <a:srgbClr val="0066FF"/>
                </a:solidFill>
                <a:latin typeface="Book Antiqua" pitchFamily="18" charset="0"/>
              </a:rPr>
              <a:t> </a:t>
            </a:r>
            <a:r>
              <a:rPr lang="es-ES" dirty="0">
                <a:solidFill>
                  <a:srgbClr val="0066FF"/>
                </a:solidFill>
                <a:effectLst/>
                <a:latin typeface="Segoe UI Web (West European)"/>
              </a:rPr>
              <a:t>importantes</a:t>
            </a:r>
            <a:endParaRPr lang="en-US" sz="2400" dirty="0">
              <a:solidFill>
                <a:srgbClr val="0066FF"/>
              </a:solidFill>
              <a:latin typeface="Book Antiqua" pitchFamily="18" charset="0"/>
            </a:endParaRPr>
          </a:p>
          <a:p>
            <a:pPr>
              <a:buNone/>
            </a:pPr>
            <a:r>
              <a:rPr lang="en-US" sz="2400" dirty="0">
                <a:latin typeface="Book Antiqua" pitchFamily="18" charset="0"/>
              </a:rPr>
              <a:t>	- information for graduates about the expectations for the ceremony including attire, tickets and behavior / </a:t>
            </a:r>
            <a:r>
              <a:rPr lang="es-ES" dirty="0">
                <a:solidFill>
                  <a:srgbClr val="0066FF"/>
                </a:solidFill>
                <a:effectLst/>
                <a:latin typeface="Segoe UI Web (West European)"/>
              </a:rPr>
              <a:t>Comentarios para los graduados sobre las expectativas para la ceremonia, incluida la vestimenta, los boletos y el comportamiento.</a:t>
            </a:r>
          </a:p>
          <a:p>
            <a:pPr>
              <a:buNone/>
            </a:pPr>
            <a:endParaRPr lang="en-US" sz="2400" dirty="0">
              <a:latin typeface="Book Antiqu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76601" y="3242734"/>
            <a:ext cx="6947127" cy="3640666"/>
          </a:xfrm>
        </p:spPr>
        <p:txBody>
          <a:bodyPr>
            <a:normAutofit fontScale="90000"/>
          </a:bodyPr>
          <a:lstStyle/>
          <a:p>
            <a:r>
              <a:rPr lang="en-US" b="1" dirty="0">
                <a:latin typeface="Calibri" panose="020F0502020204030204" pitchFamily="34" charset="0"/>
                <a:cs typeface="Calibri" panose="020F0502020204030204" pitchFamily="34" charset="0"/>
              </a:rPr>
              <a:t>Commencement Information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and Related Activities</a:t>
            </a:r>
            <a:br>
              <a:rPr lang="en-US" b="1" dirty="0">
                <a:latin typeface="Calibri" panose="020F0502020204030204" pitchFamily="34" charset="0"/>
                <a:cs typeface="Calibri" panose="020F0502020204030204" pitchFamily="34" charset="0"/>
              </a:rPr>
            </a:br>
            <a:br>
              <a:rPr lang="en-US" b="1" dirty="0">
                <a:latin typeface="Calibri" panose="020F0502020204030204" pitchFamily="34" charset="0"/>
                <a:cs typeface="Calibri" panose="020F0502020204030204" pitchFamily="34" charset="0"/>
              </a:rPr>
            </a:br>
            <a:r>
              <a:rPr lang="es-ES" sz="4400" dirty="0">
                <a:latin typeface="Segoe UI Web (West European)"/>
              </a:rPr>
              <a:t>Información sobre la apertura y actividades conexas</a:t>
            </a:r>
            <a:br>
              <a:rPr lang="es-ES" sz="4400" dirty="0">
                <a:latin typeface="Segoe UI Web (West European)"/>
              </a:rPr>
            </a:br>
            <a:r>
              <a:rPr lang="es-ES" sz="4400" dirty="0">
                <a:latin typeface="Segoe UI Web (West European)"/>
              </a:rPr>
              <a:t>sobre la apertura y actividades conexas</a:t>
            </a:r>
            <a:br>
              <a:rPr lang="es-ES" dirty="0">
                <a:effectLst/>
                <a:latin typeface="Segoe UI Web (West European)"/>
              </a:rPr>
            </a:b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036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1295399"/>
          </a:xfrm>
        </p:spPr>
        <p:txBody>
          <a:bodyPr/>
          <a:lstStyle/>
          <a:p>
            <a:pPr algn="ctr"/>
            <a:r>
              <a:rPr lang="en-US" b="1" dirty="0">
                <a:solidFill>
                  <a:srgbClr val="FF0000"/>
                </a:solidFill>
                <a:effectLst/>
                <a:latin typeface="Calibri" panose="020F0502020204030204" pitchFamily="34" charset="0"/>
                <a:cs typeface="Calibri" panose="020F0502020204030204" pitchFamily="34" charset="0"/>
              </a:rPr>
              <a:t>Commencement Practice </a:t>
            </a:r>
            <a:br>
              <a:rPr lang="en-US" b="1" dirty="0">
                <a:solidFill>
                  <a:srgbClr val="FF0000"/>
                </a:solidFill>
                <a:effectLst/>
                <a:latin typeface="Calibri" panose="020F0502020204030204" pitchFamily="34" charset="0"/>
                <a:cs typeface="Calibri" panose="020F0502020204030204" pitchFamily="34" charset="0"/>
              </a:rPr>
            </a:br>
            <a:r>
              <a:rPr lang="es-ES" sz="3600" dirty="0">
                <a:latin typeface="Segoe UI Web (West European)"/>
              </a:rPr>
              <a:t>Práctica de apertura</a:t>
            </a:r>
            <a:endParaRPr lang="en-US" b="1" dirty="0">
              <a:solidFill>
                <a:srgbClr val="FF0000"/>
              </a:solidFill>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480734" y="2218268"/>
            <a:ext cx="7704667" cy="2353732"/>
          </a:xfrm>
        </p:spPr>
        <p:txBody>
          <a:bodyPr>
            <a:normAutofit fontScale="77500" lnSpcReduction="20000"/>
          </a:bodyPr>
          <a:lstStyle/>
          <a:p>
            <a:pPr marL="0" indent="0" algn="ctr">
              <a:buNone/>
            </a:pPr>
            <a:r>
              <a:rPr lang="en-US" sz="3200" b="1" u="sng" dirty="0">
                <a:latin typeface="Book Antiqua" pitchFamily="18" charset="0"/>
              </a:rPr>
              <a:t>Mandatory Practices</a:t>
            </a:r>
          </a:p>
          <a:p>
            <a:pPr marL="0" indent="0" algn="ctr">
              <a:buNone/>
            </a:pPr>
            <a:r>
              <a:rPr lang="en-US" sz="3200" b="1" dirty="0">
                <a:latin typeface="Book Antiqua" pitchFamily="18" charset="0"/>
              </a:rPr>
              <a:t>Friday, May 19  8:30 a.m. - 11:30 a.m.</a:t>
            </a:r>
          </a:p>
          <a:p>
            <a:pPr marL="0" indent="0" algn="ctr">
              <a:buNone/>
            </a:pPr>
            <a:r>
              <a:rPr lang="en-US" sz="3200" b="1" dirty="0">
                <a:latin typeface="Book Antiqua" pitchFamily="18" charset="0"/>
              </a:rPr>
              <a:t>Tuesday, May 23  8:30 a.m. - 11:30 a.m.</a:t>
            </a:r>
          </a:p>
          <a:p>
            <a:pPr marL="0" indent="0" algn="ctr">
              <a:buNone/>
            </a:pPr>
            <a:r>
              <a:rPr lang="en-US" sz="3200" b="1" dirty="0">
                <a:latin typeface="Book Antiqua" pitchFamily="18" charset="0"/>
              </a:rPr>
              <a:t>Location- Gwyn-McClure Gymnasium</a:t>
            </a:r>
          </a:p>
          <a:p>
            <a:pPr marL="0" indent="0" algn="ctr">
              <a:buNone/>
            </a:pPr>
            <a:endParaRPr lang="en-US" sz="3200" b="1" dirty="0">
              <a:latin typeface="Book Antiqua" pitchFamily="18" charset="0"/>
            </a:endParaRPr>
          </a:p>
          <a:p>
            <a:pPr marL="0" indent="0" algn="ctr">
              <a:buNone/>
            </a:pPr>
            <a:r>
              <a:rPr lang="en-US" sz="3200" b="1" i="1" dirty="0">
                <a:solidFill>
                  <a:srgbClr val="FF0000"/>
                </a:solidFill>
                <a:latin typeface="Book Antiqua" pitchFamily="18" charset="0"/>
              </a:rPr>
              <a:t>Must attend to participate in Commencement.</a:t>
            </a:r>
          </a:p>
          <a:p>
            <a:endParaRPr lang="en-US" b="1" u="sng" dirty="0">
              <a:latin typeface="Book Antiqua" pitchFamily="18" charset="0"/>
            </a:endParaRPr>
          </a:p>
        </p:txBody>
      </p:sp>
      <p:sp>
        <p:nvSpPr>
          <p:cNvPr id="5" name="TextBox 4">
            <a:extLst>
              <a:ext uri="{FF2B5EF4-FFF2-40B4-BE49-F238E27FC236}">
                <a16:creationId xmlns:a16="http://schemas.microsoft.com/office/drawing/2014/main" id="{2CF2FB72-CFE9-433D-A83F-25F9F05EC337}"/>
              </a:ext>
            </a:extLst>
          </p:cNvPr>
          <p:cNvSpPr txBox="1"/>
          <p:nvPr/>
        </p:nvSpPr>
        <p:spPr>
          <a:xfrm>
            <a:off x="4072466" y="4605868"/>
            <a:ext cx="5376334" cy="1200329"/>
          </a:xfrm>
          <a:prstGeom prst="rect">
            <a:avLst/>
          </a:prstGeom>
          <a:noFill/>
        </p:spPr>
        <p:txBody>
          <a:bodyPr wrap="square">
            <a:spAutoFit/>
          </a:bodyPr>
          <a:lstStyle/>
          <a:p>
            <a:r>
              <a:rPr lang="es-ES" dirty="0">
                <a:latin typeface="Segoe UI Web (West European)"/>
              </a:rPr>
              <a:t>Prácticas obligatorias Viernes 19 de mayo 8:30 a.m. - 11:30 a.m. Martes 23 de mayo 8:30 a.m. - 11:30 a.m. Ubicación- Gwyn-McClure </a:t>
            </a:r>
            <a:r>
              <a:rPr lang="es-ES" dirty="0" err="1">
                <a:latin typeface="Segoe UI Web (West European)"/>
              </a:rPr>
              <a:t>Gymnasium</a:t>
            </a:r>
            <a:r>
              <a:rPr lang="es-ES" dirty="0">
                <a:latin typeface="Segoe UI Web (West European)"/>
              </a:rPr>
              <a:t> Debe asistir para participar en la Graduación.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dirty="0">
                <a:latin typeface="Calibri" panose="020F0502020204030204" pitchFamily="34" charset="0"/>
                <a:cs typeface="Calibri" panose="020F0502020204030204" pitchFamily="34" charset="0"/>
              </a:rPr>
              <a:t>2023 Commencement</a:t>
            </a:r>
            <a:br>
              <a:rPr lang="en-US" sz="4800" b="1" dirty="0">
                <a:latin typeface="Calibri" panose="020F0502020204030204" pitchFamily="34" charset="0"/>
                <a:cs typeface="Calibri" panose="020F0502020204030204" pitchFamily="34" charset="0"/>
              </a:rPr>
            </a:br>
            <a:endParaRPr lang="en-US" sz="4800" b="1" dirty="0">
              <a:latin typeface="Calibri" panose="020F0502020204030204" pitchFamily="34" charset="0"/>
              <a:cs typeface="Calibri" panose="020F0502020204030204" pitchFamily="34" charset="0"/>
            </a:endParaRPr>
          </a:p>
        </p:txBody>
      </p:sp>
      <p:sp>
        <p:nvSpPr>
          <p:cNvPr id="5" name="Subtitle 4"/>
          <p:cNvSpPr>
            <a:spLocks noGrp="1"/>
          </p:cNvSpPr>
          <p:nvPr>
            <p:ph type="subTitle" idx="1"/>
          </p:nvPr>
        </p:nvSpPr>
        <p:spPr/>
        <p:txBody>
          <a:bodyPr>
            <a:normAutofit/>
          </a:bodyPr>
          <a:lstStyle/>
          <a:p>
            <a:r>
              <a:rPr lang="en-US" sz="2800" b="1" dirty="0">
                <a:latin typeface="Book Antiqua" panose="02040602050305030304" pitchFamily="18" charset="0"/>
              </a:rPr>
              <a:t>Kennesaw State University</a:t>
            </a:r>
          </a:p>
          <a:p>
            <a:r>
              <a:rPr lang="en-US" sz="2800" b="1" dirty="0">
                <a:latin typeface="Book Antiqua" panose="02040602050305030304" pitchFamily="18" charset="0"/>
              </a:rPr>
              <a:t>Convocation Center</a:t>
            </a:r>
          </a:p>
        </p:txBody>
      </p:sp>
    </p:spTree>
    <p:extLst>
      <p:ext uri="{BB962C8B-B14F-4D97-AF65-F5344CB8AC3E}">
        <p14:creationId xmlns:p14="http://schemas.microsoft.com/office/powerpoint/2010/main" val="330958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3" y="76201"/>
            <a:ext cx="7704667" cy="1295401"/>
          </a:xfrm>
        </p:spPr>
        <p:txBody>
          <a:bodyPr>
            <a:normAutofit/>
          </a:bodyPr>
          <a:lstStyle/>
          <a:p>
            <a:pPr algn="ctr"/>
            <a:r>
              <a:rPr lang="en-US" b="1" dirty="0">
                <a:effectLst/>
                <a:latin typeface="Calibri" panose="020F0502020204030204" pitchFamily="34" charset="0"/>
                <a:cs typeface="Calibri" panose="020F0502020204030204" pitchFamily="34" charset="0"/>
              </a:rPr>
              <a:t>Bag Checks/Clear Bag Policy</a:t>
            </a:r>
          </a:p>
        </p:txBody>
      </p:sp>
      <p:sp>
        <p:nvSpPr>
          <p:cNvPr id="3" name="Content Placeholder 2"/>
          <p:cNvSpPr>
            <a:spLocks noGrp="1"/>
          </p:cNvSpPr>
          <p:nvPr>
            <p:ph idx="1"/>
          </p:nvPr>
        </p:nvSpPr>
        <p:spPr>
          <a:xfrm>
            <a:off x="2506134" y="1219200"/>
            <a:ext cx="7704667" cy="3200400"/>
          </a:xfrm>
        </p:spPr>
        <p:txBody>
          <a:bodyPr>
            <a:normAutofit fontScale="92500" lnSpcReduction="10000"/>
          </a:bodyPr>
          <a:lstStyle/>
          <a:p>
            <a:pPr marL="0" indent="0">
              <a:buNone/>
            </a:pPr>
            <a:r>
              <a:rPr lang="es-MX" dirty="0">
                <a:effectLst/>
                <a:latin typeface="Book Antiqua" panose="02040602050305030304" pitchFamily="18" charset="0"/>
                <a:ea typeface="Times New Roman" panose="02020603050405020304" pitchFamily="18" charset="0"/>
              </a:rPr>
              <a:t>De acuerdo con los requisitos de KSU, todas las personas que ingresan al Centro de Convocatoria DEBEN presentar todas las bolsas y paquetes para su inspección por parte del personal de seguridad pública. Por favor, no traiga ningún paquete que no pueda ser abierto o inspeccionado. Además, permita tiempo adicional para la entrada, ya que puede haber retrasos.
</a:t>
            </a:r>
            <a:endParaRPr lang="en-US" dirty="0">
              <a:latin typeface="Book Antiqua" panose="02040602050305030304" pitchFamily="18" charset="0"/>
            </a:endParaRPr>
          </a:p>
          <a:p>
            <a:pPr marL="0" indent="0">
              <a:buNone/>
            </a:pPr>
            <a:endParaRPr lang="en-US" dirty="0">
              <a:latin typeface="Book Antiqua" panose="02040602050305030304" pitchFamily="18" charset="0"/>
            </a:endParaRPr>
          </a:p>
        </p:txBody>
      </p:sp>
      <p:pic>
        <p:nvPicPr>
          <p:cNvPr id="2053" name="Picture 3" descr="clear tote">
            <a:extLst>
              <a:ext uri="{FF2B5EF4-FFF2-40B4-BE49-F238E27FC236}">
                <a16:creationId xmlns:a16="http://schemas.microsoft.com/office/drawing/2014/main" id="{66AD774F-4C37-4898-88A6-8D1E54229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7" y="5181601"/>
            <a:ext cx="15557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4" descr="clutch bags">
            <a:extLst>
              <a:ext uri="{FF2B5EF4-FFF2-40B4-BE49-F238E27FC236}">
                <a16:creationId xmlns:a16="http://schemas.microsoft.com/office/drawing/2014/main" id="{B49390F2-410F-4E2B-A23F-BB267716C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181600"/>
            <a:ext cx="1543050" cy="14493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6266B73-AF1C-4732-9B99-448DD8B71E1E}"/>
              </a:ext>
            </a:extLst>
          </p:cNvPr>
          <p:cNvSpPr>
            <a:spLocks noChangeArrowheads="1"/>
          </p:cNvSpPr>
          <p:nvPr/>
        </p:nvSpPr>
        <p:spPr bwMode="auto">
          <a:xfrm>
            <a:off x="2881314" y="444496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8">
            <a:extLst>
              <a:ext uri="{FF2B5EF4-FFF2-40B4-BE49-F238E27FC236}">
                <a16:creationId xmlns:a16="http://schemas.microsoft.com/office/drawing/2014/main" id="{5148B284-4279-4A97-9874-496A3AF6881D}"/>
              </a:ext>
            </a:extLst>
          </p:cNvPr>
          <p:cNvSpPr>
            <a:spLocks noChangeArrowheads="1"/>
          </p:cNvSpPr>
          <p:nvPr/>
        </p:nvSpPr>
        <p:spPr bwMode="auto">
          <a:xfrm>
            <a:off x="3109913" y="4727422"/>
            <a:ext cx="2295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100" dirty="0">
                <a:latin typeface="Tahoma" panose="020B0604030504040204" pitchFamily="34" charset="0"/>
                <a:ea typeface="Times New Roman" panose="02020603050405020304" pitchFamily="18" charset="0"/>
                <a:cs typeface="Tahoma" panose="020B0604030504040204" pitchFamily="34" charset="0"/>
              </a:rPr>
              <a:t> </a:t>
            </a:r>
            <a:endParaRPr lang="en-US" altLang="en-US"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0"/>
            <a:ext cx="7704667" cy="2895601"/>
          </a:xfrm>
        </p:spPr>
        <p:txBody>
          <a:bodyPr/>
          <a:lstStyle/>
          <a:p>
            <a:pPr algn="ctr"/>
            <a:r>
              <a:rPr lang="en-US" b="1" dirty="0">
                <a:effectLst/>
                <a:latin typeface="Calibri" panose="020F0502020204030204" pitchFamily="34" charset="0"/>
                <a:cs typeface="Calibri" panose="020F0502020204030204" pitchFamily="34" charset="0"/>
              </a:rPr>
              <a:t>KSU Parking</a:t>
            </a:r>
          </a:p>
        </p:txBody>
      </p:sp>
      <p:sp>
        <p:nvSpPr>
          <p:cNvPr id="3" name="Content Placeholder 2"/>
          <p:cNvSpPr>
            <a:spLocks noGrp="1"/>
          </p:cNvSpPr>
          <p:nvPr>
            <p:ph idx="1"/>
          </p:nvPr>
        </p:nvSpPr>
        <p:spPr>
          <a:xfrm>
            <a:off x="2506134" y="1676400"/>
            <a:ext cx="7704667" cy="5105400"/>
          </a:xfrm>
        </p:spPr>
        <p:txBody>
          <a:bodyPr>
            <a:normAutofit fontScale="85000" lnSpcReduction="20000"/>
          </a:bodyPr>
          <a:lstStyle/>
          <a:p>
            <a:pPr marL="342900" indent="-342900">
              <a:spcBef>
                <a:spcPts val="0"/>
              </a:spcBef>
              <a:buFont typeface="Symbol" panose="05050102010706020507" pitchFamily="18" charset="2"/>
              <a:buChar char=""/>
              <a:tabLst>
                <a:tab pos="457200" algn="l"/>
              </a:tabLst>
            </a:pPr>
            <a:r>
              <a:rPr lang="es-MX" dirty="0">
                <a:effectLst/>
                <a:latin typeface="Book Antiqua" panose="02040602050305030304" pitchFamily="18" charset="0"/>
                <a:ea typeface="Times New Roman" panose="02020603050405020304" pitchFamily="18" charset="0"/>
                <a:cs typeface="Times New Roman" panose="02020603050405020304" pitchFamily="18" charset="0"/>
              </a:rPr>
              <a:t>El estacionamiento costará $ 10 por cada automóvil estacionado para el comienzo.  Esta tarifa se aplica a los graduados y a los invitados.
Tarjeta de crédito/débito SOLAMENTE.
Los graduados deben estacionarse en la plataforma de estacionamiento central.  
Los huéspedes deben estacionarse en el East Parking </a:t>
            </a:r>
            <a:r>
              <a:rPr lang="es-MX" dirty="0" err="1">
                <a:effectLst/>
                <a:latin typeface="Book Antiqua" panose="02040602050305030304" pitchFamily="18" charset="0"/>
                <a:ea typeface="Times New Roman" panose="02020603050405020304" pitchFamily="18" charset="0"/>
                <a:cs typeface="Times New Roman" panose="02020603050405020304" pitchFamily="18" charset="0"/>
              </a:rPr>
              <a:t>Deck</a:t>
            </a:r>
            <a:r>
              <a:rPr lang="es-MX" dirty="0">
                <a:effectLst/>
                <a:latin typeface="Book Antiqua" panose="02040602050305030304" pitchFamily="18" charset="0"/>
                <a:ea typeface="Times New Roman" panose="02020603050405020304" pitchFamily="18" charset="0"/>
                <a:cs typeface="Times New Roman" panose="02020603050405020304" pitchFamily="18" charset="0"/>
              </a:rPr>
              <a:t> y el East </a:t>
            </a:r>
            <a:r>
              <a:rPr lang="es-MX" dirty="0" err="1">
                <a:effectLst/>
                <a:latin typeface="Book Antiqua" panose="02040602050305030304" pitchFamily="18" charset="0"/>
                <a:ea typeface="Times New Roman" panose="02020603050405020304" pitchFamily="18" charset="0"/>
                <a:cs typeface="Times New Roman" panose="02020603050405020304" pitchFamily="18" charset="0"/>
              </a:rPr>
              <a:t>Economy</a:t>
            </a:r>
            <a:r>
              <a:rPr lang="es-MX" dirty="0">
                <a:effectLst/>
                <a:latin typeface="Book Antiqua" panose="02040602050305030304" pitchFamily="18" charset="0"/>
                <a:ea typeface="Times New Roman" panose="02020603050405020304" pitchFamily="18" charset="0"/>
                <a:cs typeface="Times New Roman" panose="02020603050405020304" pitchFamily="18" charset="0"/>
              </a:rPr>
              <a:t> Lot (al otro lado de Frey Road desde el East Parking </a:t>
            </a:r>
            <a:r>
              <a:rPr lang="es-MX" dirty="0" err="1">
                <a:effectLst/>
                <a:latin typeface="Book Antiqua" panose="02040602050305030304" pitchFamily="18" charset="0"/>
                <a:ea typeface="Times New Roman" panose="02020603050405020304" pitchFamily="18" charset="0"/>
                <a:cs typeface="Times New Roman" panose="02020603050405020304" pitchFamily="18" charset="0"/>
              </a:rPr>
              <a:t>Deck</a:t>
            </a:r>
            <a:r>
              <a:rPr lang="es-MX" dirty="0">
                <a:effectLst/>
                <a:latin typeface="Book Antiqua" panose="02040602050305030304" pitchFamily="18" charset="0"/>
                <a:ea typeface="Times New Roman" panose="02020603050405020304" pitchFamily="18" charset="0"/>
                <a:cs typeface="Times New Roman" panose="02020603050405020304" pitchFamily="18" charset="0"/>
              </a:rPr>
              <a:t>).  El estacionamiento de desbordamiento estará disponible en la plataforma de estacionamiento central.
Los huéspedes con discapacidades y los huéspedes mayores que requieran asistencia deben estacionarse en el lote A o en el lote B.  Los carritos de golf funcionarán continuamente para transportar a los huéspedes hacia y desde el Centro de Convocación.  
</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p>
          <a:p>
            <a:endParaRPr lang="en-US" sz="2400" dirty="0">
              <a:latin typeface="Book Antiqu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332850-44F6-4700-86FF-5D9D5217ACE6}"/>
              </a:ext>
            </a:extLst>
          </p:cNvPr>
          <p:cNvPicPr>
            <a:picLocks noChangeAspect="1"/>
          </p:cNvPicPr>
          <p:nvPr/>
        </p:nvPicPr>
        <p:blipFill rotWithShape="1">
          <a:blip r:embed="rId2" cstate="print">
            <a:duotone>
              <a:schemeClr val="bg2">
                <a:shade val="45000"/>
                <a:satMod val="135000"/>
              </a:schemeClr>
              <a:prstClr val="white"/>
            </a:duotone>
            <a:alphaModFix amt="35000"/>
            <a:extLst>
              <a:ext uri="{28A0092B-C50C-407E-A947-70E740481C1C}">
                <a14:useLocalDpi xmlns:a14="http://schemas.microsoft.com/office/drawing/2010/main" val="0"/>
              </a:ext>
            </a:extLst>
          </a:blip>
          <a:srcRect t="10105" b="14895"/>
          <a:stretch/>
        </p:blipFill>
        <p:spPr>
          <a:xfrm>
            <a:off x="1524020" y="7440"/>
            <a:ext cx="9143980" cy="6857990"/>
          </a:xfrm>
          <a:prstGeom prst="rect">
            <a:avLst/>
          </a:prstGeom>
        </p:spPr>
      </p:pic>
      <p:sp>
        <p:nvSpPr>
          <p:cNvPr id="2" name="Title 1"/>
          <p:cNvSpPr>
            <a:spLocks noGrp="1"/>
          </p:cNvSpPr>
          <p:nvPr>
            <p:ph type="ctrTitle"/>
          </p:nvPr>
        </p:nvSpPr>
        <p:spPr>
          <a:xfrm>
            <a:off x="3429001" y="1380069"/>
            <a:ext cx="7677614" cy="2616199"/>
          </a:xfrm>
        </p:spPr>
        <p:txBody>
          <a:bodyPr>
            <a:normAutofit/>
          </a:bodyPr>
          <a:lstStyle/>
          <a:p>
            <a:r>
              <a:rPr lang="en-US" b="1" dirty="0">
                <a:effectLst/>
                <a:latin typeface="Calibri" panose="020F0502020204030204" pitchFamily="34" charset="0"/>
                <a:cs typeface="Calibri" panose="020F0502020204030204" pitchFamily="34" charset="0"/>
              </a:rPr>
              <a:t>Welcome/</a:t>
            </a:r>
            <a:r>
              <a:rPr lang="es-ES" b="1" dirty="0">
                <a:effectLst/>
                <a:latin typeface="Calibri" panose="020F0502020204030204" pitchFamily="34" charset="0"/>
                <a:cs typeface="Calibri" panose="020F0502020204030204" pitchFamily="34" charset="0"/>
              </a:rPr>
              <a:t>Bienvenidos</a:t>
            </a:r>
            <a:br>
              <a:rPr lang="en-US" b="1" dirty="0">
                <a:effectLst/>
                <a:latin typeface="Calibri" panose="020F0502020204030204" pitchFamily="34" charset="0"/>
                <a:cs typeface="Calibri" panose="020F0502020204030204" pitchFamily="34" charset="0"/>
              </a:rPr>
            </a:br>
            <a:endParaRPr lang="en-US" sz="20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3954068" y="3714332"/>
            <a:ext cx="6304356" cy="2076868"/>
          </a:xfrm>
        </p:spPr>
        <p:txBody>
          <a:bodyPr>
            <a:normAutofit/>
          </a:bodyPr>
          <a:lstStyle/>
          <a:p>
            <a:r>
              <a:rPr lang="en-US" b="1" dirty="0">
                <a:latin typeface="Book Antiqua" panose="02040602050305030304" pitchFamily="18" charset="0"/>
              </a:rPr>
              <a:t>Dr. Lisa Moore Sparks, Assistant Principal</a:t>
            </a:r>
          </a:p>
          <a:p>
            <a:r>
              <a:rPr lang="en-US" b="1" dirty="0">
                <a:latin typeface="Book Antiqua" panose="02040602050305030304" pitchFamily="18" charset="0"/>
              </a:rPr>
              <a:t>Dr. Antwane Nelson, Assistant Principal</a:t>
            </a:r>
          </a:p>
          <a:p>
            <a:r>
              <a:rPr lang="en-US" b="1" dirty="0">
                <a:latin typeface="Book Antiqua" panose="02040602050305030304" pitchFamily="18" charset="0"/>
              </a:rPr>
              <a:t>2023 Graduation Administrators</a:t>
            </a:r>
          </a:p>
        </p:txBody>
      </p:sp>
      <p:pic>
        <p:nvPicPr>
          <p:cNvPr id="16" name="Picture 15" descr="A close up of a sign&#10;&#10;Description automatically generated">
            <a:extLst>
              <a:ext uri="{FF2B5EF4-FFF2-40B4-BE49-F238E27FC236}">
                <a16:creationId xmlns:a16="http://schemas.microsoft.com/office/drawing/2014/main" id="{C2137CBF-819E-4DF9-9787-FA9F4DC53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104" y="1183411"/>
            <a:ext cx="2872741" cy="3569355"/>
          </a:xfrm>
          <a:prstGeom prst="rect">
            <a:avLst/>
          </a:prstGeom>
        </p:spPr>
      </p:pic>
    </p:spTree>
    <p:extLst>
      <p:ext uri="{BB962C8B-B14F-4D97-AF65-F5344CB8AC3E}">
        <p14:creationId xmlns:p14="http://schemas.microsoft.com/office/powerpoint/2010/main" val="3352701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091014-E501-421C-809E-4A6C0ECCA87C}"/>
              </a:ext>
            </a:extLst>
          </p:cNvPr>
          <p:cNvPicPr>
            <a:picLocks noChangeAspect="1"/>
          </p:cNvPicPr>
          <p:nvPr/>
        </p:nvPicPr>
        <p:blipFill>
          <a:blip r:embed="rId2"/>
          <a:stretch>
            <a:fillRect/>
          </a:stretch>
        </p:blipFill>
        <p:spPr>
          <a:xfrm>
            <a:off x="3138488" y="753030"/>
            <a:ext cx="6879843" cy="5125483"/>
          </a:xfrm>
          <a:prstGeom prst="rect">
            <a:avLst/>
          </a:prstGeom>
        </p:spPr>
      </p:pic>
    </p:spTree>
    <p:extLst>
      <p:ext uri="{BB962C8B-B14F-4D97-AF65-F5344CB8AC3E}">
        <p14:creationId xmlns:p14="http://schemas.microsoft.com/office/powerpoint/2010/main" val="2942284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304801"/>
            <a:ext cx="7704667" cy="990599"/>
          </a:xfrm>
        </p:spPr>
        <p:txBody>
          <a:bodyPr>
            <a:normAutofit fontScale="90000"/>
          </a:bodyPr>
          <a:lstStyle/>
          <a:p>
            <a:pPr algn="ctr"/>
            <a:r>
              <a:rPr lang="en-US" b="1" dirty="0">
                <a:effectLst/>
                <a:latin typeface="Calibri" panose="020F0502020204030204" pitchFamily="34" charset="0"/>
                <a:cs typeface="Calibri" panose="020F0502020204030204" pitchFamily="34" charset="0"/>
              </a:rPr>
              <a:t>2022 Commencement </a:t>
            </a:r>
            <a:r>
              <a:rPr lang="en-US" b="1" dirty="0">
                <a:latin typeface="Calibri" panose="020F0502020204030204" pitchFamily="34" charset="0"/>
                <a:cs typeface="Calibri" panose="020F0502020204030204" pitchFamily="34" charset="0"/>
              </a:rPr>
              <a:t>Ceremony</a:t>
            </a:r>
            <a:endParaRPr lang="en-US" b="1" dirty="0">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736700" y="1447798"/>
            <a:ext cx="8265944" cy="5105401"/>
          </a:xfrm>
        </p:spPr>
        <p:txBody>
          <a:bodyPr>
            <a:noAutofit/>
          </a:bodyPr>
          <a:lstStyle/>
          <a:p>
            <a:pPr algn="just"/>
            <a:r>
              <a:rPr lang="es-MX" sz="2400" dirty="0">
                <a:effectLst/>
                <a:latin typeface="Book Antiqua" panose="02040602050305030304" pitchFamily="18" charset="0"/>
                <a:ea typeface="Times New Roman" panose="02020603050405020304" pitchFamily="18" charset="0"/>
                <a:cs typeface="Times New Roman" panose="02020603050405020304" pitchFamily="18" charset="0"/>
              </a:rPr>
              <a:t>Los graduados llegan al Centro de Estudiantes Carmichael a la 1:30 p.m. con gorra y bata para la verificación de asistencia y alineación para la procesión.
La ceremonia comenzará puntualmente a las 3:30 p.m. – es muy importante que todos los invitados lleguen con prontitud.  Las puertas se cerrarán para la procesión.
Cualquier objeto que oscurezca la vista o afecte la seguridad de los demás no está permitido en ningún lugar administrado por el distrito.  Una lista completa de artículos prohibidos está disponible en la página web de graduación del distrito (www.cobbk12.org/graduation)</a:t>
            </a:r>
            <a:endParaRPr lang="en-US" sz="1800" dirty="0">
              <a:latin typeface="Times New Roman" panose="02020603050405020304" pitchFamily="18" charset="0"/>
              <a:ea typeface="Times New Roman" panose="02020603050405020304" pitchFamily="18" charset="0"/>
            </a:endParaRPr>
          </a:p>
          <a:p>
            <a:endParaRPr lang="en-US" sz="1800" dirty="0">
              <a:latin typeface="Book Antiqu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1142999"/>
          </a:xfrm>
        </p:spPr>
        <p:txBody>
          <a:bodyPr>
            <a:normAutofit fontScale="90000"/>
          </a:bodyPr>
          <a:lstStyle/>
          <a:p>
            <a:pPr algn="ctr"/>
            <a:r>
              <a:rPr lang="en-US" b="1" dirty="0">
                <a:effectLst/>
                <a:latin typeface="Calibri" panose="020F0502020204030204" pitchFamily="34" charset="0"/>
                <a:cs typeface="Calibri" panose="020F0502020204030204" pitchFamily="34" charset="0"/>
              </a:rPr>
              <a:t>Decorum of the </a:t>
            </a:r>
            <a:br>
              <a:rPr lang="en-US" b="1" dirty="0">
                <a:effectLst/>
                <a:latin typeface="Calibri" panose="020F0502020204030204" pitchFamily="34" charset="0"/>
                <a:cs typeface="Calibri" panose="020F0502020204030204" pitchFamily="34" charset="0"/>
              </a:rPr>
            </a:br>
            <a:r>
              <a:rPr lang="en-US" b="1" dirty="0">
                <a:effectLst/>
                <a:latin typeface="Calibri" panose="020F0502020204030204" pitchFamily="34" charset="0"/>
                <a:cs typeface="Calibri" panose="020F0502020204030204" pitchFamily="34" charset="0"/>
              </a:rPr>
              <a:t>Commencement Program</a:t>
            </a:r>
          </a:p>
        </p:txBody>
      </p:sp>
      <p:sp>
        <p:nvSpPr>
          <p:cNvPr id="3" name="Content Placeholder 2"/>
          <p:cNvSpPr>
            <a:spLocks noGrp="1"/>
          </p:cNvSpPr>
          <p:nvPr>
            <p:ph idx="1"/>
          </p:nvPr>
        </p:nvSpPr>
        <p:spPr>
          <a:xfrm>
            <a:off x="2551416" y="2383604"/>
            <a:ext cx="7659384" cy="4093396"/>
          </a:xfrm>
        </p:spPr>
        <p:txBody>
          <a:bodyPr>
            <a:normAutofit fontScale="92500" lnSpcReduction="20000"/>
          </a:bodyPr>
          <a:lstStyle/>
          <a:p>
            <a:pPr>
              <a:lnSpc>
                <a:spcPct val="120000"/>
              </a:lnSpc>
            </a:pPr>
            <a:r>
              <a:rPr lang="es-MX" dirty="0">
                <a:latin typeface="Book Antiqua" pitchFamily="18" charset="0"/>
              </a:rPr>
              <a:t>La apertura es un acontecimiento digno y debe tratarse como tal.
Se espera que los graduados durante la procesión, la ceremonia, caminar en el escenario y durante la recesión demuestren un comportamiento maduro (sin teléfonos celulares o comportamiento inapropiado al caminar por el escenario)
</a:t>
            </a:r>
            <a:endParaRPr lang="en-US" dirty="0">
              <a:latin typeface="Book Antiqua" pitchFamily="18" charset="0"/>
            </a:endParaRPr>
          </a:p>
          <a:p>
            <a:pPr>
              <a:lnSpc>
                <a:spcPct val="120000"/>
              </a:lnSpc>
            </a:pPr>
            <a:endParaRPr lang="en-US" sz="2400" dirty="0">
              <a:latin typeface="Book Antiqu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2275-953B-47BF-9E13-A47FFD07BFB9}"/>
              </a:ext>
            </a:extLst>
          </p:cNvPr>
          <p:cNvSpPr>
            <a:spLocks noGrp="1"/>
          </p:cNvSpPr>
          <p:nvPr>
            <p:ph type="title"/>
          </p:nvPr>
        </p:nvSpPr>
        <p:spPr>
          <a:xfrm>
            <a:off x="2510145" y="228601"/>
            <a:ext cx="7704667" cy="838199"/>
          </a:xfrm>
        </p:spPr>
        <p:txBody>
          <a:bodyPr/>
          <a:lstStyle/>
          <a:p>
            <a:r>
              <a:rPr lang="en-US" b="1" dirty="0">
                <a:latin typeface="Calibri" panose="020F0502020204030204" pitchFamily="34" charset="0"/>
                <a:cs typeface="Calibri" panose="020F0502020204030204" pitchFamily="34" charset="0"/>
              </a:rPr>
              <a:t>Graduate Attire</a:t>
            </a:r>
          </a:p>
        </p:txBody>
      </p:sp>
      <p:sp>
        <p:nvSpPr>
          <p:cNvPr id="3" name="Content Placeholder 2">
            <a:extLst>
              <a:ext uri="{FF2B5EF4-FFF2-40B4-BE49-F238E27FC236}">
                <a16:creationId xmlns:a16="http://schemas.microsoft.com/office/drawing/2014/main" id="{3AC3900C-9090-4B2A-9BDD-5D3BAC422CEF}"/>
              </a:ext>
            </a:extLst>
          </p:cNvPr>
          <p:cNvSpPr>
            <a:spLocks noGrp="1"/>
          </p:cNvSpPr>
          <p:nvPr>
            <p:ph idx="1"/>
          </p:nvPr>
        </p:nvSpPr>
        <p:spPr>
          <a:xfrm>
            <a:off x="713679" y="1066800"/>
            <a:ext cx="9880806" cy="5981700"/>
          </a:xfrm>
        </p:spPr>
        <p:txBody>
          <a:bodyPr>
            <a:normAutofit fontScale="55000" lnSpcReduction="20000"/>
          </a:bodyPr>
          <a:lstStyle/>
          <a:p>
            <a:pPr marL="0" indent="0">
              <a:buNone/>
            </a:pPr>
            <a:r>
              <a:rPr lang="es-MX" sz="3300" b="1" u="sng" dirty="0">
                <a:solidFill>
                  <a:srgbClr val="FF0000"/>
                </a:solidFill>
                <a:latin typeface="Book Antiqua" panose="02040602050305030304" pitchFamily="18" charset="0"/>
              </a:rPr>
              <a:t>
Los estudiantes NO pueden alterar / decorar gorras y batas
Señores:  
Camisa de vestir blanca
Atar
Pantalones negros
Zapatos negros
Calcetines negros  
Damas:  
Vestidos oscuros de color sólido (longitud no más larga que el vestido y los cuellos no deben mostrar) o pantalones de vestir negros
Joyas pequeñas simples (sin collares)
Zapatos de vestir oscuros (sin medias blancas y sin plata / oro en los zapatos  
Si decide usar zapatos de tacón alto, use un par cómodo para caminar y estar de pie durante largos períodos de tiempo.   
NO SE DEBEN USAR CHANCLAS, zapatos de tenis, zapatos de casa, zapatillas o zapatos con destellos / </a:t>
            </a:r>
            <a:r>
              <a:rPr lang="es-MX" sz="3300" b="1" u="sng" dirty="0" err="1">
                <a:solidFill>
                  <a:srgbClr val="FF0000"/>
                </a:solidFill>
                <a:latin typeface="Book Antiqua" panose="02040602050305030304" pitchFamily="18" charset="0"/>
              </a:rPr>
              <a:t>bling</a:t>
            </a:r>
            <a:r>
              <a:rPr lang="es-MX" sz="3300" b="1" u="sng" dirty="0">
                <a:solidFill>
                  <a:srgbClr val="FF0000"/>
                </a:solidFill>
                <a:latin typeface="Book Antiqua" panose="02040602050305030304" pitchFamily="18" charset="0"/>
              </a:rPr>
              <a:t>.
Los graduados solo pueden usar estolas, cordones y otras insignias de honor autorizadas por la escuela.
</a:t>
            </a:r>
            <a:endParaRPr lang="en-US" sz="3300" dirty="0">
              <a:latin typeface="Book Antiqua" panose="02040602050305030304" pitchFamily="18"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35288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74D0-73F6-4B93-9E93-4B2B900FF613}"/>
              </a:ext>
            </a:extLst>
          </p:cNvPr>
          <p:cNvSpPr>
            <a:spLocks noGrp="1"/>
          </p:cNvSpPr>
          <p:nvPr>
            <p:ph type="title"/>
          </p:nvPr>
        </p:nvSpPr>
        <p:spPr>
          <a:xfrm>
            <a:off x="2506134" y="228601"/>
            <a:ext cx="7704667" cy="838199"/>
          </a:xfrm>
        </p:spPr>
        <p:txBody>
          <a:bodyPr/>
          <a:lstStyle/>
          <a:p>
            <a:r>
              <a:rPr lang="en-US" dirty="0">
                <a:latin typeface="Calibri" panose="020F0502020204030204" pitchFamily="34" charset="0"/>
                <a:cs typeface="Calibri" panose="020F0502020204030204" pitchFamily="34" charset="0"/>
              </a:rPr>
              <a:t>Honor Insignia</a:t>
            </a:r>
          </a:p>
        </p:txBody>
      </p:sp>
      <p:sp>
        <p:nvSpPr>
          <p:cNvPr id="3" name="Content Placeholder 2">
            <a:extLst>
              <a:ext uri="{FF2B5EF4-FFF2-40B4-BE49-F238E27FC236}">
                <a16:creationId xmlns:a16="http://schemas.microsoft.com/office/drawing/2014/main" id="{950DAA35-0376-439B-9B9C-334204216E8E}"/>
              </a:ext>
            </a:extLst>
          </p:cNvPr>
          <p:cNvSpPr>
            <a:spLocks noGrp="1"/>
          </p:cNvSpPr>
          <p:nvPr>
            <p:ph idx="1"/>
          </p:nvPr>
        </p:nvSpPr>
        <p:spPr>
          <a:xfrm>
            <a:off x="2506134" y="1066800"/>
            <a:ext cx="7704667" cy="5333999"/>
          </a:xfrm>
        </p:spPr>
        <p:txBody>
          <a:bodyPr>
            <a:normAutofit fontScale="92500" lnSpcReduction="20000"/>
          </a:bodyPr>
          <a:lstStyle/>
          <a:p>
            <a:r>
              <a:rPr lang="es-MX" b="0" i="0" dirty="0">
                <a:solidFill>
                  <a:srgbClr val="000000"/>
                </a:solidFill>
                <a:effectLst/>
                <a:latin typeface="Book Antiqua" panose="02040602050305030304" pitchFamily="18" charset="0"/>
              </a:rPr>
              <a:t>Los estudiantes pueden calificar para cordones o estolas en función de su rendimiento académico, finalización de la vía o participación en servicio comunitario, clubes extracurriculares y sociedades de honor.
Puede enviar el pago de cordones / robos en </a:t>
            </a:r>
            <a:r>
              <a:rPr lang="es-MX" b="0" i="0" dirty="0" err="1">
                <a:solidFill>
                  <a:srgbClr val="000000"/>
                </a:solidFill>
                <a:effectLst/>
                <a:latin typeface="Book Antiqua" panose="02040602050305030304" pitchFamily="18" charset="0"/>
              </a:rPr>
              <a:t>MyPaymentsPlus</a:t>
            </a:r>
            <a:r>
              <a:rPr lang="es-MX" b="0" i="0" dirty="0">
                <a:solidFill>
                  <a:srgbClr val="000000"/>
                </a:solidFill>
                <a:effectLst/>
                <a:latin typeface="Book Antiqua" panose="02040602050305030304" pitchFamily="18" charset="0"/>
              </a:rPr>
              <a:t>. Tenga en cuenta que cualquier costo, papeleo o requisito asociado es específico para cada cable y estola.
Es responsabilidad del estudiante ponerse en contacto con el miembro del personal necesario para determinar la elegibilidad y para obtener información adicional.  
Los graduados solo pueden usar estolas, cordones y otras insignias autorizadas por la escuela durante la ceremonia de graduación.  
</a:t>
            </a:r>
            <a:endParaRPr lang="en-US" b="1" dirty="0">
              <a:latin typeface="Book Antiqua" panose="02040602050305030304" pitchFamily="18" charset="0"/>
            </a:endParaRPr>
          </a:p>
        </p:txBody>
      </p:sp>
    </p:spTree>
    <p:extLst>
      <p:ext uri="{BB962C8B-B14F-4D97-AF65-F5344CB8AC3E}">
        <p14:creationId xmlns:p14="http://schemas.microsoft.com/office/powerpoint/2010/main" val="983154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07B8-0E17-42BD-8DCD-4EC0FF8DED67}"/>
              </a:ext>
            </a:extLst>
          </p:cNvPr>
          <p:cNvSpPr>
            <a:spLocks noGrp="1"/>
          </p:cNvSpPr>
          <p:nvPr>
            <p:ph type="title"/>
          </p:nvPr>
        </p:nvSpPr>
        <p:spPr>
          <a:xfrm>
            <a:off x="2177702" y="1"/>
            <a:ext cx="7242267" cy="642550"/>
          </a:xfrm>
        </p:spPr>
        <p:txBody>
          <a:bodyPr>
            <a:normAutofit fontScale="90000"/>
          </a:bodyPr>
          <a:lstStyle/>
          <a:p>
            <a:r>
              <a:rPr lang="en-US" dirty="0"/>
              <a:t>Graduation Cords/Honor Insignias</a:t>
            </a:r>
          </a:p>
        </p:txBody>
      </p:sp>
      <p:sp>
        <p:nvSpPr>
          <p:cNvPr id="3" name="Content Placeholder 2">
            <a:extLst>
              <a:ext uri="{FF2B5EF4-FFF2-40B4-BE49-F238E27FC236}">
                <a16:creationId xmlns:a16="http://schemas.microsoft.com/office/drawing/2014/main" id="{28C9E92A-65ED-4C16-AF31-9D5959438A84}"/>
              </a:ext>
            </a:extLst>
          </p:cNvPr>
          <p:cNvSpPr>
            <a:spLocks noGrp="1"/>
          </p:cNvSpPr>
          <p:nvPr>
            <p:ph idx="1"/>
          </p:nvPr>
        </p:nvSpPr>
        <p:spPr>
          <a:xfrm>
            <a:off x="1849678" y="642552"/>
            <a:ext cx="8492646" cy="5983716"/>
          </a:xfrm>
        </p:spPr>
        <p:txBody>
          <a:bodyPr>
            <a:normAutofit fontScale="92500" lnSpcReduction="10000"/>
          </a:bodyPr>
          <a:lstStyle/>
          <a:p>
            <a:pPr marL="0" indent="0">
              <a:buNone/>
            </a:pPr>
            <a:r>
              <a:rPr lang="es-MX" sz="1600" b="1" i="1" dirty="0" err="1">
                <a:solidFill>
                  <a:srgbClr val="000000"/>
                </a:solidFill>
                <a:latin typeface="Segoe UI" panose="020B0502040204020203" pitchFamily="34" charset="0"/>
              </a:rPr>
              <a:t>MyPaymentsPlus</a:t>
            </a:r>
            <a:r>
              <a:rPr lang="es-MX" sz="1600" b="1" i="1" dirty="0">
                <a:solidFill>
                  <a:srgbClr val="000000"/>
                </a:solidFill>
                <a:latin typeface="Segoe UI" panose="020B0502040204020203" pitchFamily="34" charset="0"/>
              </a:rPr>
              <a:t>: cables individuales ($5), cables dobles ($10) y cables entrelazados ($13)</a:t>
            </a:r>
            <a:br>
              <a:rPr lang="es-MX" sz="1600" b="1" i="1" dirty="0">
                <a:solidFill>
                  <a:srgbClr val="000000"/>
                </a:solidFill>
                <a:latin typeface="Segoe UI" panose="020B0502040204020203" pitchFamily="34" charset="0"/>
              </a:rPr>
            </a:br>
            <a:br>
              <a:rPr lang="es-MX" sz="1600" b="1" i="1" dirty="0">
                <a:solidFill>
                  <a:srgbClr val="000000"/>
                </a:solidFill>
                <a:latin typeface="Segoe UI" panose="020B0502040204020203" pitchFamily="34" charset="0"/>
              </a:rPr>
            </a:br>
            <a:r>
              <a:rPr lang="es-MX" sz="1600" b="1" i="1" dirty="0">
                <a:solidFill>
                  <a:srgbClr val="000000"/>
                </a:solidFill>
                <a:latin typeface="Segoe UI" panose="020B0502040204020203" pitchFamily="34" charset="0"/>
              </a:rPr>
              <a:t>Graduados de Honor (Doble Cordón de Oro)
Un GPA mínimo de 3.500. Se distribuirán cuerdas de honor a los estudiantes de último año que califiquen durante la práctica de graduación obligatoria.</a:t>
            </a:r>
            <a:br>
              <a:rPr lang="es-MX" sz="1600" b="1" i="1" dirty="0">
                <a:solidFill>
                  <a:srgbClr val="000000"/>
                </a:solidFill>
                <a:latin typeface="Segoe UI" panose="020B0502040204020203" pitchFamily="34" charset="0"/>
              </a:rPr>
            </a:br>
            <a:r>
              <a:rPr lang="es-MX" sz="1600" b="1" i="1" dirty="0">
                <a:solidFill>
                  <a:srgbClr val="000000"/>
                </a:solidFill>
                <a:latin typeface="Segoe UI" panose="020B0502040204020203" pitchFamily="34" charset="0"/>
              </a:rPr>
              <a:t>
Certificado del Diploma del IB (medallones con cinta púrpura)
Finalización del Programa del Diploma del IB o del Programa de Cursos del IB</a:t>
            </a:r>
            <a:br>
              <a:rPr lang="es-MX" sz="1600" b="1" i="1" dirty="0">
                <a:solidFill>
                  <a:srgbClr val="000000"/>
                </a:solidFill>
                <a:latin typeface="Segoe UI" panose="020B0502040204020203" pitchFamily="34" charset="0"/>
              </a:rPr>
            </a:br>
            <a:r>
              <a:rPr lang="es-MX" sz="1600" b="1" i="1" dirty="0">
                <a:solidFill>
                  <a:srgbClr val="000000"/>
                </a:solidFill>
                <a:latin typeface="Segoe UI" panose="020B0502040204020203" pitchFamily="34" charset="0"/>
              </a:rPr>
              <a:t>
CTAE </a:t>
            </a:r>
            <a:r>
              <a:rPr lang="es-MX" sz="1600" b="1" i="1" dirty="0" err="1">
                <a:solidFill>
                  <a:srgbClr val="000000"/>
                </a:solidFill>
                <a:latin typeface="Segoe UI" panose="020B0502040204020203" pitchFamily="34" charset="0"/>
              </a:rPr>
              <a:t>Pathway</a:t>
            </a:r>
            <a:r>
              <a:rPr lang="es-MX" sz="1600" b="1" i="1" dirty="0">
                <a:solidFill>
                  <a:srgbClr val="000000"/>
                </a:solidFill>
                <a:latin typeface="Segoe UI" panose="020B0502040204020203" pitchFamily="34" charset="0"/>
              </a:rPr>
              <a:t> (cordón azul claro)-$5
Obtenga crédito para las 3 clases en una carrera y apruebe la EOPA para calificar para un cordón. Los estudiantes pueden obtener un cordón de cada trayectoria profesional donde se cumplan los criterios antes mencionados. 
</a:t>
            </a:r>
            <a:br>
              <a:rPr lang="es-MX" sz="1600" b="1" i="1" dirty="0">
                <a:solidFill>
                  <a:srgbClr val="000000"/>
                </a:solidFill>
                <a:latin typeface="Segoe UI" panose="020B0502040204020203" pitchFamily="34" charset="0"/>
              </a:rPr>
            </a:br>
            <a:r>
              <a:rPr lang="es-MX" sz="1600" b="1" i="1" dirty="0" err="1">
                <a:solidFill>
                  <a:srgbClr val="000000"/>
                </a:solidFill>
                <a:latin typeface="Segoe UI" panose="020B0502040204020203" pitchFamily="34" charset="0"/>
              </a:rPr>
              <a:t>Pathway</a:t>
            </a:r>
            <a:r>
              <a:rPr lang="es-MX" sz="1600" b="1" i="1" dirty="0">
                <a:solidFill>
                  <a:srgbClr val="000000"/>
                </a:solidFill>
                <a:latin typeface="Segoe UI" panose="020B0502040204020203" pitchFamily="34" charset="0"/>
              </a:rPr>
              <a:t> de Bellas Artes (Pink Cord)-$5
 Artes visuales: estos estudiantes han completado el camino al completar con éxito 3 o más cursos secuenciales de artes visuales. 
Artes escénicas: estos estudiantes han completado el camino de artes escénicas al completar con éxito 6 o más cursos secuenciales de artes escénicas.
</a:t>
            </a:r>
            <a:br>
              <a:rPr lang="es-MX" sz="1600" b="1" i="1" dirty="0">
                <a:solidFill>
                  <a:srgbClr val="000000"/>
                </a:solidFill>
                <a:latin typeface="Segoe UI" panose="020B0502040204020203" pitchFamily="34" charset="0"/>
              </a:rPr>
            </a:br>
            <a:r>
              <a:rPr lang="es-MX" sz="1600" b="1" i="1" dirty="0">
                <a:solidFill>
                  <a:srgbClr val="000000"/>
                </a:solidFill>
                <a:latin typeface="Segoe UI" panose="020B0502040204020203" pitchFamily="34" charset="0"/>
              </a:rPr>
              <a:t>Campbell </a:t>
            </a:r>
            <a:r>
              <a:rPr lang="es-MX" sz="1600" b="1" i="1" dirty="0" err="1">
                <a:solidFill>
                  <a:srgbClr val="000000"/>
                </a:solidFill>
                <a:latin typeface="Segoe UI" panose="020B0502040204020203" pitchFamily="34" charset="0"/>
              </a:rPr>
              <a:t>Community</a:t>
            </a:r>
            <a:r>
              <a:rPr lang="es-MX" sz="1600" b="1" i="1" dirty="0">
                <a:solidFill>
                  <a:srgbClr val="000000"/>
                </a:solidFill>
                <a:latin typeface="Segoe UI" panose="020B0502040204020203" pitchFamily="34" charset="0"/>
              </a:rPr>
              <a:t> </a:t>
            </a:r>
            <a:r>
              <a:rPr lang="es-MX" sz="1600" b="1" i="1" dirty="0" err="1">
                <a:solidFill>
                  <a:srgbClr val="000000"/>
                </a:solidFill>
                <a:latin typeface="Segoe UI" panose="020B0502040204020203" pitchFamily="34" charset="0"/>
              </a:rPr>
              <a:t>Volunteers</a:t>
            </a:r>
            <a:r>
              <a:rPr lang="es-MX" sz="1600" b="1" i="1" dirty="0">
                <a:solidFill>
                  <a:srgbClr val="000000"/>
                </a:solidFill>
                <a:latin typeface="Segoe UI" panose="020B0502040204020203" pitchFamily="34" charset="0"/>
              </a:rPr>
              <a:t> (Silver Cord)-$5 
120 horas de servicio comunitario, hasta el 28 de abril de 2023, al Dr. Dorrough
</a:t>
            </a:r>
            <a:endParaRPr lang="en-US" sz="1800" dirty="0"/>
          </a:p>
        </p:txBody>
      </p:sp>
      <p:sp>
        <p:nvSpPr>
          <p:cNvPr id="4" name="Slide Number Placeholder 3">
            <a:extLst>
              <a:ext uri="{FF2B5EF4-FFF2-40B4-BE49-F238E27FC236}">
                <a16:creationId xmlns:a16="http://schemas.microsoft.com/office/drawing/2014/main" id="{B41642C6-B7E1-4D1C-ADEC-F2D0C60679DB}"/>
              </a:ext>
            </a:extLst>
          </p:cNvPr>
          <p:cNvSpPr>
            <a:spLocks noGrp="1"/>
          </p:cNvSpPr>
          <p:nvPr>
            <p:ph type="sldNum" sz="quarter" idx="12"/>
          </p:nvPr>
        </p:nvSpPr>
        <p:spPr/>
        <p:txBody>
          <a:bodyPr/>
          <a:lstStyle/>
          <a:p>
            <a:pPr>
              <a:defRPr/>
            </a:pPr>
            <a:fld id="{0167850E-7374-409F-838F-E7184E7C320B}" type="slidenum">
              <a:rPr lang="en-US">
                <a:solidFill>
                  <a:prstClr val="black">
                    <a:tint val="75000"/>
                  </a:prstClr>
                </a:solidFill>
                <a:latin typeface="Calibri" panose="020F0502020204030204"/>
              </a:rPr>
              <a:pPr>
                <a:defRPr/>
              </a:pPr>
              <a:t>25</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275718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C4F6-C762-4C2A-A975-32680C7E018E}"/>
              </a:ext>
            </a:extLst>
          </p:cNvPr>
          <p:cNvSpPr>
            <a:spLocks noGrp="1"/>
          </p:cNvSpPr>
          <p:nvPr>
            <p:ph type="title"/>
          </p:nvPr>
        </p:nvSpPr>
        <p:spPr/>
        <p:txBody>
          <a:bodyPr>
            <a:normAutofit fontScale="90000"/>
          </a:bodyPr>
          <a:lstStyle/>
          <a:p>
            <a:pPr algn="ctr"/>
            <a:r>
              <a:rPr lang="en-US" sz="3600" b="1" dirty="0"/>
              <a:t>Insignia de Honor (</a:t>
            </a:r>
            <a:r>
              <a:rPr lang="en-US" sz="3600" b="1" dirty="0" err="1"/>
              <a:t>Clubes</a:t>
            </a:r>
            <a:r>
              <a:rPr lang="en-US" sz="3600" b="1" dirty="0"/>
              <a:t>/</a:t>
            </a:r>
            <a:r>
              <a:rPr lang="en-US" sz="3600" b="1" dirty="0" err="1"/>
              <a:t>Organizaciones</a:t>
            </a:r>
            <a:r>
              <a:rPr lang="en-US" sz="3600" b="1" dirty="0"/>
              <a:t>)</a:t>
            </a:r>
            <a:br>
              <a:rPr lang="en-US" sz="3600" b="1" dirty="0"/>
            </a:br>
            <a:r>
              <a:rPr lang="en-US" sz="3600" b="1" dirty="0" err="1"/>
              <a:t>Distribuido</a:t>
            </a:r>
            <a:r>
              <a:rPr lang="en-US" sz="3600" b="1" dirty="0"/>
              <a:t> </a:t>
            </a:r>
            <a:r>
              <a:rPr lang="en-US" sz="3600" b="1" dirty="0" err="1"/>
              <a:t>por</a:t>
            </a:r>
            <a:r>
              <a:rPr lang="en-US" sz="3600" b="1" dirty="0"/>
              <a:t> </a:t>
            </a:r>
            <a:r>
              <a:rPr lang="en-US" sz="3600" b="1" dirty="0" err="1"/>
              <a:t>profesores</a:t>
            </a:r>
            <a:r>
              <a:rPr lang="en-US" sz="3600" b="1" dirty="0"/>
              <a:t>/</a:t>
            </a:r>
            <a:r>
              <a:rPr lang="en-US" sz="3600" b="1" dirty="0" err="1"/>
              <a:t>patrocinadores</a:t>
            </a:r>
            <a:r>
              <a:rPr lang="en-US" sz="3600" b="1" dirty="0"/>
              <a:t>
</a:t>
            </a:r>
          </a:p>
        </p:txBody>
      </p:sp>
      <p:sp>
        <p:nvSpPr>
          <p:cNvPr id="3" name="Content Placeholder 2">
            <a:extLst>
              <a:ext uri="{FF2B5EF4-FFF2-40B4-BE49-F238E27FC236}">
                <a16:creationId xmlns:a16="http://schemas.microsoft.com/office/drawing/2014/main" id="{695D6BC8-D3D0-48C6-B5D5-2668B0955272}"/>
              </a:ext>
            </a:extLst>
          </p:cNvPr>
          <p:cNvSpPr>
            <a:spLocks noGrp="1"/>
          </p:cNvSpPr>
          <p:nvPr>
            <p:ph idx="1"/>
          </p:nvPr>
        </p:nvSpPr>
        <p:spPr>
          <a:xfrm>
            <a:off x="2152650" y="1825625"/>
            <a:ext cx="7886700" cy="4895851"/>
          </a:xfrm>
        </p:spPr>
        <p:txBody>
          <a:bodyPr>
            <a:normAutofit fontScale="77500" lnSpcReduction="20000"/>
          </a:bodyPr>
          <a:lstStyle/>
          <a:p>
            <a:pPr marL="0" indent="0">
              <a:buNone/>
            </a:pPr>
            <a:r>
              <a:rPr lang="en-US" b="1" i="0" dirty="0">
                <a:solidFill>
                  <a:srgbClr val="000000"/>
                </a:solidFill>
                <a:effectLst/>
                <a:latin typeface="Segoe UI" panose="020B0502040204020203" pitchFamily="34" charset="0"/>
              </a:rPr>
              <a:t>Sociedad Nacional de Honor (Gold Stole)</a:t>
            </a:r>
            <a:br>
              <a:rPr lang="en-US" b="1" i="0" dirty="0">
                <a:solidFill>
                  <a:srgbClr val="000000"/>
                </a:solidFill>
                <a:effectLst/>
                <a:latin typeface="Segoe UI" panose="020B0502040204020203" pitchFamily="34" charset="0"/>
              </a:rPr>
            </a:br>
            <a:r>
              <a:rPr lang="en-US" b="1" i="0" dirty="0">
                <a:solidFill>
                  <a:srgbClr val="000000"/>
                </a:solidFill>
                <a:effectLst/>
                <a:latin typeface="Segoe UI" panose="020B0502040204020203" pitchFamily="34" charset="0"/>
              </a:rPr>
              <a:t>Club Beta Nacional (Gold Stole)
Sociedad de Honor </a:t>
            </a:r>
            <a:r>
              <a:rPr lang="en-US" b="1" i="0" dirty="0" err="1">
                <a:solidFill>
                  <a:srgbClr val="000000"/>
                </a:solidFill>
                <a:effectLst/>
                <a:latin typeface="Segoe UI" panose="020B0502040204020203" pitchFamily="34" charset="0"/>
              </a:rPr>
              <a:t>Francesa</a:t>
            </a:r>
            <a:r>
              <a:rPr lang="en-US" b="1" i="0" dirty="0">
                <a:solidFill>
                  <a:srgbClr val="000000"/>
                </a:solidFill>
                <a:effectLst/>
                <a:latin typeface="Segoe UI" panose="020B0502040204020203" pitchFamily="34" charset="0"/>
              </a:rPr>
              <a:t> (</a:t>
            </a:r>
            <a:r>
              <a:rPr lang="en-US" b="1" i="0" dirty="0" err="1">
                <a:solidFill>
                  <a:srgbClr val="000000"/>
                </a:solidFill>
                <a:effectLst/>
                <a:latin typeface="Segoe UI" panose="020B0502040204020203" pitchFamily="34" charset="0"/>
              </a:rPr>
              <a:t>Cordón</a:t>
            </a:r>
            <a:r>
              <a:rPr lang="en-US" b="1" i="0" dirty="0">
                <a:solidFill>
                  <a:srgbClr val="000000"/>
                </a:solidFill>
                <a:effectLst/>
                <a:latin typeface="Segoe UI" panose="020B0502040204020203" pitchFamily="34" charset="0"/>
              </a:rPr>
              <a:t> Azul, Blanco y Rojo)</a:t>
            </a:r>
            <a:br>
              <a:rPr lang="en-US" b="1" i="0" dirty="0">
                <a:solidFill>
                  <a:srgbClr val="000000"/>
                </a:solidFill>
                <a:effectLst/>
                <a:latin typeface="Segoe UI" panose="020B0502040204020203" pitchFamily="34" charset="0"/>
              </a:rPr>
            </a:br>
            <a:r>
              <a:rPr lang="en-US" b="1" i="0" dirty="0">
                <a:solidFill>
                  <a:srgbClr val="000000"/>
                </a:solidFill>
                <a:effectLst/>
                <a:latin typeface="Segoe UI" panose="020B0502040204020203" pitchFamily="34" charset="0"/>
              </a:rPr>
              <a:t>Sociedad Española de Honor (</a:t>
            </a:r>
            <a:r>
              <a:rPr lang="en-US" b="1" i="0" dirty="0" err="1">
                <a:solidFill>
                  <a:srgbClr val="000000"/>
                </a:solidFill>
                <a:effectLst/>
                <a:latin typeface="Segoe UI" panose="020B0502040204020203" pitchFamily="34" charset="0"/>
              </a:rPr>
              <a:t>Cordón</a:t>
            </a:r>
            <a:r>
              <a:rPr lang="en-US" b="1" i="0" dirty="0">
                <a:solidFill>
                  <a:srgbClr val="000000"/>
                </a:solidFill>
                <a:effectLst/>
                <a:latin typeface="Segoe UI" panose="020B0502040204020203" pitchFamily="34" charset="0"/>
              </a:rPr>
              <a:t> Amarillo, Dorado y Rojo)</a:t>
            </a:r>
            <a:br>
              <a:rPr lang="en-US" b="1" i="0" dirty="0">
                <a:solidFill>
                  <a:srgbClr val="000000"/>
                </a:solidFill>
                <a:effectLst/>
                <a:latin typeface="Segoe UI" panose="020B0502040204020203" pitchFamily="34" charset="0"/>
              </a:rPr>
            </a:br>
            <a:r>
              <a:rPr lang="en-US" b="1" i="0" dirty="0">
                <a:solidFill>
                  <a:srgbClr val="000000"/>
                </a:solidFill>
                <a:effectLst/>
                <a:latin typeface="Segoe UI" panose="020B0502040204020203" pitchFamily="34" charset="0"/>
              </a:rPr>
              <a:t>Tri-M Music Honor Society (</a:t>
            </a:r>
            <a:r>
              <a:rPr lang="en-US" b="1" i="0" dirty="0" err="1">
                <a:solidFill>
                  <a:srgbClr val="000000"/>
                </a:solidFill>
                <a:effectLst/>
                <a:latin typeface="Segoe UI" panose="020B0502040204020203" pitchFamily="34" charset="0"/>
              </a:rPr>
              <a:t>Cordón</a:t>
            </a:r>
            <a:r>
              <a:rPr lang="en-US" b="1" i="0" dirty="0">
                <a:solidFill>
                  <a:srgbClr val="000000"/>
                </a:solidFill>
                <a:effectLst/>
                <a:latin typeface="Segoe UI" panose="020B0502040204020203" pitchFamily="34" charset="0"/>
              </a:rPr>
              <a:t> Rosa y Dorado)</a:t>
            </a:r>
            <a:br>
              <a:rPr lang="en-US" b="1" i="0" dirty="0">
                <a:solidFill>
                  <a:srgbClr val="000000"/>
                </a:solidFill>
                <a:effectLst/>
                <a:latin typeface="Segoe UI" panose="020B0502040204020203" pitchFamily="34" charset="0"/>
              </a:rPr>
            </a:br>
            <a:r>
              <a:rPr lang="en-US" b="1" i="0" dirty="0">
                <a:solidFill>
                  <a:srgbClr val="000000"/>
                </a:solidFill>
                <a:effectLst/>
                <a:latin typeface="Segoe UI" panose="020B0502040204020203" pitchFamily="34" charset="0"/>
              </a:rPr>
              <a:t>Vía AJROTC (cable </a:t>
            </a:r>
            <a:r>
              <a:rPr lang="en-US" b="1" i="0" dirty="0" err="1">
                <a:solidFill>
                  <a:srgbClr val="000000"/>
                </a:solidFill>
                <a:effectLst/>
                <a:latin typeface="Segoe UI" panose="020B0502040204020203" pitchFamily="34" charset="0"/>
              </a:rPr>
              <a:t>entrelazado</a:t>
            </a:r>
            <a:r>
              <a:rPr lang="en-US" b="1" i="0" dirty="0">
                <a:solidFill>
                  <a:srgbClr val="000000"/>
                </a:solidFill>
                <a:effectLst/>
                <a:latin typeface="Segoe UI" panose="020B0502040204020203" pitchFamily="34" charset="0"/>
              </a:rPr>
              <a:t> posterior y dorado)-$13 </a:t>
            </a:r>
            <a:r>
              <a:rPr lang="en-US" b="1" i="0" dirty="0" err="1">
                <a:solidFill>
                  <a:srgbClr val="000000"/>
                </a:solidFill>
                <a:effectLst/>
                <a:latin typeface="Segoe UI" panose="020B0502040204020203" pitchFamily="34" charset="0"/>
              </a:rPr>
              <a:t>MyPaymentsPlus</a:t>
            </a:r>
            <a:r>
              <a:rPr lang="en-US" b="1" i="0" dirty="0">
                <a:solidFill>
                  <a:srgbClr val="000000"/>
                </a:solidFill>
                <a:effectLst/>
                <a:latin typeface="Segoe UI" panose="020B0502040204020203" pitchFamily="34" charset="0"/>
              </a:rPr>
              <a:t>
DECA (</a:t>
            </a:r>
            <a:r>
              <a:rPr lang="en-US" b="1" i="0" dirty="0" err="1">
                <a:solidFill>
                  <a:srgbClr val="000000"/>
                </a:solidFill>
                <a:effectLst/>
                <a:latin typeface="Segoe UI" panose="020B0502040204020203" pitchFamily="34" charset="0"/>
              </a:rPr>
              <a:t>Cordón</a:t>
            </a:r>
            <a:r>
              <a:rPr lang="en-US" b="1" i="0" dirty="0">
                <a:solidFill>
                  <a:srgbClr val="000000"/>
                </a:solidFill>
                <a:effectLst/>
                <a:latin typeface="Segoe UI" panose="020B0502040204020203" pitchFamily="34" charset="0"/>
              </a:rPr>
              <a:t> Real Azul y Blanco)</a:t>
            </a:r>
            <a:br>
              <a:rPr lang="en-US" b="1" i="0" dirty="0">
                <a:solidFill>
                  <a:srgbClr val="000000"/>
                </a:solidFill>
                <a:effectLst/>
                <a:latin typeface="Segoe UI" panose="020B0502040204020203" pitchFamily="34" charset="0"/>
              </a:rPr>
            </a:br>
            <a:r>
              <a:rPr lang="en-US" b="1" i="0" dirty="0">
                <a:solidFill>
                  <a:srgbClr val="000000"/>
                </a:solidFill>
                <a:effectLst/>
                <a:latin typeface="Segoe UI" panose="020B0502040204020203" pitchFamily="34" charset="0"/>
              </a:rPr>
              <a:t>FBLA (Royal Blue and Gold Cord)-$10 </a:t>
            </a:r>
            <a:r>
              <a:rPr lang="en-US" b="1" i="0" dirty="0" err="1">
                <a:solidFill>
                  <a:srgbClr val="000000"/>
                </a:solidFill>
                <a:effectLst/>
                <a:latin typeface="Segoe UI" panose="020B0502040204020203" pitchFamily="34" charset="0"/>
              </a:rPr>
              <a:t>MyPaymentsPlus</a:t>
            </a:r>
            <a:br>
              <a:rPr lang="en-US" b="1" i="0" dirty="0">
                <a:solidFill>
                  <a:srgbClr val="000000"/>
                </a:solidFill>
                <a:effectLst/>
                <a:latin typeface="Segoe UI" panose="020B0502040204020203" pitchFamily="34" charset="0"/>
              </a:rPr>
            </a:br>
            <a:r>
              <a:rPr lang="en-US" b="1" i="0" dirty="0">
                <a:solidFill>
                  <a:srgbClr val="000000"/>
                </a:solidFill>
                <a:effectLst/>
                <a:latin typeface="Segoe UI" panose="020B0502040204020203" pitchFamily="34" charset="0"/>
              </a:rPr>
              <a:t>AVID (</a:t>
            </a:r>
            <a:r>
              <a:rPr lang="en-US" b="1" i="0" dirty="0" err="1">
                <a:solidFill>
                  <a:srgbClr val="000000"/>
                </a:solidFill>
                <a:effectLst/>
                <a:latin typeface="Segoe UI" panose="020B0502040204020203" pitchFamily="34" charset="0"/>
              </a:rPr>
              <a:t>Cordón</a:t>
            </a:r>
            <a:r>
              <a:rPr lang="en-US" b="1" i="0" dirty="0">
                <a:solidFill>
                  <a:srgbClr val="000000"/>
                </a:solidFill>
                <a:effectLst/>
                <a:latin typeface="Segoe UI" panose="020B0502040204020203" pitchFamily="34" charset="0"/>
              </a:rPr>
              <a:t> </a:t>
            </a:r>
            <a:r>
              <a:rPr lang="en-US" b="1" i="0" dirty="0" err="1">
                <a:solidFill>
                  <a:srgbClr val="000000"/>
                </a:solidFill>
                <a:effectLst/>
                <a:latin typeface="Segoe UI" panose="020B0502040204020203" pitchFamily="34" charset="0"/>
              </a:rPr>
              <a:t>entrelazado</a:t>
            </a:r>
            <a:r>
              <a:rPr lang="en-US" b="1" i="0" dirty="0">
                <a:solidFill>
                  <a:srgbClr val="000000"/>
                </a:solidFill>
                <a:effectLst/>
                <a:latin typeface="Segoe UI" panose="020B0502040204020203" pitchFamily="34" charset="0"/>
              </a:rPr>
              <a:t> </a:t>
            </a:r>
            <a:r>
              <a:rPr lang="en-US" b="1" i="0" dirty="0" err="1">
                <a:solidFill>
                  <a:srgbClr val="000000"/>
                </a:solidFill>
                <a:effectLst/>
                <a:latin typeface="Segoe UI" panose="020B0502040204020203" pitchFamily="34" charset="0"/>
              </a:rPr>
              <a:t>azul</a:t>
            </a:r>
            <a:r>
              <a:rPr lang="en-US" b="1" i="0" dirty="0">
                <a:solidFill>
                  <a:srgbClr val="000000"/>
                </a:solidFill>
                <a:effectLst/>
                <a:latin typeface="Segoe UI" panose="020B0502040204020203" pitchFamily="34" charset="0"/>
              </a:rPr>
              <a:t> y dorado / </a:t>
            </a:r>
            <a:r>
              <a:rPr lang="en-US" b="1" i="0" dirty="0" err="1">
                <a:solidFill>
                  <a:srgbClr val="000000"/>
                </a:solidFill>
                <a:effectLst/>
                <a:latin typeface="Segoe UI" panose="020B0502040204020203" pitchFamily="34" charset="0"/>
              </a:rPr>
              <a:t>Estole</a:t>
            </a:r>
            <a:r>
              <a:rPr lang="en-US" b="1" i="0" dirty="0">
                <a:solidFill>
                  <a:srgbClr val="000000"/>
                </a:solidFill>
                <a:effectLst/>
                <a:latin typeface="Segoe UI" panose="020B0502040204020203" pitchFamily="34" charset="0"/>
              </a:rPr>
              <a:t> blanco)-$13 </a:t>
            </a:r>
            <a:r>
              <a:rPr lang="en-US" b="1" i="0" dirty="0" err="1">
                <a:solidFill>
                  <a:srgbClr val="000000"/>
                </a:solidFill>
                <a:effectLst/>
                <a:latin typeface="Segoe UI" panose="020B0502040204020203" pitchFamily="34" charset="0"/>
              </a:rPr>
              <a:t>MyPaymentsPlus</a:t>
            </a:r>
            <a:br>
              <a:rPr lang="en-US" b="1" i="0" dirty="0">
                <a:solidFill>
                  <a:srgbClr val="000000"/>
                </a:solidFill>
                <a:effectLst/>
                <a:latin typeface="Segoe UI" panose="020B0502040204020203" pitchFamily="34" charset="0"/>
              </a:rPr>
            </a:br>
            <a:r>
              <a:rPr lang="en-US" b="1" i="0" dirty="0">
                <a:solidFill>
                  <a:srgbClr val="000000"/>
                </a:solidFill>
                <a:effectLst/>
                <a:latin typeface="Segoe UI" panose="020B0502040204020203" pitchFamily="34" charset="0"/>
              </a:rPr>
              <a:t>Mu Alpha Theta (</a:t>
            </a:r>
            <a:r>
              <a:rPr lang="en-US" b="1" i="0" dirty="0" err="1">
                <a:solidFill>
                  <a:srgbClr val="000000"/>
                </a:solidFill>
                <a:effectLst/>
                <a:latin typeface="Segoe UI" panose="020B0502040204020203" pitchFamily="34" charset="0"/>
              </a:rPr>
              <a:t>cordón</a:t>
            </a:r>
            <a:r>
              <a:rPr lang="en-US" b="1" i="0" dirty="0">
                <a:solidFill>
                  <a:srgbClr val="000000"/>
                </a:solidFill>
                <a:effectLst/>
                <a:latin typeface="Segoe UI" panose="020B0502040204020203" pitchFamily="34" charset="0"/>
              </a:rPr>
              <a:t> </a:t>
            </a:r>
            <a:r>
              <a:rPr lang="en-US" b="1" i="0" dirty="0" err="1">
                <a:solidFill>
                  <a:srgbClr val="000000"/>
                </a:solidFill>
                <a:effectLst/>
                <a:latin typeface="Segoe UI" panose="020B0502040204020203" pitchFamily="34" charset="0"/>
              </a:rPr>
              <a:t>azul</a:t>
            </a:r>
            <a:r>
              <a:rPr lang="en-US" b="1" i="0" dirty="0">
                <a:solidFill>
                  <a:srgbClr val="000000"/>
                </a:solidFill>
                <a:effectLst/>
                <a:latin typeface="Segoe UI" panose="020B0502040204020203" pitchFamily="34" charset="0"/>
              </a:rPr>
              <a:t> claro y dorado)
Sociedad Nacional de Honor </a:t>
            </a:r>
            <a:r>
              <a:rPr lang="en-US" b="1" i="0" dirty="0" err="1">
                <a:solidFill>
                  <a:srgbClr val="000000"/>
                </a:solidFill>
                <a:effectLst/>
                <a:latin typeface="Segoe UI" panose="020B0502040204020203" pitchFamily="34" charset="0"/>
              </a:rPr>
              <a:t>Japonesa</a:t>
            </a:r>
            <a:r>
              <a:rPr lang="en-US" b="1" i="0" dirty="0">
                <a:solidFill>
                  <a:srgbClr val="000000"/>
                </a:solidFill>
                <a:effectLst/>
                <a:latin typeface="Segoe UI" panose="020B0502040204020203" pitchFamily="34" charset="0"/>
              </a:rPr>
              <a:t>
</a:t>
            </a:r>
            <a:endParaRPr lang="en-US" b="1" dirty="0"/>
          </a:p>
        </p:txBody>
      </p:sp>
      <p:sp>
        <p:nvSpPr>
          <p:cNvPr id="4" name="Slide Number Placeholder 3">
            <a:extLst>
              <a:ext uri="{FF2B5EF4-FFF2-40B4-BE49-F238E27FC236}">
                <a16:creationId xmlns:a16="http://schemas.microsoft.com/office/drawing/2014/main" id="{E9D5338A-3DF5-41BA-92F9-5542149D236F}"/>
              </a:ext>
            </a:extLst>
          </p:cNvPr>
          <p:cNvSpPr>
            <a:spLocks noGrp="1"/>
          </p:cNvSpPr>
          <p:nvPr>
            <p:ph type="sldNum" sz="quarter" idx="12"/>
          </p:nvPr>
        </p:nvSpPr>
        <p:spPr/>
        <p:txBody>
          <a:bodyPr/>
          <a:lstStyle/>
          <a:p>
            <a:pPr>
              <a:defRPr/>
            </a:pPr>
            <a:fld id="{0167850E-7374-409F-838F-E7184E7C320B}" type="slidenum">
              <a:rPr lang="en-US">
                <a:solidFill>
                  <a:prstClr val="black">
                    <a:tint val="75000"/>
                  </a:prstClr>
                </a:solidFill>
                <a:latin typeface="Calibri" panose="020F0502020204030204"/>
              </a:rPr>
              <a:pPr>
                <a:defRPr/>
              </a:pPr>
              <a:t>26</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893607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MX" b="1" dirty="0">
                <a:effectLst/>
                <a:latin typeface="Calibri" panose="020F0502020204030204" pitchFamily="34" charset="0"/>
                <a:cs typeface="Calibri" panose="020F0502020204030204" pitchFamily="34" charset="0"/>
              </a:rPr>
              <a:t>Fotos, filmación y transmisión en vivo
</a:t>
            </a:r>
            <a:endParaRPr lang="en-US" b="1" dirty="0">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338865" y="2131742"/>
            <a:ext cx="7704667" cy="3790016"/>
          </a:xfrm>
        </p:spPr>
        <p:txBody>
          <a:bodyPr>
            <a:normAutofit lnSpcReduction="10000"/>
          </a:bodyPr>
          <a:lstStyle/>
          <a:p>
            <a:r>
              <a:rPr lang="es-MX" sz="2400" b="1" dirty="0" err="1">
                <a:latin typeface="Book Antiqua" pitchFamily="18" charset="0"/>
              </a:rPr>
              <a:t>Cady</a:t>
            </a:r>
            <a:r>
              <a:rPr lang="es-MX" sz="2400" b="1" dirty="0">
                <a:latin typeface="Book Antiqua" pitchFamily="18" charset="0"/>
              </a:rPr>
              <a:t> </a:t>
            </a:r>
            <a:r>
              <a:rPr lang="es-MX" sz="2400" b="1" dirty="0" err="1">
                <a:latin typeface="Book Antiqua" pitchFamily="18" charset="0"/>
              </a:rPr>
              <a:t>Studios</a:t>
            </a:r>
            <a:r>
              <a:rPr lang="es-MX" sz="2400" b="1" dirty="0">
                <a:latin typeface="Book Antiqua" pitchFamily="18" charset="0"/>
              </a:rPr>
              <a:t> tendrá fotógrafos presentes para fotografiar a los graduados durante la ceremonia de compra en una fecha posterior.
La ceremonia será grabada en video y los DVD estarán disponibles para su compra accediendo al enlace en el sitio web del Distrito Escolar del Condado de Cobb. 
La Escuela del Condado de Cobb transmitirá la ceremonia en vivo en el sitio web del distrito: www.cobbk12.org
</a:t>
            </a:r>
            <a:endParaRPr lang="en-US" sz="2400" dirty="0">
              <a:latin typeface="Book Antiqu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294D7A-6FE4-4D4A-9584-01F6AF564649}"/>
              </a:ext>
            </a:extLst>
          </p:cNvPr>
          <p:cNvPicPr>
            <a:picLocks noChangeAspect="1"/>
          </p:cNvPicPr>
          <p:nvPr/>
        </p:nvPicPr>
        <p:blipFill rotWithShape="1">
          <a:blip r:embed="rId2"/>
          <a:srcRect l="31676" r="10927"/>
          <a:stretch/>
        </p:blipFill>
        <p:spPr>
          <a:xfrm>
            <a:off x="4612140" y="10"/>
            <a:ext cx="6055860" cy="6857990"/>
          </a:xfrm>
          <a:prstGeom prst="rect">
            <a:avLst/>
          </a:prstGeom>
        </p:spPr>
      </p:pic>
      <p:sp>
        <p:nvSpPr>
          <p:cNvPr id="2" name="Title 1">
            <a:extLst>
              <a:ext uri="{FF2B5EF4-FFF2-40B4-BE49-F238E27FC236}">
                <a16:creationId xmlns:a16="http://schemas.microsoft.com/office/drawing/2014/main" id="{26560D64-A414-45C0-8040-3237348420B3}"/>
              </a:ext>
            </a:extLst>
          </p:cNvPr>
          <p:cNvSpPr>
            <a:spLocks noGrp="1"/>
          </p:cNvSpPr>
          <p:nvPr>
            <p:ph type="title"/>
          </p:nvPr>
        </p:nvSpPr>
        <p:spPr>
          <a:xfrm>
            <a:off x="2127504" y="365126"/>
            <a:ext cx="5291346" cy="1325563"/>
          </a:xfrm>
        </p:spPr>
        <p:txBody>
          <a:bodyPr>
            <a:normAutofit/>
          </a:bodyPr>
          <a:lstStyle/>
          <a:p>
            <a:r>
              <a:rPr lang="en-US" dirty="0"/>
              <a:t>Cap and Gown Photos</a:t>
            </a:r>
          </a:p>
        </p:txBody>
      </p:sp>
      <p:sp>
        <p:nvSpPr>
          <p:cNvPr id="3" name="Content Placeholder 2">
            <a:extLst>
              <a:ext uri="{FF2B5EF4-FFF2-40B4-BE49-F238E27FC236}">
                <a16:creationId xmlns:a16="http://schemas.microsoft.com/office/drawing/2014/main" id="{53322535-440C-402E-A079-76E41D351BA0}"/>
              </a:ext>
            </a:extLst>
          </p:cNvPr>
          <p:cNvSpPr>
            <a:spLocks noGrp="1"/>
          </p:cNvSpPr>
          <p:nvPr>
            <p:ph idx="1"/>
          </p:nvPr>
        </p:nvSpPr>
        <p:spPr>
          <a:xfrm>
            <a:off x="343309" y="1799578"/>
            <a:ext cx="4044696" cy="4154361"/>
          </a:xfrm>
        </p:spPr>
        <p:txBody>
          <a:bodyPr>
            <a:normAutofit lnSpcReduction="10000"/>
          </a:bodyPr>
          <a:lstStyle/>
          <a:p>
            <a:pPr marL="0" indent="0">
              <a:buNone/>
            </a:pPr>
            <a:r>
              <a:rPr lang="es-MX" sz="2400" dirty="0">
                <a:latin typeface="NeueHaasGroteskDisp Pro"/>
              </a:rPr>
              <a:t>Clase del '23 de Campbell High School: ¡Los retratos de gorra y vestido están aquí!
¡Los retratos de </a:t>
            </a:r>
            <a:r>
              <a:rPr lang="es-MX" sz="2400" dirty="0" err="1">
                <a:latin typeface="NeueHaasGroteskDisp Pro"/>
              </a:rPr>
              <a:t>Parents</a:t>
            </a:r>
            <a:r>
              <a:rPr lang="es-MX" sz="2400" dirty="0">
                <a:latin typeface="NeueHaasGroteskDisp Pro"/>
              </a:rPr>
              <a:t> and Seniors, </a:t>
            </a:r>
            <a:r>
              <a:rPr lang="es-MX" sz="2400" dirty="0" err="1">
                <a:latin typeface="NeueHaasGroteskDisp Pro"/>
              </a:rPr>
              <a:t>Cap</a:t>
            </a:r>
            <a:r>
              <a:rPr lang="es-MX" sz="2400" dirty="0">
                <a:latin typeface="NeueHaasGroteskDisp Pro"/>
              </a:rPr>
              <a:t> &amp; </a:t>
            </a:r>
            <a:r>
              <a:rPr lang="es-MX" sz="2400" dirty="0" err="1">
                <a:latin typeface="NeueHaasGroteskDisp Pro"/>
              </a:rPr>
              <a:t>Gown</a:t>
            </a:r>
            <a:r>
              <a:rPr lang="es-MX" sz="2400" dirty="0">
                <a:latin typeface="NeueHaasGroteskDisp Pro"/>
              </a:rPr>
              <a:t> ahora están disponibles para ver y comprar a través de CADY! Celebra este logro especial. ¡Haga clic a continuación para ordenar ahora! 
cady.com/capgown23
</a:t>
            </a:r>
            <a:endParaRPr lang="en-US" sz="1800" dirty="0">
              <a:solidFill>
                <a:srgbClr val="000000"/>
              </a:solidFill>
              <a:latin typeface="NeueHaasGroteskDisp Pro"/>
            </a:endParaRPr>
          </a:p>
        </p:txBody>
      </p:sp>
      <p:sp>
        <p:nvSpPr>
          <p:cNvPr id="4" name="Slide Number Placeholder 3">
            <a:extLst>
              <a:ext uri="{FF2B5EF4-FFF2-40B4-BE49-F238E27FC236}">
                <a16:creationId xmlns:a16="http://schemas.microsoft.com/office/drawing/2014/main" id="{D9B681DF-96B3-42D6-8392-F2B8F100DCB2}"/>
              </a:ext>
            </a:extLst>
          </p:cNvPr>
          <p:cNvSpPr>
            <a:spLocks noGrp="1"/>
          </p:cNvSpPr>
          <p:nvPr>
            <p:ph type="sldNum" sz="quarter" idx="12"/>
          </p:nvPr>
        </p:nvSpPr>
        <p:spPr>
          <a:xfrm>
            <a:off x="8238105" y="6356351"/>
            <a:ext cx="569214" cy="365125"/>
          </a:xfrm>
        </p:spPr>
        <p:txBody>
          <a:bodyPr anchor="ctr">
            <a:normAutofit/>
          </a:bodyPr>
          <a:lstStyle/>
          <a:p>
            <a:pPr>
              <a:spcAft>
                <a:spcPts val="600"/>
              </a:spcAft>
              <a:defRPr/>
            </a:pPr>
            <a:fld id="{0167850E-7374-409F-838F-E7184E7C320B}" type="slidenum">
              <a:rPr lang="en-US">
                <a:solidFill>
                  <a:srgbClr val="FFFFFF">
                    <a:alpha val="80000"/>
                  </a:srgbClr>
                </a:solidFill>
                <a:latin typeface="Calibri" panose="020F0502020204030204"/>
              </a:rPr>
              <a:pPr>
                <a:spcAft>
                  <a:spcPts val="600"/>
                </a:spcAft>
                <a:defRPr/>
              </a:pPr>
              <a:t>28</a:t>
            </a:fld>
            <a:endParaRPr lang="en-US" dirty="0">
              <a:solidFill>
                <a:srgbClr val="FFFFFF">
                  <a:alpha val="80000"/>
                </a:srgbClr>
              </a:solidFill>
              <a:latin typeface="Calibri" panose="020F0502020204030204"/>
            </a:endParaRPr>
          </a:p>
        </p:txBody>
      </p:sp>
    </p:spTree>
    <p:extLst>
      <p:ext uri="{BB962C8B-B14F-4D97-AF65-F5344CB8AC3E}">
        <p14:creationId xmlns:p14="http://schemas.microsoft.com/office/powerpoint/2010/main" val="3471470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s-MX" sz="4800" b="1" dirty="0">
                <a:latin typeface="Calibri" panose="020F0502020204030204" pitchFamily="34" charset="0"/>
                <a:cs typeface="Calibri" panose="020F0502020204030204" pitchFamily="34" charset="0"/>
              </a:rPr>
              <a:t>Los Diplomas originales los podrá recoger los días </a:t>
            </a:r>
            <a:br>
              <a:rPr lang="es-MX" sz="4800" b="1" dirty="0">
                <a:latin typeface="Calibri" panose="020F0502020204030204" pitchFamily="34" charset="0"/>
                <a:cs typeface="Calibri" panose="020F0502020204030204" pitchFamily="34" charset="0"/>
              </a:rPr>
            </a:br>
            <a:r>
              <a:rPr lang="es-MX" sz="4800" b="1" dirty="0">
                <a:latin typeface="Calibri" panose="020F0502020204030204" pitchFamily="34" charset="0"/>
                <a:cs typeface="Calibri" panose="020F0502020204030204" pitchFamily="34" charset="0"/>
              </a:rPr>
              <a:t>25 y 26 de mayo</a:t>
            </a:r>
            <a:br>
              <a:rPr lang="en-US" sz="4800" b="1" dirty="0">
                <a:latin typeface="Calibri" panose="020F0502020204030204" pitchFamily="34" charset="0"/>
                <a:cs typeface="Calibri" panose="020F0502020204030204" pitchFamily="34" charset="0"/>
              </a:rPr>
            </a:br>
            <a:endParaRPr lang="en-US"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692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152400"/>
            <a:ext cx="7704667" cy="1981200"/>
          </a:xfrm>
        </p:spPr>
        <p:txBody>
          <a:bodyPr/>
          <a:lstStyle/>
          <a:p>
            <a:pPr algn="ctr"/>
            <a:r>
              <a:rPr lang="en-US" b="1" dirty="0">
                <a:effectLst/>
                <a:latin typeface="Calibri" panose="020F0502020204030204" pitchFamily="34" charset="0"/>
                <a:cs typeface="Calibri" panose="020F0502020204030204" pitchFamily="34" charset="0"/>
              </a:rPr>
              <a:t>Meeting Purpose</a:t>
            </a:r>
          </a:p>
        </p:txBody>
      </p:sp>
      <p:sp>
        <p:nvSpPr>
          <p:cNvPr id="3" name="Content Placeholder 2"/>
          <p:cNvSpPr>
            <a:spLocks noGrp="1"/>
          </p:cNvSpPr>
          <p:nvPr>
            <p:ph idx="1"/>
          </p:nvPr>
        </p:nvSpPr>
        <p:spPr>
          <a:xfrm>
            <a:off x="2362201" y="1600200"/>
            <a:ext cx="7704667" cy="2057400"/>
          </a:xfrm>
        </p:spPr>
        <p:txBody>
          <a:bodyPr>
            <a:normAutofit/>
          </a:bodyPr>
          <a:lstStyle/>
          <a:p>
            <a:r>
              <a:rPr lang="en-US" sz="2400" dirty="0">
                <a:latin typeface="Book Antiqua" pitchFamily="18" charset="0"/>
              </a:rPr>
              <a:t>To share information with graduating students and parents about remaining activities and responsibilities prior to commencement on </a:t>
            </a:r>
          </a:p>
          <a:p>
            <a:pPr marL="0" indent="0">
              <a:buNone/>
            </a:pPr>
            <a:r>
              <a:rPr lang="en-US" sz="2400" b="1" i="1" dirty="0">
                <a:solidFill>
                  <a:srgbClr val="C00000"/>
                </a:solidFill>
                <a:latin typeface="Book Antiqua" pitchFamily="18" charset="0"/>
              </a:rPr>
              <a:t>    Wednesday, May 24, 2023</a:t>
            </a:r>
          </a:p>
        </p:txBody>
      </p:sp>
      <p:sp>
        <p:nvSpPr>
          <p:cNvPr id="5" name="TextBox 4">
            <a:extLst>
              <a:ext uri="{FF2B5EF4-FFF2-40B4-BE49-F238E27FC236}">
                <a16:creationId xmlns:a16="http://schemas.microsoft.com/office/drawing/2014/main" id="{D77F59FB-21E9-48C5-9FA4-76EC01DD8DCF}"/>
              </a:ext>
            </a:extLst>
          </p:cNvPr>
          <p:cNvSpPr txBox="1"/>
          <p:nvPr/>
        </p:nvSpPr>
        <p:spPr>
          <a:xfrm>
            <a:off x="3962400" y="3640668"/>
            <a:ext cx="4572000" cy="800219"/>
          </a:xfrm>
          <a:prstGeom prst="rect">
            <a:avLst/>
          </a:prstGeom>
          <a:noFill/>
        </p:spPr>
        <p:txBody>
          <a:bodyPr wrap="square">
            <a:spAutoFit/>
          </a:bodyPr>
          <a:lstStyle/>
          <a:p>
            <a:r>
              <a:rPr lang="es-ES" sz="2800" b="1" dirty="0">
                <a:latin typeface="Calibri" panose="020F0502020204030204" pitchFamily="34" charset="0"/>
                <a:cs typeface="Calibri" panose="020F0502020204030204" pitchFamily="34" charset="0"/>
              </a:rPr>
              <a:t>Propósito de la reunión</a:t>
            </a:r>
            <a:r>
              <a:rPr lang="es-ES" b="1" dirty="0">
                <a:latin typeface="Calibri" panose="020F0502020204030204" pitchFamily="34" charset="0"/>
                <a:cs typeface="Calibri" panose="020F0502020204030204" pitchFamily="34" charset="0"/>
              </a:rPr>
              <a:t>
</a:t>
            </a:r>
            <a:endParaRPr lang="es-ES" dirty="0"/>
          </a:p>
        </p:txBody>
      </p:sp>
      <p:sp>
        <p:nvSpPr>
          <p:cNvPr id="7" name="TextBox 6">
            <a:extLst>
              <a:ext uri="{FF2B5EF4-FFF2-40B4-BE49-F238E27FC236}">
                <a16:creationId xmlns:a16="http://schemas.microsoft.com/office/drawing/2014/main" id="{49B80569-0902-4729-803D-B8464A05268E}"/>
              </a:ext>
            </a:extLst>
          </p:cNvPr>
          <p:cNvSpPr txBox="1"/>
          <p:nvPr/>
        </p:nvSpPr>
        <p:spPr>
          <a:xfrm>
            <a:off x="2590800" y="4334471"/>
            <a:ext cx="7848600" cy="1846659"/>
          </a:xfrm>
          <a:prstGeom prst="rect">
            <a:avLst/>
          </a:prstGeom>
          <a:noFill/>
        </p:spPr>
        <p:txBody>
          <a:bodyPr wrap="square">
            <a:spAutoFit/>
          </a:bodyPr>
          <a:lstStyle/>
          <a:p>
            <a:r>
              <a:rPr lang="es-ES" dirty="0">
                <a:latin typeface="Book Antiqua" pitchFamily="18" charset="0"/>
              </a:rPr>
              <a:t> </a:t>
            </a:r>
            <a:r>
              <a:rPr lang="es-ES" sz="2400" dirty="0">
                <a:latin typeface="Book Antiqua" pitchFamily="18" charset="0"/>
              </a:rPr>
              <a:t>Comparta información con los estudiantes que se gradúan y los padres sobre las actividades y responsabilidades restantes antes del comienzo en 
    miércoles, 24 de mayo de 2023</a:t>
            </a:r>
            <a:r>
              <a:rPr lang="es-ES" dirty="0">
                <a:latin typeface="Book Antiqua" pitchFamily="18" charset="0"/>
              </a:rPr>
              <a:t>
</a:t>
            </a:r>
            <a:endParaRPr lang="en-US" b="1" i="1" dirty="0">
              <a:solidFill>
                <a:srgbClr val="C00000"/>
              </a:solidFill>
              <a:latin typeface="Book Antiqua"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1371599"/>
          </a:xfrm>
        </p:spPr>
        <p:txBody>
          <a:bodyPr>
            <a:normAutofit/>
          </a:bodyPr>
          <a:lstStyle/>
          <a:p>
            <a:pPr algn="ctr"/>
            <a:r>
              <a:rPr lang="en-US" b="1" dirty="0">
                <a:effectLst/>
                <a:latin typeface="Curlz MT" panose="04040404050702020202" pitchFamily="82" charset="0"/>
              </a:rPr>
              <a:t> </a:t>
            </a:r>
            <a:r>
              <a:rPr lang="es-MX" b="1" dirty="0">
                <a:effectLst/>
                <a:latin typeface="Curlz MT" panose="04040404050702020202" pitchFamily="82" charset="0"/>
              </a:rPr>
              <a:t>Cuando recoger el diploma original </a:t>
            </a:r>
            <a:endParaRPr lang="en-US" b="1" dirty="0">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506134" y="1905000"/>
            <a:ext cx="7704667" cy="3962400"/>
          </a:xfrm>
        </p:spPr>
        <p:txBody>
          <a:bodyPr>
            <a:normAutofit/>
          </a:bodyPr>
          <a:lstStyle/>
          <a:p>
            <a:endParaRPr lang="en-US" sz="2400" dirty="0">
              <a:latin typeface="Book Antiqua" panose="02040602050305030304" pitchFamily="18" charset="0"/>
            </a:endParaRPr>
          </a:p>
          <a:p>
            <a:pPr>
              <a:lnSpc>
                <a:spcPct val="110000"/>
              </a:lnSpc>
            </a:pPr>
            <a:r>
              <a:rPr lang="es-MX" dirty="0">
                <a:latin typeface="Book Antiqua" panose="02040602050305030304" pitchFamily="18" charset="0"/>
              </a:rPr>
              <a:t>Los estudiantes pueden mantener su gorra y bata.
Los diplomas no se distribuirán después de la ceremonia de graduación en KSU.  Los graduados pueden recoger sus diplomas el jueves 25 de mayo o el viernes 26 de mayo, de 9:00 a.m. a 12:00 p.m. en el CHS PAC.</a:t>
            </a:r>
            <a:endParaRPr lang="en-US" dirty="0">
              <a:latin typeface="Book Antiqua" panose="02040602050305030304" pitchFamily="18" charset="0"/>
            </a:endParaRPr>
          </a:p>
          <a:p>
            <a:pPr marL="0" indent="0">
              <a:lnSpc>
                <a:spcPct val="110000"/>
              </a:lnSpc>
              <a:buNone/>
            </a:pPr>
            <a:endParaRPr lang="en-US" sz="2400" b="1" dirty="0">
              <a:solidFill>
                <a:srgbClr val="0033CC"/>
              </a:solidFill>
              <a:latin typeface="Book Antiqua" panose="02040602050305030304" pitchFamily="18" charset="0"/>
            </a:endParaRPr>
          </a:p>
        </p:txBody>
      </p:sp>
    </p:spTree>
    <p:extLst>
      <p:ext uri="{BB962C8B-B14F-4D97-AF65-F5344CB8AC3E}">
        <p14:creationId xmlns:p14="http://schemas.microsoft.com/office/powerpoint/2010/main" val="1717121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7212FA-9E54-475C-B0D0-D9D905D86475}"/>
              </a:ext>
            </a:extLst>
          </p:cNvPr>
          <p:cNvSpPr txBox="1"/>
          <p:nvPr/>
        </p:nvSpPr>
        <p:spPr>
          <a:xfrm>
            <a:off x="3542714" y="864386"/>
            <a:ext cx="5106572" cy="1783180"/>
          </a:xfrm>
          <a:prstGeom prst="rect">
            <a:avLst/>
          </a:prstGeom>
          <a:noFill/>
        </p:spPr>
        <p:txBody>
          <a:bodyPr wrap="square" rtlCol="0">
            <a:spAutoFit/>
          </a:bodyPr>
          <a:lstStyle/>
          <a:p>
            <a:pPr algn="ctr" defTabSz="685800">
              <a:lnSpc>
                <a:spcPct val="107000"/>
              </a:lnSpc>
              <a:spcAft>
                <a:spcPts val="1800"/>
              </a:spcAft>
            </a:pPr>
            <a:r>
              <a:rPr lang="es-MX" sz="3000" kern="100">
                <a:solidFill>
                  <a:prstClr val="black"/>
                </a:solidFill>
                <a:latin typeface="Posterama" panose="020B0504020200020000" pitchFamily="34" charset="0"/>
                <a:ea typeface="Calibri" panose="020F0502020204030204" pitchFamily="34" charset="0"/>
                <a:cs typeface="Times New Roman" panose="02020603050405020304" pitchFamily="18" charset="0"/>
              </a:rPr>
              <a:t>¡Haga su pedido antes del viernes 31 de marzo!
</a:t>
            </a:r>
            <a:endParaRPr lang="en-US" sz="1350" dirty="0">
              <a:solidFill>
                <a:prstClr val="black"/>
              </a:solidFill>
              <a:latin typeface="Calibri" panose="020F0502020204030204"/>
            </a:endParaRPr>
          </a:p>
        </p:txBody>
      </p:sp>
      <p:pic>
        <p:nvPicPr>
          <p:cNvPr id="11" name="Picture 10">
            <a:extLst>
              <a:ext uri="{FF2B5EF4-FFF2-40B4-BE49-F238E27FC236}">
                <a16:creationId xmlns:a16="http://schemas.microsoft.com/office/drawing/2014/main" id="{5F176D98-C7C8-B661-CE81-CA250EAF1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159" y="1569353"/>
            <a:ext cx="4098473" cy="3512878"/>
          </a:xfrm>
          <a:prstGeom prst="rect">
            <a:avLst/>
          </a:prstGeom>
        </p:spPr>
      </p:pic>
      <p:sp>
        <p:nvSpPr>
          <p:cNvPr id="12" name="Arrow: Right 11">
            <a:extLst>
              <a:ext uri="{FF2B5EF4-FFF2-40B4-BE49-F238E27FC236}">
                <a16:creationId xmlns:a16="http://schemas.microsoft.com/office/drawing/2014/main" id="{EAB777F3-3F5B-8643-10AB-B8DAE12AAC17}"/>
              </a:ext>
            </a:extLst>
          </p:cNvPr>
          <p:cNvSpPr/>
          <p:nvPr/>
        </p:nvSpPr>
        <p:spPr>
          <a:xfrm rot="10800000">
            <a:off x="8102598" y="4044750"/>
            <a:ext cx="2294475" cy="1289250"/>
          </a:xfrm>
          <a:prstGeom prst="rightArrow">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dirty="0">
              <a:solidFill>
                <a:prstClr val="white"/>
              </a:solidFill>
              <a:latin typeface="Calibri" panose="020F0502020204030204"/>
            </a:endParaRPr>
          </a:p>
        </p:txBody>
      </p:sp>
      <p:sp>
        <p:nvSpPr>
          <p:cNvPr id="13" name="Text Box 7">
            <a:extLst>
              <a:ext uri="{FF2B5EF4-FFF2-40B4-BE49-F238E27FC236}">
                <a16:creationId xmlns:a16="http://schemas.microsoft.com/office/drawing/2014/main" id="{9B0DEE94-ECF3-6640-B8FF-B3D57704193A}"/>
              </a:ext>
            </a:extLst>
          </p:cNvPr>
          <p:cNvSpPr txBox="1"/>
          <p:nvPr/>
        </p:nvSpPr>
        <p:spPr>
          <a:xfrm>
            <a:off x="8242232" y="4378223"/>
            <a:ext cx="2294476" cy="369963"/>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a:lnSpc>
                <a:spcPct val="107000"/>
              </a:lnSpc>
              <a:spcAft>
                <a:spcPts val="600"/>
              </a:spcAft>
            </a:pPr>
            <a:r>
              <a:rPr lang="en-US"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Use this link to order yours today!</a:t>
            </a:r>
            <a:endParaRPr lang="en-US"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Star: 7 Points 13">
            <a:extLst>
              <a:ext uri="{FF2B5EF4-FFF2-40B4-BE49-F238E27FC236}">
                <a16:creationId xmlns:a16="http://schemas.microsoft.com/office/drawing/2014/main" id="{199897B1-8B53-69C2-DD4E-548476ED5049}"/>
              </a:ext>
            </a:extLst>
          </p:cNvPr>
          <p:cNvSpPr/>
          <p:nvPr/>
        </p:nvSpPr>
        <p:spPr>
          <a:xfrm rot="20990273">
            <a:off x="2996315" y="4515740"/>
            <a:ext cx="1651486" cy="1433804"/>
          </a:xfrm>
          <a:prstGeom prst="star7">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dirty="0">
              <a:solidFill>
                <a:prstClr val="white"/>
              </a:solidFill>
              <a:latin typeface="Calibri" panose="020F0502020204030204"/>
            </a:endParaRPr>
          </a:p>
        </p:txBody>
      </p:sp>
      <p:sp>
        <p:nvSpPr>
          <p:cNvPr id="15" name="Text Box 9">
            <a:extLst>
              <a:ext uri="{FF2B5EF4-FFF2-40B4-BE49-F238E27FC236}">
                <a16:creationId xmlns:a16="http://schemas.microsoft.com/office/drawing/2014/main" id="{F2778293-429A-4949-54B1-06264298E5DA}"/>
              </a:ext>
            </a:extLst>
          </p:cNvPr>
          <p:cNvSpPr txBox="1"/>
          <p:nvPr/>
        </p:nvSpPr>
        <p:spPr>
          <a:xfrm rot="20990273">
            <a:off x="3341403" y="4826720"/>
            <a:ext cx="961313" cy="79937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a:lnSpc>
                <a:spcPct val="107000"/>
              </a:lnSpc>
              <a:spcAft>
                <a:spcPts val="600"/>
              </a:spcAft>
            </a:pPr>
            <a:r>
              <a:rPr lang="en-US" sz="405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$15</a:t>
            </a:r>
            <a:endParaRPr lang="en-US"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descr="Qr code&#10;&#10;Description automatically generated">
            <a:extLst>
              <a:ext uri="{FF2B5EF4-FFF2-40B4-BE49-F238E27FC236}">
                <a16:creationId xmlns:a16="http://schemas.microsoft.com/office/drawing/2014/main" id="{FF444584-6D44-132E-E139-D4A636C2B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597" y="3657870"/>
            <a:ext cx="2254330" cy="2254330"/>
          </a:xfrm>
          <a:prstGeom prst="rect">
            <a:avLst/>
          </a:prstGeom>
        </p:spPr>
      </p:pic>
      <p:sp>
        <p:nvSpPr>
          <p:cNvPr id="17" name="TextBox 16">
            <a:extLst>
              <a:ext uri="{FF2B5EF4-FFF2-40B4-BE49-F238E27FC236}">
                <a16:creationId xmlns:a16="http://schemas.microsoft.com/office/drawing/2014/main" id="{287B5D8E-B2BD-1F47-118F-6DA278BCD852}"/>
              </a:ext>
            </a:extLst>
          </p:cNvPr>
          <p:cNvSpPr txBox="1"/>
          <p:nvPr/>
        </p:nvSpPr>
        <p:spPr>
          <a:xfrm>
            <a:off x="2857642" y="208495"/>
            <a:ext cx="6476716" cy="923330"/>
          </a:xfrm>
          <a:prstGeom prst="rect">
            <a:avLst/>
          </a:prstGeom>
          <a:noFill/>
        </p:spPr>
        <p:txBody>
          <a:bodyPr wrap="square" rtlCol="0">
            <a:spAutoFit/>
          </a:bodyPr>
          <a:lstStyle/>
          <a:p>
            <a:pPr algn="ctr" defTabSz="685800"/>
            <a:r>
              <a:rPr lang="en-US" sz="4050" b="1" kern="100" dirty="0">
                <a:solidFill>
                  <a:srgbClr val="4472C4"/>
                </a:solidFill>
                <a:latin typeface="Posterama" panose="020B0504020200020000" pitchFamily="34" charset="0"/>
                <a:ea typeface="Calibri" panose="020F0502020204030204" pitchFamily="34" charset="0"/>
                <a:cs typeface="Times New Roman" panose="02020603050405020304" pitchFamily="18" charset="0"/>
              </a:rPr>
              <a:t>Class of 2023 Yard Signs</a:t>
            </a:r>
            <a:endParaRPr lang="en-US" sz="4050" b="1" kern="100" dirty="0">
              <a:solidFill>
                <a:srgbClr val="4472C4"/>
              </a:solidFill>
              <a:latin typeface="Calibri" panose="020F0502020204030204" pitchFamily="34" charset="0"/>
              <a:ea typeface="Calibri" panose="020F0502020204030204" pitchFamily="34" charset="0"/>
              <a:cs typeface="Times New Roman" panose="02020603050405020304" pitchFamily="18" charset="0"/>
            </a:endParaRPr>
          </a:p>
          <a:p>
            <a:pPr algn="ctr" defTabSz="685800"/>
            <a:endParaRPr lang="en-US" sz="1350" dirty="0">
              <a:solidFill>
                <a:prstClr val="black"/>
              </a:solidFill>
              <a:latin typeface="Calibri" panose="020F0502020204030204"/>
            </a:endParaRPr>
          </a:p>
        </p:txBody>
      </p:sp>
      <p:sp>
        <p:nvSpPr>
          <p:cNvPr id="19" name="TextBox 18">
            <a:extLst>
              <a:ext uri="{FF2B5EF4-FFF2-40B4-BE49-F238E27FC236}">
                <a16:creationId xmlns:a16="http://schemas.microsoft.com/office/drawing/2014/main" id="{F991462F-98BD-F7B1-B064-EE8DF2AAACFA}"/>
              </a:ext>
            </a:extLst>
          </p:cNvPr>
          <p:cNvSpPr txBox="1"/>
          <p:nvPr/>
        </p:nvSpPr>
        <p:spPr>
          <a:xfrm>
            <a:off x="5725824" y="2623873"/>
            <a:ext cx="4856018" cy="1268296"/>
          </a:xfrm>
          <a:prstGeom prst="rect">
            <a:avLst/>
          </a:prstGeom>
          <a:noFill/>
        </p:spPr>
        <p:txBody>
          <a:bodyPr wrap="square">
            <a:spAutoFit/>
          </a:bodyPr>
          <a:lstStyle/>
          <a:p>
            <a:pPr algn="ctr" defTabSz="685800">
              <a:lnSpc>
                <a:spcPct val="107000"/>
              </a:lnSpc>
              <a:spcAft>
                <a:spcPts val="600"/>
              </a:spcAft>
            </a:pPr>
            <a:r>
              <a:rPr lang="en-US" sz="2100" b="1" kern="100">
                <a:solidFill>
                  <a:srgbClr val="0070C0"/>
                </a:solidFill>
                <a:latin typeface="Posterama" panose="020B0504020200020000" pitchFamily="34" charset="0"/>
                <a:ea typeface="Calibri" panose="020F0502020204030204" pitchFamily="34" charset="0"/>
                <a:cs typeface="Times New Roman" panose="02020603050405020304" pitchFamily="18" charset="0"/>
              </a:rPr>
              <a:t>Enviar preguntas a 
campbellptsapresident@gmail.com
</a:t>
            </a:r>
            <a:endParaRPr lang="en-US" sz="2100" dirty="0">
              <a:solidFill>
                <a:prstClr val="black"/>
              </a:solidFill>
              <a:latin typeface="Calibri" panose="020F0502020204030204"/>
            </a:endParaRPr>
          </a:p>
        </p:txBody>
      </p:sp>
      <p:sp>
        <p:nvSpPr>
          <p:cNvPr id="18" name="TextBox 17">
            <a:extLst>
              <a:ext uri="{FF2B5EF4-FFF2-40B4-BE49-F238E27FC236}">
                <a16:creationId xmlns:a16="http://schemas.microsoft.com/office/drawing/2014/main" id="{B0593579-B6B6-45F1-ACB7-5ABC28890F94}"/>
              </a:ext>
            </a:extLst>
          </p:cNvPr>
          <p:cNvSpPr txBox="1"/>
          <p:nvPr/>
        </p:nvSpPr>
        <p:spPr>
          <a:xfrm>
            <a:off x="6061710" y="1817328"/>
            <a:ext cx="4151944" cy="1537152"/>
          </a:xfrm>
          <a:prstGeom prst="rect">
            <a:avLst/>
          </a:prstGeom>
          <a:noFill/>
        </p:spPr>
        <p:txBody>
          <a:bodyPr wrap="square" rtlCol="0">
            <a:spAutoFit/>
          </a:bodyPr>
          <a:lstStyle/>
          <a:p>
            <a:pPr algn="ctr" defTabSz="685800">
              <a:lnSpc>
                <a:spcPct val="107000"/>
              </a:lnSpc>
              <a:spcAft>
                <a:spcPts val="600"/>
              </a:spcAft>
            </a:pPr>
            <a:r>
              <a:rPr lang="es-MX" sz="2100" kern="100" dirty="0">
                <a:solidFill>
                  <a:prstClr val="black"/>
                </a:solidFill>
                <a:latin typeface="Posterama" panose="020B0504020200020000" pitchFamily="34" charset="0"/>
                <a:ea typeface="Calibri" panose="020F0502020204030204" pitchFamily="34" charset="0"/>
                <a:cs typeface="Times New Roman" panose="02020603050405020304" pitchFamily="18" charset="0"/>
              </a:rPr>
              <a:t>Las señales estarán listas para ser recogidas en CHS alrededor del 15 de abril.  
</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1603631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380999"/>
          </a:xfrm>
        </p:spPr>
        <p:txBody>
          <a:bodyPr>
            <a:normAutofit fontScale="90000"/>
          </a:bodyPr>
          <a:lstStyle/>
          <a:p>
            <a:pPr algn="ctr"/>
            <a:r>
              <a:rPr lang="en-US" b="1" dirty="0">
                <a:effectLst/>
                <a:latin typeface="Calibri" panose="020F0502020204030204" pitchFamily="34" charset="0"/>
                <a:cs typeface="Calibri" panose="020F0502020204030204" pitchFamily="34" charset="0"/>
              </a:rPr>
              <a:t>Graduation Tickets</a:t>
            </a:r>
            <a:endParaRPr lang="en-US" b="1" dirty="0">
              <a:solidFill>
                <a:srgbClr val="FF0000"/>
              </a:solidFill>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35568" y="1274956"/>
            <a:ext cx="9603057" cy="5334000"/>
          </a:xfrm>
        </p:spPr>
        <p:txBody>
          <a:bodyPr>
            <a:noAutofit/>
          </a:bodyPr>
          <a:lstStyle/>
          <a:p>
            <a:r>
              <a:rPr lang="es-MX" sz="2000" dirty="0">
                <a:latin typeface="Book Antiqua" panose="02040602050305030304" pitchFamily="18" charset="0"/>
              </a:rPr>
              <a:t>Los graduados que participan en la graduación deben completar la Solicitud de boleto de graduación.  Los graduados que no completen la solicitud recibirán dos (2) boletos.  La fecha límite para solicitar boletos es el 24 de marzo.
Los boletos se distribuirán a los estudiantes de último año durante la práctica de graduación. Todas las personas mayores deben ser liberadas de multas y tarifas antes de recibir multas.
Cada invitado que ingrese al centro de Convocatoria de KSU debe presentar un boleto individual en la puerta. Todos los invitados que asistan a la ceremonia de graduación, incluidos los bebés y niños pequeños que se sentarán en el regazo de los miembros adultos de la familia, requerirán un boleto.
No hay entradas adicionales disponibles. No se proporcionarán boletos por adelantado.
Los boletos no se pueden comprar a los graduados o a sus familias.
</a:t>
            </a:r>
            <a:endParaRPr lang="en-US" sz="2000" dirty="0">
              <a:latin typeface="Book Antiqua" panose="0204060205030503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6C02CC9-E36F-4D73-9AE0-48EA3FC72E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856" b="4856"/>
          <a:stretch/>
        </p:blipFill>
        <p:spPr>
          <a:xfrm>
            <a:off x="1510521" y="-21716"/>
            <a:ext cx="9143985" cy="6022466"/>
          </a:xfrm>
          <a:prstGeom prst="rect">
            <a:avLst/>
          </a:prstGeom>
        </p:spPr>
      </p:pic>
      <p:pic>
        <p:nvPicPr>
          <p:cNvPr id="18" name="Picture 4" descr="Logo&#10;&#10;Description automatically generated">
            <a:extLst>
              <a:ext uri="{FF2B5EF4-FFF2-40B4-BE49-F238E27FC236}">
                <a16:creationId xmlns:a16="http://schemas.microsoft.com/office/drawing/2014/main" id="{5930E028-D5C0-496C-A04E-150E1F2DA8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91201" y="289541"/>
            <a:ext cx="930011" cy="1037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C279171-953E-427A-9467-77225D22290D}"/>
              </a:ext>
            </a:extLst>
          </p:cNvPr>
          <p:cNvSpPr>
            <a:spLocks noGrp="1"/>
          </p:cNvSpPr>
          <p:nvPr>
            <p:ph type="ctrTitle"/>
          </p:nvPr>
        </p:nvSpPr>
        <p:spPr>
          <a:xfrm>
            <a:off x="3202259" y="2782961"/>
            <a:ext cx="6290474" cy="2035357"/>
          </a:xfrm>
          <a:noFill/>
          <a:effectLst>
            <a:glow rad="127000">
              <a:schemeClr val="accent4">
                <a:lumMod val="75000"/>
              </a:schemeClr>
            </a:glow>
          </a:effectLst>
        </p:spPr>
        <p:txBody>
          <a:bodyPr anchor="b">
            <a:normAutofit/>
          </a:bodyPr>
          <a:lstStyle/>
          <a:p>
            <a:r>
              <a:rPr lang="en-US" dirty="0">
                <a:solidFill>
                  <a:schemeClr val="bg1"/>
                </a:solidFill>
                <a:effectLst>
                  <a:glow rad="127000">
                    <a:schemeClr val="accent4">
                      <a:lumMod val="75000"/>
                    </a:schemeClr>
                  </a:glow>
                  <a:outerShdw blurRad="38100" dist="38100" dir="2700000" algn="tl">
                    <a:srgbClr val="000000">
                      <a:alpha val="43137"/>
                    </a:srgbClr>
                  </a:outerShdw>
                </a:effectLst>
              </a:rPr>
              <a:t>COMMENCEMENT 2023</a:t>
            </a:r>
          </a:p>
        </p:txBody>
      </p:sp>
      <p:sp>
        <p:nvSpPr>
          <p:cNvPr id="26" name="Content Placeholder 2">
            <a:extLst>
              <a:ext uri="{FF2B5EF4-FFF2-40B4-BE49-F238E27FC236}">
                <a16:creationId xmlns:a16="http://schemas.microsoft.com/office/drawing/2014/main" id="{5770AD70-6655-4D06-B0BD-13202BF1C23B}"/>
              </a:ext>
            </a:extLst>
          </p:cNvPr>
          <p:cNvSpPr txBox="1">
            <a:spLocks/>
          </p:cNvSpPr>
          <p:nvPr/>
        </p:nvSpPr>
        <p:spPr>
          <a:xfrm>
            <a:off x="4667532" y="1146791"/>
            <a:ext cx="3281326" cy="835132"/>
          </a:xfrm>
          <a:prstGeom prst="rect">
            <a:avLst/>
          </a:prstGeom>
          <a:effectLst>
            <a:glow rad="127000">
              <a:schemeClr val="accent4">
                <a:lumMod val="75000"/>
              </a:schemeClr>
            </a:glow>
          </a:effectLst>
        </p:spPr>
        <p:txBody>
          <a:bodyPr vert="horz" lIns="68580" tIns="34290" rIns="68580" bIns="34290" rtlCol="0" anchor="ctr">
            <a:normAutofit lnSpcReduction="10000"/>
          </a:bodyPr>
          <a:lstStyle>
            <a:lvl1pPr marL="0" indent="0" algn="ctr" defTabSz="914400" rtl="0" eaLnBrk="1" latinLnBrk="0" hangingPunct="1">
              <a:lnSpc>
                <a:spcPct val="101000"/>
              </a:lnSpc>
              <a:spcBef>
                <a:spcPts val="700"/>
              </a:spcBef>
              <a:spcAft>
                <a:spcPts val="700"/>
              </a:spcAft>
              <a:buFont typeface="Arial" panose="020B0604020202020204" pitchFamily="34" charset="0"/>
              <a:buNone/>
              <a:defRPr sz="3600" kern="1200" spc="50" baseline="0">
                <a:solidFill>
                  <a:schemeClr val="bg1"/>
                </a:solidFill>
                <a:latin typeface="+mn-lt"/>
                <a:ea typeface="+mn-ea"/>
                <a:cs typeface="+mn-cs"/>
              </a:defRPr>
            </a:lvl1pPr>
            <a:lvl2pPr marL="457200" indent="0" algn="ctr" defTabSz="914400" rtl="0" eaLnBrk="1" latinLnBrk="0" hangingPunct="1">
              <a:lnSpc>
                <a:spcPct val="101000"/>
              </a:lnSpc>
              <a:spcBef>
                <a:spcPts val="400"/>
              </a:spcBef>
              <a:spcAft>
                <a:spcPts val="400"/>
              </a:spcAft>
              <a:buClrTx/>
              <a:buFont typeface="Wingdings" panose="05000000000000000000" pitchFamily="2" charset="2"/>
              <a:buNone/>
              <a:defRPr sz="2000" kern="1200" spc="50" baseline="0">
                <a:solidFill>
                  <a:schemeClr val="tx1"/>
                </a:solidFill>
                <a:latin typeface="+mn-lt"/>
                <a:ea typeface="+mn-ea"/>
                <a:cs typeface="+mn-cs"/>
              </a:defRPr>
            </a:lvl2pPr>
            <a:lvl3pPr marL="914400" indent="0" algn="ctr"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1371600" indent="0" algn="ctr" defTabSz="914400" rtl="0" eaLnBrk="1" latinLnBrk="0" hangingPunct="1">
              <a:lnSpc>
                <a:spcPct val="101000"/>
              </a:lnSpc>
              <a:spcBef>
                <a:spcPts val="400"/>
              </a:spcBef>
              <a:spcAft>
                <a:spcPts val="400"/>
              </a:spcAft>
              <a:buClrTx/>
              <a:buFont typeface="Wingdings" panose="05000000000000000000" pitchFamily="2" charset="2"/>
              <a:buNone/>
              <a:defRPr sz="1600" kern="1200" spc="50" baseline="0">
                <a:solidFill>
                  <a:schemeClr val="tx1"/>
                </a:solidFill>
                <a:latin typeface="+mn-lt"/>
                <a:ea typeface="+mn-ea"/>
                <a:cs typeface="+mn-cs"/>
              </a:defRPr>
            </a:lvl4pPr>
            <a:lvl5pPr marL="1828800" indent="0" algn="ctr" defTabSz="914400" rtl="0" eaLnBrk="1" latinLnBrk="0" hangingPunct="1">
              <a:lnSpc>
                <a:spcPct val="101000"/>
              </a:lnSpc>
              <a:spcBef>
                <a:spcPts val="400"/>
              </a:spcBef>
              <a:spcAft>
                <a:spcPts val="400"/>
              </a:spcAft>
              <a:buFont typeface="Arial" panose="020B0604020202020204" pitchFamily="34" charset="0"/>
              <a:buNone/>
              <a:defRPr sz="1600" b="1" kern="1200" spc="5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0"/>
              </a:spcBef>
              <a:spcAft>
                <a:spcPts val="450"/>
              </a:spcAft>
              <a:defRPr/>
            </a:pPr>
            <a:r>
              <a:rPr lang="en-US" sz="2700" spc="38" dirty="0">
                <a:solidFill>
                  <a:srgbClr val="F8F7F5"/>
                </a:solidFill>
                <a:effectLst>
                  <a:glow rad="127000">
                    <a:srgbClr val="6F7EFD">
                      <a:lumMod val="75000"/>
                    </a:srgbClr>
                  </a:glow>
                  <a:outerShdw blurRad="38100" dist="38100" dir="2700000" algn="tl">
                    <a:srgbClr val="000000">
                      <a:alpha val="43137"/>
                    </a:srgbClr>
                  </a:outerShdw>
                </a:effectLst>
                <a:latin typeface="Franklin Gothic Medium"/>
              </a:rPr>
              <a:t>CAMPBELL HIGH SCHOOL</a:t>
            </a:r>
          </a:p>
        </p:txBody>
      </p:sp>
      <p:sp>
        <p:nvSpPr>
          <p:cNvPr id="3" name="Subtitle 2">
            <a:extLst>
              <a:ext uri="{FF2B5EF4-FFF2-40B4-BE49-F238E27FC236}">
                <a16:creationId xmlns:a16="http://schemas.microsoft.com/office/drawing/2014/main" id="{D9B92DEA-D5B9-41B4-9BD3-B3EAB7F30998}"/>
              </a:ext>
            </a:extLst>
          </p:cNvPr>
          <p:cNvSpPr>
            <a:spLocks noGrp="1"/>
          </p:cNvSpPr>
          <p:nvPr>
            <p:ph type="subTitle" idx="1"/>
          </p:nvPr>
        </p:nvSpPr>
        <p:spPr>
          <a:xfrm>
            <a:off x="3162960" y="5257800"/>
            <a:ext cx="6290473" cy="1600200"/>
          </a:xfrm>
          <a:ln w="38100">
            <a:noFill/>
          </a:ln>
        </p:spPr>
        <p:txBody>
          <a:bodyPr anchor="t">
            <a:normAutofit fontScale="85000" lnSpcReduction="20000"/>
          </a:bodyPr>
          <a:lstStyle/>
          <a:p>
            <a:r>
              <a:rPr lang="en-US" sz="5200" dirty="0">
                <a:ln w="19050">
                  <a:solidFill>
                    <a:schemeClr val="bg1"/>
                  </a:solidFill>
                </a:ln>
                <a:solidFill>
                  <a:srgbClr val="FFFF00"/>
                </a:solidFill>
              </a:rPr>
              <a:t>Kennesaw State University</a:t>
            </a:r>
          </a:p>
          <a:p>
            <a:r>
              <a:rPr lang="en-US" sz="3600" dirty="0"/>
              <a:t>May 24</a:t>
            </a:r>
            <a:r>
              <a:rPr lang="en-US" sz="3600" baseline="30000" dirty="0"/>
              <a:t>th</a:t>
            </a:r>
            <a:r>
              <a:rPr lang="en-US" sz="3600" dirty="0"/>
              <a:t>, 2023</a:t>
            </a:r>
          </a:p>
          <a:p>
            <a:r>
              <a:rPr lang="en-US" sz="3600" dirty="0"/>
              <a:t>3:30 PM</a:t>
            </a:r>
          </a:p>
        </p:txBody>
      </p:sp>
    </p:spTree>
    <p:extLst>
      <p:ext uri="{BB962C8B-B14F-4D97-AF65-F5344CB8AC3E}">
        <p14:creationId xmlns:p14="http://schemas.microsoft.com/office/powerpoint/2010/main" val="227560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152401"/>
            <a:ext cx="7704667" cy="990599"/>
          </a:xfrm>
        </p:spPr>
        <p:txBody>
          <a:bodyPr>
            <a:normAutofit/>
          </a:bodyPr>
          <a:lstStyle/>
          <a:p>
            <a:pPr algn="ctr"/>
            <a:r>
              <a:rPr lang="en-US" b="1" dirty="0">
                <a:effectLst/>
                <a:latin typeface="Calibri" panose="020F0502020204030204" pitchFamily="34" charset="0"/>
                <a:cs typeface="Calibri" panose="020F0502020204030204" pitchFamily="34" charset="0"/>
              </a:rPr>
              <a:t>How To Stay Informed</a:t>
            </a:r>
          </a:p>
        </p:txBody>
      </p:sp>
      <p:sp>
        <p:nvSpPr>
          <p:cNvPr id="3" name="Content Placeholder 2"/>
          <p:cNvSpPr>
            <a:spLocks noGrp="1"/>
          </p:cNvSpPr>
          <p:nvPr>
            <p:ph idx="1"/>
          </p:nvPr>
        </p:nvSpPr>
        <p:spPr>
          <a:xfrm>
            <a:off x="2438401" y="1142999"/>
            <a:ext cx="7704667" cy="3332816"/>
          </a:xfrm>
        </p:spPr>
        <p:txBody>
          <a:bodyPr>
            <a:normAutofit/>
          </a:bodyPr>
          <a:lstStyle/>
          <a:p>
            <a:r>
              <a:rPr lang="en-US" sz="2400" dirty="0">
                <a:latin typeface="Book Antiqua" panose="02040602050305030304" pitchFamily="18" charset="0"/>
              </a:rPr>
              <a:t>Graduation information </a:t>
            </a:r>
            <a:r>
              <a:rPr lang="en-US" dirty="0">
                <a:latin typeface="Book Antiqua" panose="02040602050305030304" pitchFamily="18" charset="0"/>
              </a:rPr>
              <a:t>is</a:t>
            </a:r>
            <a:r>
              <a:rPr lang="en-US" sz="2400" dirty="0">
                <a:latin typeface="Book Antiqua" panose="02040602050305030304" pitchFamily="18" charset="0"/>
              </a:rPr>
              <a:t> posted </a:t>
            </a:r>
            <a:r>
              <a:rPr lang="en-US" dirty="0">
                <a:latin typeface="Book Antiqua" panose="02040602050305030304" pitchFamily="18" charset="0"/>
              </a:rPr>
              <a:t>on the </a:t>
            </a:r>
            <a:r>
              <a:rPr lang="en-US" sz="2400" b="1" dirty="0">
                <a:solidFill>
                  <a:srgbClr val="0000FF"/>
                </a:solidFill>
                <a:latin typeface="Book Antiqua" panose="02040602050305030304" pitchFamily="18" charset="0"/>
              </a:rPr>
              <a:t>Campbell High School </a:t>
            </a:r>
            <a:r>
              <a:rPr lang="en-US" b="1" dirty="0">
                <a:solidFill>
                  <a:srgbClr val="0000FF"/>
                </a:solidFill>
                <a:latin typeface="Book Antiqua" panose="02040602050305030304" pitchFamily="18" charset="0"/>
              </a:rPr>
              <a:t>website. </a:t>
            </a:r>
            <a:r>
              <a:rPr lang="en-US" sz="2400" dirty="0">
                <a:latin typeface="Book Antiqua" panose="02040602050305030304" pitchFamily="18" charset="0"/>
              </a:rPr>
              <a:t>Please check frequently for information and updates. </a:t>
            </a:r>
            <a:r>
              <a:rPr lang="en-US" dirty="0">
                <a:solidFill>
                  <a:srgbClr val="0066FF"/>
                </a:solidFill>
                <a:latin typeface="Book Antiqua" panose="02040602050305030304" pitchFamily="18" charset="0"/>
                <a:hlinkClick r:id="rId2">
                  <a:extLst>
                    <a:ext uri="{A12FA001-AC4F-418D-AE19-62706E023703}">
                      <ahyp:hlinkClr xmlns:ahyp="http://schemas.microsoft.com/office/drawing/2018/hyperlinkcolor" val="tx"/>
                    </a:ext>
                  </a:extLst>
                </a:hlinkClick>
              </a:rPr>
              <a:t>Graduation and Graduate Information (cobbk12.org)</a:t>
            </a:r>
            <a:endParaRPr lang="en-US" sz="2400" dirty="0">
              <a:solidFill>
                <a:srgbClr val="0066FF"/>
              </a:solidFill>
              <a:latin typeface="Book Antiqua" pitchFamily="18" charset="0"/>
            </a:endParaRPr>
          </a:p>
          <a:p>
            <a:r>
              <a:rPr lang="en-US" sz="2400" dirty="0">
                <a:latin typeface="Book Antiqua" pitchFamily="18" charset="0"/>
              </a:rPr>
              <a:t>The Cobb County School District also maintains a website with graduation information </a:t>
            </a:r>
            <a:r>
              <a:rPr lang="en-US" sz="2400" b="1" dirty="0">
                <a:solidFill>
                  <a:srgbClr val="0033CC"/>
                </a:solidFill>
                <a:latin typeface="Book Antiqua" panose="02040602050305030304" pitchFamily="18" charset="0"/>
                <a:hlinkClick r:id="rId3"/>
              </a:rPr>
              <a:t>www.cobbk12.org/graduation</a:t>
            </a:r>
            <a:endParaRPr lang="en-US" sz="2400" dirty="0">
              <a:latin typeface="Book Antiqua" pitchFamily="18" charset="0"/>
            </a:endParaRPr>
          </a:p>
          <a:p>
            <a:endParaRPr lang="en-US" sz="2400" dirty="0">
              <a:latin typeface="Book Antiqua" pitchFamily="18" charset="0"/>
            </a:endParaRPr>
          </a:p>
        </p:txBody>
      </p:sp>
      <p:sp>
        <p:nvSpPr>
          <p:cNvPr id="5" name="TextBox 4">
            <a:extLst>
              <a:ext uri="{FF2B5EF4-FFF2-40B4-BE49-F238E27FC236}">
                <a16:creationId xmlns:a16="http://schemas.microsoft.com/office/drawing/2014/main" id="{9A42943E-8E38-4834-8462-660FFD8652BD}"/>
              </a:ext>
            </a:extLst>
          </p:cNvPr>
          <p:cNvSpPr txBox="1"/>
          <p:nvPr/>
        </p:nvSpPr>
        <p:spPr>
          <a:xfrm>
            <a:off x="2743201" y="4876800"/>
            <a:ext cx="7780867" cy="1477328"/>
          </a:xfrm>
          <a:prstGeom prst="rect">
            <a:avLst/>
          </a:prstGeom>
          <a:noFill/>
        </p:spPr>
        <p:txBody>
          <a:bodyPr wrap="square">
            <a:spAutoFit/>
          </a:bodyPr>
          <a:lstStyle/>
          <a:p>
            <a:r>
              <a:rPr lang="es-ES" dirty="0">
                <a:latin typeface="Book Antiqua" panose="02040602050305030304" pitchFamily="18" charset="0"/>
              </a:rPr>
              <a:t>La información de graduación se publica en el sitio web de Campbell High School. Por favor, consulte con frecuencia para obtener información y actualizaciones. </a:t>
            </a:r>
            <a:r>
              <a:rPr lang="en-US" dirty="0">
                <a:solidFill>
                  <a:srgbClr val="0066FF"/>
                </a:solidFill>
                <a:latin typeface="Book Antiqua" panose="02040602050305030304" pitchFamily="18" charset="0"/>
                <a:hlinkClick r:id="rId2">
                  <a:extLst>
                    <a:ext uri="{A12FA001-AC4F-418D-AE19-62706E023703}">
                      <ahyp:hlinkClr xmlns:ahyp="http://schemas.microsoft.com/office/drawing/2018/hyperlinkcolor" val="tx"/>
                    </a:ext>
                  </a:extLst>
                </a:hlinkClick>
              </a:rPr>
              <a:t>Graduation and Graduate Information (cobbk12.org)</a:t>
            </a:r>
            <a:endParaRPr lang="en-US" dirty="0">
              <a:solidFill>
                <a:srgbClr val="0066FF"/>
              </a:solidFill>
              <a:latin typeface="Book Antiqua" pitchFamily="18" charset="0"/>
            </a:endParaRPr>
          </a:p>
          <a:p>
            <a:r>
              <a:rPr lang="es-ES" dirty="0">
                <a:latin typeface="Book Antiqua" pitchFamily="18" charset="0"/>
              </a:rPr>
              <a:t>El Distrito Escolar del Condado de Cobb también mantiene un sitio web con información de graduación </a:t>
            </a:r>
            <a:r>
              <a:rPr lang="en-US" b="1" dirty="0">
                <a:solidFill>
                  <a:srgbClr val="0033CC"/>
                </a:solidFill>
                <a:latin typeface="Book Antiqua" panose="02040602050305030304" pitchFamily="18" charset="0"/>
                <a:hlinkClick r:id="rId3"/>
              </a:rPr>
              <a:t>www.cobbk12.org/graduation</a:t>
            </a:r>
            <a:endParaRPr lang="en-US" dirty="0">
              <a:latin typeface="Book Antiqua" pitchFamily="18" charset="0"/>
            </a:endParaRPr>
          </a:p>
        </p:txBody>
      </p:sp>
      <p:sp>
        <p:nvSpPr>
          <p:cNvPr id="7" name="TextBox 6">
            <a:extLst>
              <a:ext uri="{FF2B5EF4-FFF2-40B4-BE49-F238E27FC236}">
                <a16:creationId xmlns:a16="http://schemas.microsoft.com/office/drawing/2014/main" id="{5BCCE82A-412E-4B53-A8AF-B423D4D5BFAF}"/>
              </a:ext>
            </a:extLst>
          </p:cNvPr>
          <p:cNvSpPr txBox="1"/>
          <p:nvPr/>
        </p:nvSpPr>
        <p:spPr>
          <a:xfrm>
            <a:off x="3979334" y="4276199"/>
            <a:ext cx="6553200" cy="800219"/>
          </a:xfrm>
          <a:prstGeom prst="rect">
            <a:avLst/>
          </a:prstGeom>
          <a:noFill/>
        </p:spPr>
        <p:txBody>
          <a:bodyPr wrap="square">
            <a:spAutoFit/>
          </a:bodyPr>
          <a:lstStyle/>
          <a:p>
            <a:r>
              <a:rPr lang="en-US" sz="2800" b="1" dirty="0" err="1">
                <a:latin typeface="Calibri" panose="020F0502020204030204" pitchFamily="34" charset="0"/>
                <a:cs typeface="Calibri" panose="020F0502020204030204" pitchFamily="34" charset="0"/>
              </a:rPr>
              <a:t>Cómo</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mantenerse</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informado</a:t>
            </a:r>
            <a:r>
              <a:rPr lang="en-US" b="1" dirty="0">
                <a:latin typeface="Calibri" panose="020F0502020204030204" pitchFamily="34" charset="0"/>
                <a:cs typeface="Calibri" panose="020F0502020204030204" pitchFamily="34" charset="0"/>
              </a:rPr>
              <a:t>
</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76601" y="1905000"/>
            <a:ext cx="6947127" cy="3488266"/>
          </a:xfrm>
        </p:spPr>
        <p:txBody>
          <a:bodyPr>
            <a:normAutofit fontScale="90000"/>
          </a:bodyPr>
          <a:lstStyle/>
          <a:p>
            <a:r>
              <a:rPr lang="en-US" sz="4800" b="1" dirty="0">
                <a:latin typeface="Calibri" panose="020F0502020204030204" pitchFamily="34" charset="0"/>
                <a:cs typeface="Calibri" panose="020F0502020204030204" pitchFamily="34" charset="0"/>
              </a:rPr>
              <a:t>Senior Activities and Responsibilities</a:t>
            </a:r>
            <a:br>
              <a:rPr lang="en-US" sz="4800" b="1" dirty="0">
                <a:latin typeface="Calibri" panose="020F0502020204030204" pitchFamily="34" charset="0"/>
                <a:cs typeface="Calibri" panose="020F0502020204030204" pitchFamily="34" charset="0"/>
              </a:rPr>
            </a:br>
            <a:br>
              <a:rPr lang="en-US" sz="4800" b="1" dirty="0">
                <a:latin typeface="Calibri" panose="020F0502020204030204" pitchFamily="34" charset="0"/>
                <a:cs typeface="Calibri" panose="020F0502020204030204" pitchFamily="34" charset="0"/>
              </a:rPr>
            </a:br>
            <a:br>
              <a:rPr lang="en-US" sz="4800" b="1" dirty="0">
                <a:latin typeface="Calibri" panose="020F0502020204030204" pitchFamily="34" charset="0"/>
                <a:cs typeface="Calibri" panose="020F0502020204030204" pitchFamily="34" charset="0"/>
              </a:rPr>
            </a:br>
            <a:r>
              <a:rPr lang="es-ES" sz="4800" b="1" dirty="0">
                <a:latin typeface="Calibri" panose="020F0502020204030204" pitchFamily="34" charset="0"/>
                <a:cs typeface="Calibri" panose="020F0502020204030204" pitchFamily="34" charset="0"/>
              </a:rPr>
              <a:t>Actividades y responsabilidades de la tercera edad</a:t>
            </a:r>
            <a:endParaRPr lang="en-US"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314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49074"/>
            <a:ext cx="7514035" cy="1185333"/>
          </a:xfrm>
        </p:spPr>
        <p:txBody>
          <a:bodyPr>
            <a:normAutofit/>
          </a:bodyPr>
          <a:lstStyle/>
          <a:p>
            <a:r>
              <a:rPr lang="en-US" b="1" dirty="0">
                <a:effectLst/>
                <a:latin typeface="Calibri" panose="020F0502020204030204" pitchFamily="34" charset="0"/>
                <a:cs typeface="Calibri" panose="020F0502020204030204" pitchFamily="34" charset="0"/>
              </a:rPr>
              <a:t>Cap and </a:t>
            </a:r>
            <a:r>
              <a:rPr lang="en-US" b="1" dirty="0">
                <a:latin typeface="Calibri" panose="020F0502020204030204" pitchFamily="34" charset="0"/>
                <a:cs typeface="Calibri" panose="020F0502020204030204" pitchFamily="34" charset="0"/>
              </a:rPr>
              <a:t>Gown</a:t>
            </a:r>
            <a:endParaRPr lang="en-US" b="1" dirty="0">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019417" y="762001"/>
            <a:ext cx="5141517" cy="3793067"/>
          </a:xfrm>
        </p:spPr>
        <p:txBody>
          <a:bodyPr>
            <a:normAutofit/>
          </a:bodyPr>
          <a:lstStyle/>
          <a:p>
            <a:r>
              <a:rPr lang="en-US" b="1" dirty="0">
                <a:latin typeface="Book Antiqua" panose="02040602050305030304" pitchFamily="18" charset="0"/>
              </a:rPr>
              <a:t>All graduates must wear the approved cap and gown for commencement provided by </a:t>
            </a:r>
            <a:r>
              <a:rPr lang="en-US" b="1" dirty="0" err="1">
                <a:latin typeface="Book Antiqua" panose="02040602050305030304" pitchFamily="18" charset="0"/>
              </a:rPr>
              <a:t>Herff</a:t>
            </a:r>
            <a:r>
              <a:rPr lang="en-US" b="1" dirty="0">
                <a:latin typeface="Book Antiqua" panose="02040602050305030304" pitchFamily="18" charset="0"/>
              </a:rPr>
              <a:t> Jones/</a:t>
            </a:r>
            <a:r>
              <a:rPr lang="en-US" b="1" dirty="0" err="1">
                <a:latin typeface="Book Antiqua" panose="02040602050305030304" pitchFamily="18" charset="0"/>
              </a:rPr>
              <a:t>ATLGrad</a:t>
            </a:r>
            <a:endParaRPr lang="en-US" b="1" dirty="0">
              <a:latin typeface="Book Antiqua" panose="02040602050305030304" pitchFamily="18" charset="0"/>
            </a:endParaRPr>
          </a:p>
          <a:p>
            <a:r>
              <a:rPr lang="en-US" dirty="0">
                <a:latin typeface="Book Antiqua" panose="02040602050305030304" pitchFamily="18" charset="0"/>
              </a:rPr>
              <a:t>Orders placed after March 7</a:t>
            </a:r>
            <a:r>
              <a:rPr lang="en-US" baseline="30000" dirty="0">
                <a:latin typeface="Book Antiqua" panose="02040602050305030304" pitchFamily="18" charset="0"/>
              </a:rPr>
              <a:t>th</a:t>
            </a:r>
            <a:r>
              <a:rPr lang="en-US" dirty="0">
                <a:latin typeface="Book Antiqua" panose="02040602050305030304" pitchFamily="18" charset="0"/>
              </a:rPr>
              <a:t> will be shipped directly to your home</a:t>
            </a:r>
          </a:p>
        </p:txBody>
      </p:sp>
      <p:pic>
        <p:nvPicPr>
          <p:cNvPr id="4" name="Picture 2">
            <a:extLst>
              <a:ext uri="{FF2B5EF4-FFF2-40B4-BE49-F238E27FC236}">
                <a16:creationId xmlns:a16="http://schemas.microsoft.com/office/drawing/2014/main" id="{CDEF6ADB-B9FE-4AFA-A700-095EC01574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18916" y="259548"/>
            <a:ext cx="2037837" cy="203783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F927152-53D8-446E-896C-8BC8AE6D5894}"/>
              </a:ext>
            </a:extLst>
          </p:cNvPr>
          <p:cNvSpPr txBox="1"/>
          <p:nvPr/>
        </p:nvSpPr>
        <p:spPr>
          <a:xfrm>
            <a:off x="3581400" y="4452372"/>
            <a:ext cx="6172200" cy="2677656"/>
          </a:xfrm>
          <a:prstGeom prst="rect">
            <a:avLst/>
          </a:prstGeom>
          <a:noFill/>
        </p:spPr>
        <p:txBody>
          <a:bodyPr wrap="square">
            <a:spAutoFit/>
          </a:bodyPr>
          <a:lstStyle/>
          <a:p>
            <a:r>
              <a:rPr lang="es-ES" sz="2400" b="1" dirty="0">
                <a:latin typeface="Book Antiqua" panose="02040602050305030304" pitchFamily="18" charset="0"/>
              </a:rPr>
              <a:t>Todos los graduados deben usar la birrete y la toga aprobadas para la graduación proporcionadas por </a:t>
            </a:r>
            <a:r>
              <a:rPr lang="es-ES" sz="2400" b="1" dirty="0" err="1">
                <a:latin typeface="Book Antiqua" panose="02040602050305030304" pitchFamily="18" charset="0"/>
              </a:rPr>
              <a:t>Herff</a:t>
            </a:r>
            <a:r>
              <a:rPr lang="es-ES" sz="2400" b="1" dirty="0">
                <a:latin typeface="Book Antiqua" panose="02040602050305030304" pitchFamily="18" charset="0"/>
              </a:rPr>
              <a:t> Jones / </a:t>
            </a:r>
            <a:r>
              <a:rPr lang="es-ES" sz="2400" b="1" dirty="0" err="1">
                <a:latin typeface="Book Antiqua" panose="02040602050305030304" pitchFamily="18" charset="0"/>
              </a:rPr>
              <a:t>ATLGrad</a:t>
            </a:r>
            <a:r>
              <a:rPr lang="es-ES" sz="2400" b="1" dirty="0">
                <a:latin typeface="Book Antiqua" panose="02040602050305030304" pitchFamily="18" charset="0"/>
              </a:rPr>
              <a:t>
</a:t>
            </a:r>
            <a:r>
              <a:rPr lang="es-ES" sz="2400" dirty="0">
                <a:latin typeface="Book Antiqua" panose="02040602050305030304" pitchFamily="18" charset="0"/>
              </a:rPr>
              <a:t>Los pedidos realizados después del 7 de marzo se enviarán directamente a su domicilio</a:t>
            </a:r>
            <a:r>
              <a:rPr lang="es-ES" sz="2400" b="1" dirty="0">
                <a:latin typeface="Book Antiqua" panose="02040602050305030304" pitchFamily="18" charset="0"/>
              </a:rPr>
              <a:t>
</a:t>
            </a:r>
            <a:endParaRPr lang="en-US" sz="2400" dirty="0">
              <a:latin typeface="Book Antiqua" panose="0204060205030503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914399"/>
          </a:xfrm>
        </p:spPr>
        <p:txBody>
          <a:bodyPr>
            <a:normAutofit fontScale="90000"/>
          </a:bodyPr>
          <a:lstStyle/>
          <a:p>
            <a:pPr algn="ctr"/>
            <a:r>
              <a:rPr lang="en-US" b="1" dirty="0">
                <a:solidFill>
                  <a:srgbClr val="FF0000"/>
                </a:solidFill>
                <a:effectLst/>
                <a:latin typeface="Calibri" panose="020F0502020204030204" pitchFamily="34" charset="0"/>
                <a:cs typeface="Calibri" panose="020F0502020204030204" pitchFamily="34" charset="0"/>
              </a:rPr>
              <a:t>Senior Exam Dates</a:t>
            </a:r>
            <a:br>
              <a:rPr lang="en-US" b="1" dirty="0">
                <a:solidFill>
                  <a:srgbClr val="FF0000"/>
                </a:solidFill>
                <a:effectLst/>
                <a:latin typeface="Calibri" panose="020F0502020204030204" pitchFamily="34" charset="0"/>
                <a:cs typeface="Calibri" panose="020F0502020204030204" pitchFamily="34" charset="0"/>
              </a:rPr>
            </a:br>
            <a:r>
              <a:rPr lang="es-ES" b="1" dirty="0">
                <a:solidFill>
                  <a:srgbClr val="FF0000"/>
                </a:solidFill>
                <a:effectLst/>
                <a:latin typeface="Calibri" panose="020F0502020204030204" pitchFamily="34" charset="0"/>
                <a:cs typeface="Calibri" panose="020F0502020204030204" pitchFamily="34" charset="0"/>
              </a:rPr>
              <a:t>Fechas de los exámenes finales </a:t>
            </a:r>
          </a:p>
        </p:txBody>
      </p:sp>
      <p:sp>
        <p:nvSpPr>
          <p:cNvPr id="3" name="Content Placeholder 2"/>
          <p:cNvSpPr>
            <a:spLocks noGrp="1"/>
          </p:cNvSpPr>
          <p:nvPr>
            <p:ph idx="1"/>
          </p:nvPr>
        </p:nvSpPr>
        <p:spPr>
          <a:xfrm>
            <a:off x="2362201" y="1600200"/>
            <a:ext cx="8458199" cy="4552016"/>
          </a:xfrm>
        </p:spPr>
        <p:txBody>
          <a:bodyPr>
            <a:normAutofit/>
          </a:bodyPr>
          <a:lstStyle/>
          <a:p>
            <a:pPr marL="0" indent="0">
              <a:buNone/>
            </a:pPr>
            <a:endParaRPr lang="en-US" b="1" i="1" dirty="0">
              <a:solidFill>
                <a:srgbClr val="FF0066"/>
              </a:solidFill>
              <a:latin typeface="Book Antiqua" panose="02040602050305030304" pitchFamily="18" charset="0"/>
            </a:endParaRPr>
          </a:p>
          <a:p>
            <a:pPr marL="342900" indent="-342900">
              <a:spcBef>
                <a:spcPts val="0"/>
              </a:spcBef>
              <a:buFont typeface="Symbol" panose="05050102010706020507" pitchFamily="18" charset="2"/>
              <a:buChar char=""/>
            </a:pPr>
            <a:r>
              <a:rPr lang="en-US" dirty="0">
                <a:latin typeface="Book Antiqua" panose="02040602050305030304" pitchFamily="18" charset="0"/>
                <a:ea typeface="Times New Roman" panose="02020603050405020304" pitchFamily="18" charset="0"/>
              </a:rPr>
              <a:t>Wednes</a:t>
            </a:r>
            <a:r>
              <a:rPr lang="en-US" dirty="0">
                <a:effectLst/>
                <a:latin typeface="Book Antiqua" panose="02040602050305030304" pitchFamily="18" charset="0"/>
                <a:ea typeface="Times New Roman" panose="02020603050405020304" pitchFamily="18" charset="0"/>
              </a:rPr>
              <a:t>day, May 10 –   1</a:t>
            </a:r>
            <a:r>
              <a:rPr lang="en-US" baseline="30000" dirty="0">
                <a:effectLst/>
                <a:latin typeface="Book Antiqua" panose="02040602050305030304" pitchFamily="18" charset="0"/>
                <a:ea typeface="Times New Roman" panose="02020603050405020304" pitchFamily="18" charset="0"/>
              </a:rPr>
              <a:t>st</a:t>
            </a:r>
            <a:r>
              <a:rPr lang="en-US" dirty="0">
                <a:effectLst/>
                <a:latin typeface="Book Antiqua" panose="02040602050305030304" pitchFamily="18" charset="0"/>
                <a:ea typeface="Times New Roman" panose="02020603050405020304" pitchFamily="18" charset="0"/>
              </a:rPr>
              <a:t> and 2</a:t>
            </a:r>
            <a:r>
              <a:rPr lang="en-US" baseline="30000" dirty="0">
                <a:effectLst/>
                <a:latin typeface="Book Antiqua" panose="02040602050305030304" pitchFamily="18" charset="0"/>
                <a:ea typeface="Times New Roman" panose="02020603050405020304" pitchFamily="18" charset="0"/>
              </a:rPr>
              <a:t>nd</a:t>
            </a:r>
            <a:r>
              <a:rPr lang="en-US" dirty="0">
                <a:effectLst/>
                <a:latin typeface="Book Antiqua" panose="02040602050305030304" pitchFamily="18" charset="0"/>
                <a:ea typeface="Times New Roman" panose="02020603050405020304" pitchFamily="18" charset="0"/>
              </a:rPr>
              <a:t> Block B </a:t>
            </a:r>
            <a:r>
              <a:rPr lang="en-US" dirty="0">
                <a:latin typeface="Book Antiqua" panose="02040602050305030304" pitchFamily="18" charset="0"/>
                <a:ea typeface="Times New Roman" panose="02020603050405020304" pitchFamily="18" charset="0"/>
              </a:rPr>
              <a:t>D</a:t>
            </a:r>
            <a:r>
              <a:rPr lang="en-US" dirty="0">
                <a:effectLst/>
                <a:latin typeface="Book Antiqua" panose="02040602050305030304" pitchFamily="18" charset="0"/>
                <a:ea typeface="Times New Roman" panose="02020603050405020304" pitchFamily="18" charset="0"/>
              </a:rPr>
              <a:t>ay Finals </a:t>
            </a:r>
          </a:p>
          <a:p>
            <a:pPr marL="342900" indent="-342900">
              <a:spcBef>
                <a:spcPts val="0"/>
              </a:spcBef>
              <a:buFont typeface="Symbol" panose="05050102010706020507" pitchFamily="18" charset="2"/>
              <a:buChar char=""/>
            </a:pPr>
            <a:r>
              <a:rPr lang="en-US" dirty="0">
                <a:latin typeface="Book Antiqua" panose="02040602050305030304" pitchFamily="18" charset="0"/>
                <a:ea typeface="Times New Roman" panose="02020603050405020304" pitchFamily="18" charset="0"/>
              </a:rPr>
              <a:t>Thurs</a:t>
            </a:r>
            <a:r>
              <a:rPr lang="en-US" dirty="0">
                <a:effectLst/>
                <a:latin typeface="Book Antiqua" panose="02040602050305030304" pitchFamily="18" charset="0"/>
                <a:ea typeface="Times New Roman" panose="02020603050405020304" pitchFamily="18" charset="0"/>
              </a:rPr>
              <a:t>day, May 11 –   3</a:t>
            </a:r>
            <a:r>
              <a:rPr lang="en-US" baseline="30000" dirty="0">
                <a:effectLst/>
                <a:latin typeface="Book Antiqua" panose="02040602050305030304" pitchFamily="18" charset="0"/>
                <a:ea typeface="Times New Roman" panose="02020603050405020304" pitchFamily="18" charset="0"/>
              </a:rPr>
              <a:t>rd</a:t>
            </a:r>
            <a:r>
              <a:rPr lang="en-US" dirty="0">
                <a:effectLst/>
                <a:latin typeface="Book Antiqua" panose="02040602050305030304" pitchFamily="18" charset="0"/>
                <a:ea typeface="Times New Roman" panose="02020603050405020304" pitchFamily="18" charset="0"/>
              </a:rPr>
              <a:t> and 4</a:t>
            </a:r>
            <a:r>
              <a:rPr lang="en-US" baseline="30000" dirty="0">
                <a:effectLst/>
                <a:latin typeface="Book Antiqua" panose="02040602050305030304" pitchFamily="18" charset="0"/>
                <a:ea typeface="Times New Roman" panose="02020603050405020304" pitchFamily="18" charset="0"/>
              </a:rPr>
              <a:t>th</a:t>
            </a:r>
            <a:r>
              <a:rPr lang="en-US" dirty="0">
                <a:effectLst/>
                <a:latin typeface="Book Antiqua" panose="02040602050305030304" pitchFamily="18" charset="0"/>
                <a:ea typeface="Times New Roman" panose="02020603050405020304" pitchFamily="18" charset="0"/>
              </a:rPr>
              <a:t> Block A Day Finals</a:t>
            </a:r>
          </a:p>
          <a:p>
            <a:pPr marL="342900" indent="-342900">
              <a:spcBef>
                <a:spcPts val="0"/>
              </a:spcBef>
              <a:buFont typeface="Symbol" panose="05050102010706020507" pitchFamily="18" charset="2"/>
              <a:buChar char=""/>
            </a:pPr>
            <a:r>
              <a:rPr lang="en-US" dirty="0">
                <a:effectLst/>
                <a:latin typeface="Book Antiqua" panose="02040602050305030304" pitchFamily="18" charset="0"/>
                <a:ea typeface="Times New Roman" panose="02020603050405020304" pitchFamily="18" charset="0"/>
              </a:rPr>
              <a:t>Friday, May 12 –   3</a:t>
            </a:r>
            <a:r>
              <a:rPr lang="en-US" baseline="30000" dirty="0">
                <a:effectLst/>
                <a:latin typeface="Book Antiqua" panose="02040602050305030304" pitchFamily="18" charset="0"/>
                <a:ea typeface="Times New Roman" panose="02020603050405020304" pitchFamily="18" charset="0"/>
              </a:rPr>
              <a:t>rd</a:t>
            </a:r>
            <a:r>
              <a:rPr lang="en-US" dirty="0">
                <a:effectLst/>
                <a:latin typeface="Book Antiqua" panose="02040602050305030304" pitchFamily="18" charset="0"/>
                <a:ea typeface="Times New Roman" panose="02020603050405020304" pitchFamily="18" charset="0"/>
              </a:rPr>
              <a:t> and 4</a:t>
            </a:r>
            <a:r>
              <a:rPr lang="en-US" baseline="30000" dirty="0">
                <a:effectLst/>
                <a:latin typeface="Book Antiqua" panose="02040602050305030304" pitchFamily="18" charset="0"/>
                <a:ea typeface="Times New Roman" panose="02020603050405020304" pitchFamily="18" charset="0"/>
              </a:rPr>
              <a:t>th</a:t>
            </a:r>
            <a:r>
              <a:rPr lang="en-US" dirty="0">
                <a:effectLst/>
                <a:latin typeface="Book Antiqua" panose="02040602050305030304" pitchFamily="18" charset="0"/>
                <a:ea typeface="Times New Roman" panose="02020603050405020304" pitchFamily="18" charset="0"/>
              </a:rPr>
              <a:t> Block B Day/(All)</a:t>
            </a:r>
          </a:p>
          <a:p>
            <a:pPr marL="342900" indent="-342900">
              <a:spcBef>
                <a:spcPts val="0"/>
              </a:spcBef>
              <a:buFont typeface="Symbol" panose="05050102010706020507" pitchFamily="18" charset="2"/>
              <a:buChar char=""/>
            </a:pPr>
            <a:r>
              <a:rPr lang="en-US" dirty="0">
                <a:effectLst/>
                <a:latin typeface="Book Antiqua" panose="02040602050305030304" pitchFamily="18" charset="0"/>
                <a:ea typeface="Times New Roman" panose="02020603050405020304" pitchFamily="18" charset="0"/>
              </a:rPr>
              <a:t>Monday, May 15 –   </a:t>
            </a:r>
            <a:r>
              <a:rPr lang="en-US" dirty="0">
                <a:latin typeface="Book Antiqua" panose="02040602050305030304" pitchFamily="18" charset="0"/>
                <a:ea typeface="Times New Roman" panose="02020603050405020304" pitchFamily="18" charset="0"/>
              </a:rPr>
              <a:t>1</a:t>
            </a:r>
            <a:r>
              <a:rPr lang="en-US" baseline="30000" dirty="0">
                <a:latin typeface="Book Antiqua" panose="02040602050305030304" pitchFamily="18" charset="0"/>
                <a:ea typeface="Times New Roman" panose="02020603050405020304" pitchFamily="18" charset="0"/>
              </a:rPr>
              <a:t>st</a:t>
            </a:r>
            <a:r>
              <a:rPr lang="en-US" dirty="0">
                <a:latin typeface="Book Antiqua" panose="02040602050305030304" pitchFamily="18" charset="0"/>
                <a:ea typeface="Times New Roman" panose="02020603050405020304" pitchFamily="18" charset="0"/>
              </a:rPr>
              <a:t> and 2</a:t>
            </a:r>
            <a:r>
              <a:rPr lang="en-US" baseline="30000" dirty="0">
                <a:latin typeface="Book Antiqua" panose="02040602050305030304" pitchFamily="18" charset="0"/>
                <a:ea typeface="Times New Roman" panose="02020603050405020304" pitchFamily="18" charset="0"/>
              </a:rPr>
              <a:t>nd</a:t>
            </a:r>
            <a:r>
              <a:rPr lang="en-US" dirty="0">
                <a:latin typeface="Book Antiqua" panose="02040602050305030304" pitchFamily="18" charset="0"/>
                <a:ea typeface="Times New Roman" panose="02020603050405020304" pitchFamily="18" charset="0"/>
              </a:rPr>
              <a:t> Block A Day/(All)</a:t>
            </a:r>
            <a:endParaRPr lang="en-US" dirty="0">
              <a:effectLst/>
              <a:latin typeface="Book Antiqua" panose="02040602050305030304" pitchFamily="18" charset="0"/>
              <a:ea typeface="Times New Roman" panose="02020603050405020304" pitchFamily="18" charset="0"/>
            </a:endParaRPr>
          </a:p>
          <a:p>
            <a:pPr marL="0" indent="0">
              <a:spcBef>
                <a:spcPts val="0"/>
              </a:spcBef>
              <a:buNone/>
            </a:pPr>
            <a:endParaRPr lang="en-US" dirty="0">
              <a:effectLst/>
              <a:latin typeface="Book Antiqua" panose="02040602050305030304" pitchFamily="18" charset="0"/>
              <a:ea typeface="Times New Roman" panose="02020603050405020304" pitchFamily="18" charset="0"/>
            </a:endParaRPr>
          </a:p>
          <a:p>
            <a:pPr marL="0" indent="0" algn="ctr">
              <a:buNone/>
            </a:pPr>
            <a:r>
              <a:rPr lang="en-US" sz="2000" i="1" dirty="0">
                <a:latin typeface="Book Antiqua" pitchFamily="18" charset="0"/>
              </a:rPr>
              <a:t>Seniors will be dismissed after their last exam on 5/15.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533400"/>
            <a:ext cx="8552688" cy="5715000"/>
          </a:xfrm>
        </p:spPr>
        <p:txBody>
          <a:bodyPr>
            <a:normAutofit/>
          </a:bodyPr>
          <a:lstStyle/>
          <a:p>
            <a:pPr marL="0" indent="0" algn="ctr">
              <a:buNone/>
            </a:pPr>
            <a:r>
              <a:rPr lang="en-US" sz="3600" b="1" u="sng" baseline="30000" dirty="0">
                <a:solidFill>
                  <a:srgbClr val="CC0099"/>
                </a:solidFill>
                <a:latin typeface="Book Antiqua" panose="02040602050305030304" pitchFamily="18" charset="0"/>
              </a:rPr>
              <a:t>Tuesday, May 16</a:t>
            </a:r>
          </a:p>
          <a:p>
            <a:pPr marL="0" indent="0" algn="ctr">
              <a:buNone/>
            </a:pPr>
            <a:r>
              <a:rPr lang="en-US" sz="3600" b="1" u="sng" baseline="30000" dirty="0">
                <a:solidFill>
                  <a:srgbClr val="CC0099"/>
                </a:solidFill>
                <a:latin typeface="Book Antiqua" panose="02040602050305030304" pitchFamily="18" charset="0"/>
              </a:rPr>
              <a:t>Wednesday, May 17</a:t>
            </a:r>
          </a:p>
          <a:p>
            <a:pPr marL="0" indent="0" algn="ctr">
              <a:buNone/>
            </a:pPr>
            <a:r>
              <a:rPr lang="en-US" sz="3600" b="1" u="sng" baseline="30000" dirty="0">
                <a:solidFill>
                  <a:srgbClr val="CC0099"/>
                </a:solidFill>
                <a:latin typeface="Book Antiqua" panose="02040602050305030304" pitchFamily="18" charset="0"/>
              </a:rPr>
              <a:t>Thursday, May 18</a:t>
            </a:r>
          </a:p>
          <a:p>
            <a:pPr marL="0" indent="0" algn="ctr">
              <a:buNone/>
            </a:pPr>
            <a:r>
              <a:rPr lang="en-US" sz="3600" b="1" u="sng" baseline="30000" dirty="0">
                <a:solidFill>
                  <a:srgbClr val="CC0099"/>
                </a:solidFill>
                <a:latin typeface="Book Antiqua" panose="02040602050305030304" pitchFamily="18" charset="0"/>
              </a:rPr>
              <a:t>Monday, May 22</a:t>
            </a:r>
          </a:p>
          <a:p>
            <a:pPr marL="0" indent="0" algn="ctr">
              <a:buNone/>
            </a:pPr>
            <a:endParaRPr lang="en-US" sz="3600" b="1" u="sng" baseline="30000" dirty="0">
              <a:solidFill>
                <a:srgbClr val="CC0099"/>
              </a:solidFill>
              <a:latin typeface="Book Antiqua" panose="02040602050305030304" pitchFamily="18" charset="0"/>
            </a:endParaRPr>
          </a:p>
          <a:p>
            <a:pPr marL="0" indent="0" algn="ctr">
              <a:buNone/>
            </a:pPr>
            <a:r>
              <a:rPr lang="en-US" sz="3500" b="1" baseline="30000" dirty="0">
                <a:solidFill>
                  <a:srgbClr val="CC0099"/>
                </a:solidFill>
                <a:latin typeface="Book Antiqua" panose="02040602050305030304" pitchFamily="18" charset="0"/>
              </a:rPr>
              <a:t> </a:t>
            </a:r>
            <a:r>
              <a:rPr lang="en-US" sz="3500" dirty="0">
                <a:solidFill>
                  <a:srgbClr val="CC0099"/>
                </a:solidFill>
                <a:latin typeface="Book Antiqua" panose="02040602050305030304" pitchFamily="18" charset="0"/>
              </a:rPr>
              <a:t>Graduating seniors </a:t>
            </a:r>
            <a:r>
              <a:rPr lang="en-US" sz="3500" i="1" u="sng" dirty="0">
                <a:solidFill>
                  <a:srgbClr val="CC0099"/>
                </a:solidFill>
                <a:latin typeface="Book Antiqua" panose="02040602050305030304" pitchFamily="18" charset="0"/>
              </a:rPr>
              <a:t>do not </a:t>
            </a:r>
            <a:r>
              <a:rPr lang="en-US" sz="3500" dirty="0">
                <a:solidFill>
                  <a:srgbClr val="CC0099"/>
                </a:solidFill>
                <a:latin typeface="Book Antiqua" panose="02040602050305030304" pitchFamily="18" charset="0"/>
              </a:rPr>
              <a:t>report to school</a:t>
            </a:r>
          </a:p>
          <a:p>
            <a:pPr marL="0" indent="0" algn="ctr">
              <a:buNone/>
            </a:pPr>
            <a:r>
              <a:rPr lang="en-US" sz="3600" b="1" baseline="30000" dirty="0">
                <a:solidFill>
                  <a:srgbClr val="CC0099"/>
                </a:solidFill>
                <a:latin typeface="Book Antiqua" panose="02040602050305030304" pitchFamily="18" charset="0"/>
              </a:rPr>
              <a:t> </a:t>
            </a:r>
            <a:r>
              <a:rPr lang="es-ES" sz="3600" dirty="0">
                <a:solidFill>
                  <a:srgbClr val="CC0099"/>
                </a:solidFill>
                <a:latin typeface="Book Antiqua" panose="02040602050305030304" pitchFamily="18" charset="0"/>
              </a:rPr>
              <a:t>Los estudiantes de último año que se gradúan no se presentan a la escuela
</a:t>
            </a:r>
            <a:endParaRPr lang="en-US" sz="3600" dirty="0">
              <a:solidFill>
                <a:srgbClr val="CC0099"/>
              </a:solidFill>
              <a:latin typeface="Book Antiqua" panose="0204060205030503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800" b="1" dirty="0">
                <a:latin typeface="Calibri" panose="020F0502020204030204" pitchFamily="34" charset="0"/>
                <a:cs typeface="Calibri" panose="020F0502020204030204" pitchFamily="34" charset="0"/>
              </a:rPr>
              <a:t>Requirements and Paperwork</a:t>
            </a:r>
            <a:br>
              <a:rPr lang="en-US" sz="4800" b="1" dirty="0">
                <a:latin typeface="Calibri" panose="020F0502020204030204" pitchFamily="34" charset="0"/>
                <a:cs typeface="Calibri" panose="020F0502020204030204" pitchFamily="34" charset="0"/>
              </a:rPr>
            </a:br>
            <a:br>
              <a:rPr lang="en-US" sz="4800" b="1" dirty="0">
                <a:latin typeface="Calibri" panose="020F0502020204030204" pitchFamily="34" charset="0"/>
                <a:cs typeface="Calibri" panose="020F0502020204030204" pitchFamily="34" charset="0"/>
              </a:rPr>
            </a:br>
            <a:r>
              <a:rPr lang="es-ES" sz="4800" b="1" dirty="0">
                <a:latin typeface="Calibri" panose="020F0502020204030204" pitchFamily="34" charset="0"/>
                <a:cs typeface="Calibri" panose="020F0502020204030204" pitchFamily="34" charset="0"/>
              </a:rPr>
              <a:t>Requisitos y trámites</a:t>
            </a:r>
            <a:r>
              <a:rPr lang="en-US" sz="48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78592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2725</Words>
  <Application>Microsoft Office PowerPoint</Application>
  <PresentationFormat>Widescreen</PresentationFormat>
  <Paragraphs>138</Paragraphs>
  <Slides>33</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33</vt:i4>
      </vt:variant>
    </vt:vector>
  </HeadingPairs>
  <TitlesOfParts>
    <vt:vector size="51" baseType="lpstr">
      <vt:lpstr>Abadi</vt:lpstr>
      <vt:lpstr>Arial</vt:lpstr>
      <vt:lpstr>Avenir Next LT Pro</vt:lpstr>
      <vt:lpstr>Avenir Next LT Pro Light</vt:lpstr>
      <vt:lpstr>Bahnschrift</vt:lpstr>
      <vt:lpstr>Book Antiqua</vt:lpstr>
      <vt:lpstr>Calibri</vt:lpstr>
      <vt:lpstr>Calibri Light</vt:lpstr>
      <vt:lpstr>Curlz MT</vt:lpstr>
      <vt:lpstr>Franklin Gothic Medium</vt:lpstr>
      <vt:lpstr>NeueHaasGroteskDisp Pro</vt:lpstr>
      <vt:lpstr>Posterama</vt:lpstr>
      <vt:lpstr>Segoe UI</vt:lpstr>
      <vt:lpstr>Segoe UI Web (West European)</vt:lpstr>
      <vt:lpstr>Symbol</vt:lpstr>
      <vt:lpstr>Tahoma</vt:lpstr>
      <vt:lpstr>Times New Roman</vt:lpstr>
      <vt:lpstr>Office Theme</vt:lpstr>
      <vt:lpstr>COMMENCEMENT 2023</vt:lpstr>
      <vt:lpstr>Welcome/Bienvenidos </vt:lpstr>
      <vt:lpstr>Meeting Purpose</vt:lpstr>
      <vt:lpstr>How To Stay Informed</vt:lpstr>
      <vt:lpstr>Senior Activities and Responsibilities   Actividades y responsabilidades de la tercera edad</vt:lpstr>
      <vt:lpstr>Cap and Gown</vt:lpstr>
      <vt:lpstr>Senior Exam Dates Fechas de los exámenes finales </vt:lpstr>
      <vt:lpstr>PowerPoint Presentation</vt:lpstr>
      <vt:lpstr>Requirements and Paperwork  Requisitos y trámites
</vt:lpstr>
      <vt:lpstr>Meeting Graduation Requirements Cumplir con los requisitos de graduación</vt:lpstr>
      <vt:lpstr>Senior Clearance Autorización Senior </vt:lpstr>
      <vt:lpstr>Senior Clearance ACTION ITEMS for Counseling</vt:lpstr>
      <vt:lpstr>Assistance to Guests with Disabilities &amp; Elderly  Asistencia a huéspedes con discapacidades y ancianos </vt:lpstr>
      <vt:lpstr>Graduation Information Packet Paquete de información de graduación</vt:lpstr>
      <vt:lpstr>Commencement Information  and Related Activities  Información sobre la apertura y actividades conexas sobre la apertura y actividades conexas </vt:lpstr>
      <vt:lpstr>Commencement Practice  Práctica de apertura</vt:lpstr>
      <vt:lpstr>2023 Commencement </vt:lpstr>
      <vt:lpstr>Bag Checks/Clear Bag Policy</vt:lpstr>
      <vt:lpstr>KSU Parking</vt:lpstr>
      <vt:lpstr>PowerPoint Presentation</vt:lpstr>
      <vt:lpstr>2022 Commencement Ceremony</vt:lpstr>
      <vt:lpstr>Decorum of the  Commencement Program</vt:lpstr>
      <vt:lpstr>Graduate Attire</vt:lpstr>
      <vt:lpstr>Honor Insignia</vt:lpstr>
      <vt:lpstr>Graduation Cords/Honor Insignias</vt:lpstr>
      <vt:lpstr>Insignia de Honor (Clubes/Organizaciones) Distribuido por profesores/patrocinadores
</vt:lpstr>
      <vt:lpstr>Fotos, filmación y transmisión en vivo
</vt:lpstr>
      <vt:lpstr>Cap and Gown Photos</vt:lpstr>
      <vt:lpstr>Los Diplomas originales los podrá recoger los días  25 y 26 de mayo </vt:lpstr>
      <vt:lpstr> Cuando recoger el diploma original </vt:lpstr>
      <vt:lpstr>PowerPoint Presentation</vt:lpstr>
      <vt:lpstr>Graduation Tickets</vt:lpstr>
      <vt:lpstr>COMMENCEMENT 2023</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COMMENCEMENT 2023</dc:title>
  <dc:creator>Rocio Romero</dc:creator>
  <cp:lastModifiedBy>Martha Blaydes</cp:lastModifiedBy>
  <cp:revision>2</cp:revision>
  <cp:lastPrinted>2023-03-21T20:34:43Z</cp:lastPrinted>
  <dcterms:created xsi:type="dcterms:W3CDTF">2023-03-21T20:16:00Z</dcterms:created>
  <dcterms:modified xsi:type="dcterms:W3CDTF">2023-03-30T13:26:04Z</dcterms:modified>
</cp:coreProperties>
</file>