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58" r:id="rId5"/>
    <p:sldId id="271" r:id="rId6"/>
    <p:sldId id="263" r:id="rId7"/>
    <p:sldId id="265" r:id="rId8"/>
    <p:sldId id="264" r:id="rId9"/>
    <p:sldId id="266" r:id="rId10"/>
    <p:sldId id="257" r:id="rId11"/>
    <p:sldId id="268" r:id="rId12"/>
    <p:sldId id="279" r:id="rId13"/>
    <p:sldId id="259" r:id="rId14"/>
    <p:sldId id="270" r:id="rId15"/>
    <p:sldId id="275"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snapToGrid="0">
      <p:cViewPr varScale="1">
        <p:scale>
          <a:sx n="67" d="100"/>
          <a:sy n="67" d="100"/>
        </p:scale>
        <p:origin x="6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4646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88252-30A5-4E90-984A-FF3D2F9E377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1147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04464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9988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30350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52102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6513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45947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6868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4430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0889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D88252-30A5-4E90-984A-FF3D2F9E377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63398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D88252-30A5-4E90-984A-FF3D2F9E3776}"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40233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58754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1817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3D88252-30A5-4E90-984A-FF3D2F9E3776}" type="datetimeFigureOut">
              <a:rPr lang="en-US" smtClean="0"/>
              <a:t>8/3/2023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31845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88252-30A5-4E90-984A-FF3D2F9E377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61888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D88252-30A5-4E90-984A-FF3D2F9E3776}" type="datetimeFigureOut">
              <a:rPr lang="en-US" smtClean="0"/>
              <a:t>8/3/2023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17E198-5238-4175-A138-A931BB20CC2C}" type="slidenum">
              <a:rPr lang="en-US" smtClean="0"/>
              <a:t>‹#›</a:t>
            </a:fld>
            <a:endParaRPr lang="en-US"/>
          </a:p>
        </p:txBody>
      </p:sp>
    </p:spTree>
    <p:extLst>
      <p:ext uri="{BB962C8B-B14F-4D97-AF65-F5344CB8AC3E}">
        <p14:creationId xmlns:p14="http://schemas.microsoft.com/office/powerpoint/2010/main" val="10593864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bbk12.org/page/38564/english-language-arts" TargetMode="External"/><Relationship Id="rId2" Type="http://schemas.openxmlformats.org/officeDocument/2006/relationships/hyperlink" Target="https://www.cobbk12.org/page/42481/mathematics" TargetMode="External"/><Relationship Id="rId1" Type="http://schemas.openxmlformats.org/officeDocument/2006/relationships/slideLayout" Target="../slideLayouts/slideLayout2.xml"/><Relationship Id="rId5" Type="http://schemas.openxmlformats.org/officeDocument/2006/relationships/hyperlink" Target="https://www.cobbk12.org/page/38569/social-studies" TargetMode="External"/><Relationship Id="rId4" Type="http://schemas.openxmlformats.org/officeDocument/2006/relationships/hyperlink" Target="https://www.cobbk12.org/page/38568/scie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3DB24-D75F-4CE3-B716-BA6CAB96D5B2}"/>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8000" b="1" dirty="0"/>
              <a:t>Welcome to 4</a:t>
            </a:r>
            <a:r>
              <a:rPr lang="en-US" sz="8000" b="1" baseline="30000" dirty="0"/>
              <a:t>th</a:t>
            </a:r>
            <a:r>
              <a:rPr lang="en-US" sz="8000" b="1" dirty="0"/>
              <a:t>Grade</a:t>
            </a:r>
            <a:br>
              <a:rPr lang="en-US" sz="8000" b="1" dirty="0"/>
            </a:br>
            <a:endParaRPr lang="en-US" sz="8000" dirty="0"/>
          </a:p>
        </p:txBody>
      </p:sp>
      <p:sp>
        <p:nvSpPr>
          <p:cNvPr id="3" name="Subtitle 2">
            <a:extLst>
              <a:ext uri="{FF2B5EF4-FFF2-40B4-BE49-F238E27FC236}">
                <a16:creationId xmlns:a16="http://schemas.microsoft.com/office/drawing/2014/main" id="{7F5B3FD4-D237-4774-B295-E0FC9BE04218}"/>
              </a:ext>
            </a:extLst>
          </p:cNvPr>
          <p:cNvSpPr>
            <a:spLocks noGrp="1"/>
          </p:cNvSpPr>
          <p:nvPr>
            <p:ph type="subTitle" idx="1"/>
          </p:nvPr>
        </p:nvSpPr>
        <p:spPr>
          <a:xfrm>
            <a:off x="0" y="4764247"/>
            <a:ext cx="12115800" cy="2014240"/>
          </a:xfrm>
        </p:spPr>
        <p:txBody>
          <a:bodyPr>
            <a:normAutofit/>
          </a:bodyPr>
          <a:lstStyle/>
          <a:p>
            <a:pPr algn="ctr">
              <a:lnSpc>
                <a:spcPct val="90000"/>
              </a:lnSpc>
            </a:pPr>
            <a:r>
              <a:rPr lang="en-US" sz="3300" b="1" i="1" dirty="0">
                <a:solidFill>
                  <a:schemeClr val="bg2"/>
                </a:solidFill>
              </a:rPr>
              <a:t>Jan </a:t>
            </a:r>
            <a:r>
              <a:rPr lang="en-US" sz="3300" b="1" i="1" dirty="0" err="1">
                <a:solidFill>
                  <a:schemeClr val="bg2"/>
                </a:solidFill>
              </a:rPr>
              <a:t>chastain</a:t>
            </a:r>
            <a:r>
              <a:rPr lang="en-US" sz="3300" b="1" i="1" dirty="0">
                <a:solidFill>
                  <a:schemeClr val="bg2"/>
                </a:solidFill>
              </a:rPr>
              <a:t>		Lisa Philpott			 Kendall Coskrey Tamerine Flatt	  Sarah Femiano		Susana Allen</a:t>
            </a:r>
          </a:p>
          <a:p>
            <a:pPr algn="ctr">
              <a:lnSpc>
                <a:spcPct val="90000"/>
              </a:lnSpc>
            </a:pPr>
            <a:r>
              <a:rPr lang="en-US" sz="3300" b="1" i="1" dirty="0">
                <a:solidFill>
                  <a:schemeClr val="bg2"/>
                </a:solidFill>
              </a:rPr>
              <a:t>Renee Swann</a:t>
            </a:r>
          </a:p>
          <a:p>
            <a:pPr algn="ctr">
              <a:lnSpc>
                <a:spcPct val="90000"/>
              </a:lnSpc>
            </a:pPr>
            <a:r>
              <a:rPr lang="en-US" b="1" i="1" dirty="0">
                <a:solidFill>
                  <a:schemeClr val="bg2"/>
                </a:solidFill>
              </a:rPr>
              <a:t>  </a:t>
            </a:r>
          </a:p>
          <a:p>
            <a:pPr algn="ctr">
              <a:lnSpc>
                <a:spcPct val="90000"/>
              </a:lnSpc>
            </a:pPr>
            <a:endParaRPr lang="en-US" dirty="0">
              <a:solidFill>
                <a:schemeClr val="bg2"/>
              </a:solidFill>
            </a:endParaRPr>
          </a:p>
        </p:txBody>
      </p:sp>
    </p:spTree>
    <p:extLst>
      <p:ext uri="{BB962C8B-B14F-4D97-AF65-F5344CB8AC3E}">
        <p14:creationId xmlns:p14="http://schemas.microsoft.com/office/powerpoint/2010/main" val="399954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D10EA7A-1977-4F01-8472-6578237E168E}"/>
              </a:ext>
            </a:extLst>
          </p:cNvPr>
          <p:cNvSpPr>
            <a:spLocks noGrp="1"/>
          </p:cNvSpPr>
          <p:nvPr>
            <p:ph type="title"/>
          </p:nvPr>
        </p:nvSpPr>
        <p:spPr>
          <a:xfrm>
            <a:off x="1103312" y="452718"/>
            <a:ext cx="8947522" cy="1400530"/>
          </a:xfrm>
        </p:spPr>
        <p:txBody>
          <a:bodyPr anchor="ctr">
            <a:normAutofit fontScale="90000"/>
          </a:bodyPr>
          <a:lstStyle/>
          <a:p>
            <a:r>
              <a:rPr lang="en-US" b="1" dirty="0">
                <a:solidFill>
                  <a:srgbClr val="FFFFFF"/>
                </a:solidFill>
              </a:rPr>
              <a:t>						     Lunch/Specials/Recess</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593A5028-D839-489F-83BA-FA246FC047D0}"/>
              </a:ext>
            </a:extLst>
          </p:cNvPr>
          <p:cNvSpPr>
            <a:spLocks noGrp="1"/>
          </p:cNvSpPr>
          <p:nvPr>
            <p:ph idx="1"/>
          </p:nvPr>
        </p:nvSpPr>
        <p:spPr>
          <a:xfrm>
            <a:off x="1103312" y="2763520"/>
            <a:ext cx="8946541" cy="4094480"/>
          </a:xfrm>
        </p:spPr>
        <p:txBody>
          <a:bodyPr>
            <a:normAutofit/>
          </a:bodyPr>
          <a:lstStyle/>
          <a:p>
            <a:r>
              <a:rPr lang="en-US" sz="2400" b="1" dirty="0"/>
              <a:t>Parents are welcome to eat lunch with their child. </a:t>
            </a:r>
          </a:p>
          <a:p>
            <a:pPr marL="0" indent="0">
              <a:buNone/>
            </a:pPr>
            <a:r>
              <a:rPr lang="en-US" sz="2400" b="1" dirty="0"/>
              <a:t>    Lunch prices have increased to $3.50 for a student lunch. </a:t>
            </a:r>
          </a:p>
          <a:p>
            <a:r>
              <a:rPr lang="en-US" sz="2400" b="1" dirty="0"/>
              <a:t>                                      LUNCH TIMES:</a:t>
            </a:r>
          </a:p>
          <a:p>
            <a:r>
              <a:rPr lang="en-US" sz="2400" b="1" dirty="0"/>
              <a:t>Mrs. Philpott 10:38-11:08         Mrs. Flatt  10:50-11:20</a:t>
            </a:r>
          </a:p>
          <a:p>
            <a:r>
              <a:rPr lang="en-US" sz="2400" b="1" dirty="0"/>
              <a:t>Mrs. Swann  10:44-11:14         Mrs. Chastain 10:53-11:23</a:t>
            </a:r>
          </a:p>
          <a:p>
            <a:r>
              <a:rPr lang="en-US" sz="2400" b="1" dirty="0"/>
              <a:t>Mrs. Femiano 10:47-11:17       Mrs. Coskrey 10:41-11:11</a:t>
            </a:r>
          </a:p>
          <a:p>
            <a:endParaRPr lang="en-US" sz="2400" b="1" dirty="0"/>
          </a:p>
          <a:p>
            <a:r>
              <a:rPr lang="en-US" sz="2400" b="1" dirty="0"/>
              <a:t>RECESS: 1:30-2:00                      SPECIALS: 12:25-1:10</a:t>
            </a:r>
          </a:p>
          <a:p>
            <a:endParaRPr lang="en-US" sz="2400" b="1" dirty="0"/>
          </a:p>
          <a:p>
            <a:endParaRPr lang="en-US" sz="2400" b="1" dirty="0"/>
          </a:p>
          <a:p>
            <a:endParaRPr lang="en-US" sz="2400" b="1" dirty="0"/>
          </a:p>
          <a:p>
            <a:endParaRPr lang="en-US" sz="2400" b="1" dirty="0"/>
          </a:p>
          <a:p>
            <a:endParaRPr lang="en-US" sz="2400" dirty="0"/>
          </a:p>
          <a:p>
            <a:endParaRPr lang="en-US" sz="4800" dirty="0"/>
          </a:p>
        </p:txBody>
      </p:sp>
    </p:spTree>
    <p:extLst>
      <p:ext uri="{BB962C8B-B14F-4D97-AF65-F5344CB8AC3E}">
        <p14:creationId xmlns:p14="http://schemas.microsoft.com/office/powerpoint/2010/main" val="362327422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ED2DA7E-C0ED-4E70-9A23-A45C5165E93E}"/>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b="1" dirty="0">
                <a:solidFill>
                  <a:srgbClr val="FFFFFF"/>
                </a:solidFill>
              </a:rPr>
              <a:t>			Afternoon Checkouts</a:t>
            </a:r>
            <a:br>
              <a:rPr lang="en-US" sz="2900" b="1" dirty="0">
                <a:solidFill>
                  <a:srgbClr val="FFFFFF"/>
                </a:solidFill>
              </a:rPr>
            </a:br>
            <a:r>
              <a:rPr lang="en-US" sz="2900" b="1" dirty="0">
                <a:solidFill>
                  <a:srgbClr val="FFFFFF"/>
                </a:solidFill>
              </a:rPr>
              <a:t>			Transportation Changes</a:t>
            </a:r>
            <a:br>
              <a:rPr lang="en-US" sz="2900" b="1" dirty="0">
                <a:solidFill>
                  <a:srgbClr val="FFFFFF"/>
                </a:solidFill>
              </a:rPr>
            </a:br>
            <a:endParaRPr lang="en-US" sz="2900" dirty="0">
              <a:solidFill>
                <a:srgbClr val="FFFFFF"/>
              </a:solidFill>
            </a:endParaRPr>
          </a:p>
        </p:txBody>
      </p:sp>
      <p:sp>
        <p:nvSpPr>
          <p:cNvPr id="3" name="Content Placeholder 2">
            <a:extLst>
              <a:ext uri="{FF2B5EF4-FFF2-40B4-BE49-F238E27FC236}">
                <a16:creationId xmlns:a16="http://schemas.microsoft.com/office/drawing/2014/main" id="{2D91F05F-D75F-42F5-BFE6-5203C26887BB}"/>
              </a:ext>
            </a:extLst>
          </p:cNvPr>
          <p:cNvSpPr>
            <a:spLocks noGrp="1"/>
          </p:cNvSpPr>
          <p:nvPr>
            <p:ph idx="1"/>
          </p:nvPr>
        </p:nvSpPr>
        <p:spPr>
          <a:xfrm>
            <a:off x="85725" y="2763520"/>
            <a:ext cx="11601449" cy="3837305"/>
          </a:xfrm>
        </p:spPr>
        <p:txBody>
          <a:bodyPr>
            <a:normAutofit/>
          </a:bodyPr>
          <a:lstStyle/>
          <a:p>
            <a:pPr marL="0" marR="0">
              <a:spcBef>
                <a:spcPts val="0"/>
              </a:spcBef>
              <a:spcAft>
                <a:spcPts val="0"/>
              </a:spcAft>
            </a:pPr>
            <a:endParaRPr lang="en-US" sz="1800" i="1" dirty="0">
              <a:effectLst/>
              <a:highlight>
                <a:srgbClr val="FFFF00"/>
              </a:highlight>
              <a:latin typeface="Roboto" panose="02000000000000000000" pitchFamily="2" charset="0"/>
              <a:ea typeface="Calibri" panose="020F0502020204030204" pitchFamily="34" charset="0"/>
            </a:endParaRPr>
          </a:p>
          <a:p>
            <a:pPr marL="0" marR="0">
              <a:spcBef>
                <a:spcPts val="0"/>
              </a:spcBef>
              <a:spcAft>
                <a:spcPts val="0"/>
              </a:spcAft>
            </a:pPr>
            <a:endParaRPr lang="en-US" sz="1800" i="1" dirty="0">
              <a:highlight>
                <a:srgbClr val="FFFF00"/>
              </a:highlight>
              <a:latin typeface="Roboto" panose="02000000000000000000" pitchFamily="2" charset="0"/>
              <a:ea typeface="Calibri" panose="020F0502020204030204" pitchFamily="34" charset="0"/>
            </a:endParaRPr>
          </a:p>
          <a:p>
            <a:pPr marL="0" marR="0">
              <a:spcBef>
                <a:spcPts val="0"/>
              </a:spcBef>
              <a:spcAft>
                <a:spcPts val="0"/>
              </a:spcAft>
            </a:pPr>
            <a:endParaRPr lang="en-US" sz="1800" i="1" dirty="0">
              <a:effectLst/>
              <a:highlight>
                <a:srgbClr val="FFFF00"/>
              </a:highlight>
              <a:latin typeface="Roboto" panose="02000000000000000000" pitchFamily="2" charset="0"/>
              <a:ea typeface="Calibri" panose="020F0502020204030204" pitchFamily="34" charset="0"/>
            </a:endParaRPr>
          </a:p>
          <a:p>
            <a:pPr marL="0" marR="0">
              <a:spcBef>
                <a:spcPts val="0"/>
              </a:spcBef>
              <a:spcAft>
                <a:spcPts val="0"/>
              </a:spcAft>
            </a:pPr>
            <a:endParaRPr lang="en-US" sz="1800" i="1" dirty="0">
              <a:highlight>
                <a:srgbClr val="FFFF00"/>
              </a:highlight>
              <a:latin typeface="Roboto" panose="02000000000000000000" pitchFamily="2" charset="0"/>
              <a:ea typeface="Calibri" panose="020F0502020204030204" pitchFamily="34" charset="0"/>
            </a:endParaRPr>
          </a:p>
          <a:p>
            <a:pPr marL="0" marR="0">
              <a:spcBef>
                <a:spcPts val="0"/>
              </a:spcBef>
              <a:spcAft>
                <a:spcPts val="0"/>
              </a:spcAft>
            </a:pPr>
            <a:r>
              <a:rPr lang="en-US" sz="1800" i="1" dirty="0">
                <a:effectLst/>
                <a:highlight>
                  <a:srgbClr val="FFFF00"/>
                </a:highlight>
                <a:latin typeface="Roboto" panose="02000000000000000000" pitchFamily="2" charset="0"/>
                <a:ea typeface="Calibri" panose="020F0502020204030204" pitchFamily="34" charset="0"/>
              </a:rPr>
              <a:t>“Parents – please make sure you have completed your child’s transportation in </a:t>
            </a:r>
            <a:r>
              <a:rPr lang="en-US" sz="1800" i="1" dirty="0" err="1">
                <a:effectLst/>
                <a:highlight>
                  <a:srgbClr val="FFFF00"/>
                </a:highlight>
                <a:latin typeface="Roboto" panose="02000000000000000000" pitchFamily="2" charset="0"/>
                <a:ea typeface="Calibri" panose="020F0502020204030204" pitchFamily="34" charset="0"/>
              </a:rPr>
              <a:t>GoSafe</a:t>
            </a:r>
            <a:r>
              <a:rPr lang="en-US" sz="1800" i="1" dirty="0">
                <a:effectLst/>
                <a:highlight>
                  <a:srgbClr val="FFFF00"/>
                </a:highlight>
                <a:latin typeface="Roboto" panose="02000000000000000000" pitchFamily="2" charset="0"/>
                <a:ea typeface="Calibri" panose="020F0502020204030204" pitchFamily="34" charset="0"/>
              </a:rPr>
              <a:t> by Monday.  If you have problems accessing </a:t>
            </a:r>
            <a:r>
              <a:rPr lang="en-US" sz="1800" i="1" dirty="0" err="1">
                <a:effectLst/>
                <a:highlight>
                  <a:srgbClr val="FFFF00"/>
                </a:highlight>
                <a:latin typeface="Roboto" panose="02000000000000000000" pitchFamily="2" charset="0"/>
                <a:ea typeface="Calibri" panose="020F0502020204030204" pitchFamily="34" charset="0"/>
              </a:rPr>
              <a:t>GoSafe</a:t>
            </a:r>
            <a:r>
              <a:rPr lang="en-US" sz="1800" i="1" dirty="0">
                <a:effectLst/>
                <a:highlight>
                  <a:srgbClr val="FFFF00"/>
                </a:highlight>
                <a:latin typeface="Roboto" panose="02000000000000000000" pitchFamily="2" charset="0"/>
                <a:ea typeface="Calibri" panose="020F0502020204030204" pitchFamily="34" charset="0"/>
              </a:rPr>
              <a:t> or need any questions answered regarding this process, please stop by the front office before you leave today and one of our clerks will assist you.”</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Roboto" panose="020000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lnSpc>
                <a:spcPct val="90000"/>
              </a:lnSpc>
            </a:pPr>
            <a:endParaRPr lang="en-US" sz="1600" dirty="0"/>
          </a:p>
        </p:txBody>
      </p:sp>
    </p:spTree>
    <p:extLst>
      <p:ext uri="{BB962C8B-B14F-4D97-AF65-F5344CB8AC3E}">
        <p14:creationId xmlns:p14="http://schemas.microsoft.com/office/powerpoint/2010/main" val="385290330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44586FD-4E8D-4D11-8C42-3C297CDF66C0}"/>
              </a:ext>
            </a:extLst>
          </p:cNvPr>
          <p:cNvPicPr>
            <a:picLocks noChangeAspect="1"/>
          </p:cNvPicPr>
          <p:nvPr/>
        </p:nvPicPr>
        <p:blipFill>
          <a:blip r:embed="rId2">
            <a:alphaModFix amt="37000"/>
          </a:blip>
          <a:stretch>
            <a:fillRect/>
          </a:stretch>
        </p:blipFill>
        <p:spPr>
          <a:xfrm>
            <a:off x="126970" y="205580"/>
            <a:ext cx="11918858" cy="6453127"/>
          </a:xfrm>
          <a:prstGeom prst="rect">
            <a:avLst/>
          </a:prstGeom>
        </p:spPr>
      </p:pic>
      <p:sp>
        <p:nvSpPr>
          <p:cNvPr id="2" name="Title 1">
            <a:extLst>
              <a:ext uri="{FF2B5EF4-FFF2-40B4-BE49-F238E27FC236}">
                <a16:creationId xmlns:a16="http://schemas.microsoft.com/office/drawing/2014/main" id="{61A2D3AC-53B5-4B68-945F-361C4FF62B5E}"/>
              </a:ext>
            </a:extLst>
          </p:cNvPr>
          <p:cNvSpPr>
            <a:spLocks noGrp="1"/>
          </p:cNvSpPr>
          <p:nvPr>
            <p:ph type="title"/>
          </p:nvPr>
        </p:nvSpPr>
        <p:spPr/>
        <p:txBody>
          <a:bodyPr>
            <a:normAutofit/>
          </a:bodyPr>
          <a:lstStyle/>
          <a:p>
            <a:pPr algn="ctr"/>
            <a:r>
              <a:rPr lang="en-US" b="1" dirty="0">
                <a:latin typeface="Amasis MT Pro Black" panose="02040A04050005020304" pitchFamily="18" charset="0"/>
              </a:rPr>
              <a:t>Afternoon Carpool Information</a:t>
            </a:r>
          </a:p>
        </p:txBody>
      </p:sp>
      <p:sp>
        <p:nvSpPr>
          <p:cNvPr id="3" name="Subtitle 2">
            <a:extLst>
              <a:ext uri="{FF2B5EF4-FFF2-40B4-BE49-F238E27FC236}">
                <a16:creationId xmlns:a16="http://schemas.microsoft.com/office/drawing/2014/main" id="{0624F49B-7FE7-438F-B029-468E85375A29}"/>
              </a:ext>
            </a:extLst>
          </p:cNvPr>
          <p:cNvSpPr>
            <a:spLocks noGrp="1"/>
          </p:cNvSpPr>
          <p:nvPr>
            <p:ph idx="1"/>
          </p:nvPr>
        </p:nvSpPr>
        <p:spPr/>
        <p:txBody>
          <a:bodyPr>
            <a:normAutofit/>
          </a:bodyPr>
          <a:lstStyle/>
          <a:p>
            <a:r>
              <a:rPr lang="en-US" dirty="0">
                <a:latin typeface="Amasis MT Pro Black" panose="02040A04050005020304" pitchFamily="18" charset="0"/>
              </a:rPr>
              <a:t>In order to streamline and ensure safety during carpool, please…</a:t>
            </a:r>
          </a:p>
          <a:p>
            <a:pPr lvl="1"/>
            <a:r>
              <a:rPr lang="en-US" dirty="0">
                <a:latin typeface="Amasis MT Pro Black" panose="02040A04050005020304" pitchFamily="18" charset="0"/>
              </a:rPr>
              <a:t>Display your car tag visibly in the front window of the car</a:t>
            </a:r>
          </a:p>
          <a:p>
            <a:pPr lvl="2"/>
            <a:r>
              <a:rPr lang="en-US" dirty="0">
                <a:latin typeface="Amasis MT Pro Black" panose="02040A04050005020304" pitchFamily="18" charset="0"/>
              </a:rPr>
              <a:t>If no car tag is present, you will be asked to park and show ID in the front office</a:t>
            </a:r>
          </a:p>
          <a:p>
            <a:pPr lvl="1"/>
            <a:r>
              <a:rPr lang="en-US" dirty="0">
                <a:latin typeface="Amasis MT Pro Black" panose="02040A04050005020304" pitchFamily="18" charset="0"/>
              </a:rPr>
              <a:t>Reuse car tags from last year, if possible, by changing the grade level(s)</a:t>
            </a:r>
          </a:p>
          <a:p>
            <a:r>
              <a:rPr lang="en-US" dirty="0">
                <a:latin typeface="Amasis MT Pro Black" panose="02040A04050005020304" pitchFamily="18" charset="0"/>
              </a:rPr>
              <a:t>If you need a car tag, the enrolling adult can visit the table in the mezzanine, and </a:t>
            </a:r>
            <a:r>
              <a:rPr lang="en-US" u="sng" dirty="0">
                <a:latin typeface="Amasis MT Pro Black" panose="02040A04050005020304" pitchFamily="18" charset="0"/>
              </a:rPr>
              <a:t>ONE</a:t>
            </a:r>
            <a:r>
              <a:rPr lang="en-US" dirty="0">
                <a:latin typeface="Amasis MT Pro Black" panose="02040A04050005020304" pitchFamily="18" charset="0"/>
              </a:rPr>
              <a:t> tag will be made, per family, at this time. </a:t>
            </a:r>
          </a:p>
          <a:p>
            <a:r>
              <a:rPr lang="en-US" dirty="0">
                <a:latin typeface="Amasis MT Pro Black" panose="02040A04050005020304" pitchFamily="18" charset="0"/>
              </a:rPr>
              <a:t>We appreciate your understanding and flexibility in all carpool matters, and please remember that it will take a little time to work through the efficiency due to the volume expected.</a:t>
            </a:r>
          </a:p>
          <a:p>
            <a:pPr marL="0" indent="0">
              <a:buNone/>
            </a:pPr>
            <a:endParaRPr lang="en-US" dirty="0">
              <a:latin typeface="Amasis MT Pro Black" panose="02040A04050005020304" pitchFamily="18" charset="0"/>
            </a:endParaRPr>
          </a:p>
        </p:txBody>
      </p:sp>
    </p:spTree>
    <p:extLst>
      <p:ext uri="{BB962C8B-B14F-4D97-AF65-F5344CB8AC3E}">
        <p14:creationId xmlns:p14="http://schemas.microsoft.com/office/powerpoint/2010/main" val="12480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4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4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iterate type="lt">
                                    <p:tmPct val="10000"/>
                                  </p:iterate>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400"/>
                                        <p:tgtEl>
                                          <p:spTgt spid="3">
                                            <p:txEl>
                                              <p:pRg st="5" end="5"/>
                                            </p:txEl>
                                          </p:spTgt>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2"/>
                                        </p:tgtEl>
                                        <p:attrNameLst>
                                          <p:attrName>style.visibility</p:attrName>
                                        </p:attrNameLst>
                                      </p:cBhvr>
                                      <p:to>
                                        <p:strVal val="visible"/>
                                      </p:to>
                                    </p:set>
                                    <p:animEffect transition="in" filter="fade">
                                      <p:cBhvr>
                                        <p:cTn id="2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2"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D778C96-E93D-404A-A460-B11D6D39479B}"/>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Reading</a:t>
            </a:r>
          </a:p>
        </p:txBody>
      </p:sp>
      <p:sp>
        <p:nvSpPr>
          <p:cNvPr id="3" name="Content Placeholder 2">
            <a:extLst>
              <a:ext uri="{FF2B5EF4-FFF2-40B4-BE49-F238E27FC236}">
                <a16:creationId xmlns:a16="http://schemas.microsoft.com/office/drawing/2014/main" id="{2376AFA6-7F50-4C06-9DE7-BA3141161F46}"/>
              </a:ext>
            </a:extLst>
          </p:cNvPr>
          <p:cNvSpPr>
            <a:spLocks noGrp="1"/>
          </p:cNvSpPr>
          <p:nvPr>
            <p:ph idx="1"/>
          </p:nvPr>
        </p:nvSpPr>
        <p:spPr>
          <a:xfrm>
            <a:off x="0" y="2381250"/>
            <a:ext cx="12192000" cy="4476750"/>
          </a:xfrm>
        </p:spPr>
        <p:txBody>
          <a:bodyPr>
            <a:normAutofit fontScale="92500" lnSpcReduction="10000"/>
          </a:bodyPr>
          <a:lstStyle/>
          <a:p>
            <a:pPr>
              <a:lnSpc>
                <a:spcPct val="90000"/>
              </a:lnSpc>
            </a:pPr>
            <a:endParaRPr lang="en-US" sz="800" dirty="0"/>
          </a:p>
          <a:p>
            <a:pPr>
              <a:lnSpc>
                <a:spcPct val="90000"/>
              </a:lnSpc>
            </a:pPr>
            <a:r>
              <a:rPr lang="en-US" sz="2400" dirty="0"/>
              <a:t>EXPECTATION:</a:t>
            </a:r>
            <a:br>
              <a:rPr lang="en-US" sz="2400" dirty="0"/>
            </a:br>
            <a:r>
              <a:rPr lang="en-US" sz="2400" dirty="0"/>
              <a:t>   Read for at least 30 minutes each day. The best environment is where your child can have uninterrupted reading time to build their reading stamina.  Reading out loud is just as valuable as your child reading to themselves.  </a:t>
            </a:r>
          </a:p>
          <a:p>
            <a:pPr>
              <a:lnSpc>
                <a:spcPct val="90000"/>
              </a:lnSpc>
            </a:pPr>
            <a:endParaRPr lang="en-US" sz="2400" dirty="0"/>
          </a:p>
          <a:p>
            <a:pPr>
              <a:lnSpc>
                <a:spcPct val="90000"/>
              </a:lnSpc>
            </a:pPr>
            <a:r>
              <a:rPr lang="en-US" sz="3200" b="0" i="0" dirty="0">
                <a:solidFill>
                  <a:srgbClr val="202124"/>
                </a:solidFill>
                <a:effectLst/>
                <a:latin typeface="Google Sans"/>
              </a:rPr>
              <a:t> </a:t>
            </a:r>
            <a:r>
              <a:rPr lang="en-US" sz="3200" b="0" i="0" dirty="0">
                <a:solidFill>
                  <a:srgbClr val="202124"/>
                </a:solidFill>
                <a:effectLst/>
                <a:latin typeface="Sagona Book" panose="02020503050505020204" pitchFamily="18" charset="0"/>
              </a:rPr>
              <a:t>"</a:t>
            </a:r>
            <a:r>
              <a:rPr lang="en-US" sz="3200" b="0" i="0" dirty="0">
                <a:solidFill>
                  <a:srgbClr val="040C28"/>
                </a:solidFill>
                <a:effectLst/>
                <a:latin typeface="Sagona Book" panose="02020503050505020204" pitchFamily="18" charset="0"/>
              </a:rPr>
              <a:t>The more that you read, the more things you will know.</a:t>
            </a:r>
            <a:r>
              <a:rPr lang="en-US" sz="3200" b="0" i="0" dirty="0">
                <a:solidFill>
                  <a:srgbClr val="202124"/>
                </a:solidFill>
                <a:effectLst/>
                <a:latin typeface="Sagona Book" panose="02020503050505020204" pitchFamily="18" charset="0"/>
              </a:rPr>
              <a:t> </a:t>
            </a:r>
            <a:r>
              <a:rPr lang="en-US" sz="3200" b="0" i="0" dirty="0">
                <a:solidFill>
                  <a:srgbClr val="040C28"/>
                </a:solidFill>
                <a:effectLst/>
                <a:latin typeface="Sagona Book" panose="02020503050505020204" pitchFamily="18" charset="0"/>
              </a:rPr>
              <a:t>The more that you learn, the more places you'll go." – Dr.</a:t>
            </a:r>
            <a:r>
              <a:rPr lang="en-US" sz="3200" b="0" i="0" dirty="0">
                <a:solidFill>
                  <a:srgbClr val="202124"/>
                </a:solidFill>
                <a:effectLst/>
                <a:latin typeface="Sagona Book" panose="02020503050505020204" pitchFamily="18" charset="0"/>
              </a:rPr>
              <a:t> </a:t>
            </a:r>
            <a:r>
              <a:rPr lang="en-US" sz="3200" b="0" i="0" dirty="0">
                <a:solidFill>
                  <a:srgbClr val="040C28"/>
                </a:solidFill>
                <a:effectLst/>
                <a:latin typeface="Sagona Book" panose="02020503050505020204" pitchFamily="18" charset="0"/>
              </a:rPr>
              <a:t>Seuss</a:t>
            </a:r>
            <a:r>
              <a:rPr lang="en-US" sz="3200" b="0" i="0" dirty="0">
                <a:solidFill>
                  <a:srgbClr val="202124"/>
                </a:solidFill>
                <a:effectLst/>
                <a:latin typeface="Sagona Book" panose="02020503050505020204" pitchFamily="18" charset="0"/>
              </a:rPr>
              <a:t>. </a:t>
            </a:r>
            <a:r>
              <a:rPr lang="en-US" sz="3200" b="0" i="0" dirty="0">
                <a:solidFill>
                  <a:srgbClr val="70757A"/>
                </a:solidFill>
                <a:effectLst/>
                <a:latin typeface="Sagona Book" panose="02020503050505020204" pitchFamily="18" charset="0"/>
              </a:rPr>
              <a:t>Sep 27, 2018</a:t>
            </a:r>
          </a:p>
          <a:p>
            <a:pPr>
              <a:lnSpc>
                <a:spcPct val="90000"/>
              </a:lnSpc>
            </a:pPr>
            <a:endParaRPr lang="en-US" sz="3200" dirty="0">
              <a:solidFill>
                <a:srgbClr val="70757A"/>
              </a:solidFill>
              <a:latin typeface="Google Sans"/>
            </a:endParaRPr>
          </a:p>
          <a:p>
            <a:pPr>
              <a:lnSpc>
                <a:spcPct val="90000"/>
              </a:lnSpc>
            </a:pPr>
            <a:r>
              <a:rPr lang="en-US" sz="2800" b="0" i="0" dirty="0">
                <a:solidFill>
                  <a:srgbClr val="474747"/>
                </a:solidFill>
                <a:effectLst/>
                <a:latin typeface="MingLiU" panose="020B0604030504040204" pitchFamily="49" charset="-120"/>
                <a:ea typeface="MingLiU" panose="020B0604030504040204" pitchFamily="49" charset="-120"/>
              </a:rPr>
              <a:t>"I will defend the importance of bedtime stories to my last gasp." -- JK Rowling</a:t>
            </a:r>
            <a:endParaRPr lang="en-US" sz="3200" dirty="0">
              <a:latin typeface="MingLiU" panose="020B0604030504040204" pitchFamily="49" charset="-120"/>
              <a:ea typeface="MingLiU" panose="020B0604030504040204" pitchFamily="49" charset="-120"/>
            </a:endParaRPr>
          </a:p>
        </p:txBody>
      </p:sp>
    </p:spTree>
    <p:extLst>
      <p:ext uri="{BB962C8B-B14F-4D97-AF65-F5344CB8AC3E}">
        <p14:creationId xmlns:p14="http://schemas.microsoft.com/office/powerpoint/2010/main" val="39981422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372FC2D-F484-4552-A07D-3883F556E21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Attendance Policy</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FD6934C-879B-4E66-A89E-C6593C3620A6}"/>
              </a:ext>
            </a:extLst>
          </p:cNvPr>
          <p:cNvSpPr>
            <a:spLocks noGrp="1"/>
          </p:cNvSpPr>
          <p:nvPr>
            <p:ph idx="1"/>
          </p:nvPr>
        </p:nvSpPr>
        <p:spPr>
          <a:xfrm>
            <a:off x="0" y="2763520"/>
            <a:ext cx="11696700" cy="3484879"/>
          </a:xfrm>
        </p:spPr>
        <p:txBody>
          <a:bodyPr>
            <a:normAutofit/>
          </a:bodyPr>
          <a:lstStyle/>
          <a:p>
            <a:pPr marL="285750" indent="-285750">
              <a:lnSpc>
                <a:spcPct val="90000"/>
              </a:lnSpc>
              <a:buFont typeface="Arial" panose="020B0604020202020204" pitchFamily="34" charset="0"/>
              <a:buChar char="•"/>
            </a:pPr>
            <a:r>
              <a:rPr lang="en-US" b="1" dirty="0"/>
              <a:t>Regular and consistent attendance is important for students and their academic progress. Mountain View follows the county’s attendance policy with the following procedures:</a:t>
            </a:r>
          </a:p>
          <a:p>
            <a:pPr marL="285750" indent="-285750">
              <a:lnSpc>
                <a:spcPct val="90000"/>
              </a:lnSpc>
              <a:buFont typeface="Arial" panose="020B0604020202020204" pitchFamily="34" charset="0"/>
              <a:buChar char="•"/>
            </a:pPr>
            <a:endParaRPr lang="en-US" b="1" dirty="0"/>
          </a:p>
          <a:p>
            <a:pPr>
              <a:lnSpc>
                <a:spcPct val="90000"/>
              </a:lnSpc>
            </a:pPr>
            <a:r>
              <a:rPr lang="en-US" b="1" dirty="0"/>
              <a:t>· Three (3) unexcused absences: Teachers will communicate with parents regarding student attendance via e-mail, phone, parent conference or postcard.</a:t>
            </a:r>
          </a:p>
          <a:p>
            <a:pPr>
              <a:lnSpc>
                <a:spcPct val="90000"/>
              </a:lnSpc>
            </a:pPr>
            <a:endParaRPr lang="en-US" b="1" dirty="0"/>
          </a:p>
          <a:p>
            <a:pPr>
              <a:lnSpc>
                <a:spcPct val="90000"/>
              </a:lnSpc>
            </a:pPr>
            <a:r>
              <a:rPr lang="en-US" b="1" dirty="0"/>
              <a:t>· Five (5) unexcused absences: A letter to parents will be sent from administration.</a:t>
            </a:r>
          </a:p>
          <a:p>
            <a:pPr>
              <a:lnSpc>
                <a:spcPct val="90000"/>
              </a:lnSpc>
            </a:pPr>
            <a:endParaRPr lang="en-US" b="1" dirty="0"/>
          </a:p>
          <a:p>
            <a:pPr>
              <a:lnSpc>
                <a:spcPct val="90000"/>
              </a:lnSpc>
            </a:pPr>
            <a:r>
              <a:rPr lang="en-US" b="1" dirty="0"/>
              <a:t>· Seven (7) unexcused absences: A School Social Work referral will be generated.</a:t>
            </a:r>
          </a:p>
          <a:p>
            <a:pPr marL="285750" indent="-285750">
              <a:lnSpc>
                <a:spcPct val="90000"/>
              </a:lnSpc>
              <a:buFont typeface="Arial" panose="020B0604020202020204" pitchFamily="34" charset="0"/>
              <a:buChar char="•"/>
            </a:pPr>
            <a:endParaRPr lang="en-US" b="1" dirty="0"/>
          </a:p>
          <a:p>
            <a:pPr>
              <a:lnSpc>
                <a:spcPct val="90000"/>
              </a:lnSpc>
            </a:pPr>
            <a:endParaRPr lang="en-US" sz="1600" dirty="0"/>
          </a:p>
        </p:txBody>
      </p:sp>
    </p:spTree>
    <p:extLst>
      <p:ext uri="{BB962C8B-B14F-4D97-AF65-F5344CB8AC3E}">
        <p14:creationId xmlns:p14="http://schemas.microsoft.com/office/powerpoint/2010/main" val="298738576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C87-BE51-44CA-ABA2-95F73227382B}"/>
              </a:ext>
            </a:extLst>
          </p:cNvPr>
          <p:cNvSpPr>
            <a:spLocks noGrp="1"/>
          </p:cNvSpPr>
          <p:nvPr>
            <p:ph type="title"/>
          </p:nvPr>
        </p:nvSpPr>
        <p:spPr/>
        <p:txBody>
          <a:bodyPr/>
          <a:lstStyle/>
          <a:p>
            <a:pPr algn="ctr"/>
            <a:r>
              <a:rPr lang="en-US" dirty="0"/>
              <a:t>Reminders</a:t>
            </a:r>
          </a:p>
        </p:txBody>
      </p:sp>
      <p:pic>
        <p:nvPicPr>
          <p:cNvPr id="5" name="Content Placeholder 4" descr="A picture containing text&#10;&#10;Description automatically generated">
            <a:extLst>
              <a:ext uri="{FF2B5EF4-FFF2-40B4-BE49-F238E27FC236}">
                <a16:creationId xmlns:a16="http://schemas.microsoft.com/office/drawing/2014/main" id="{44860695-8AFF-489A-B355-EDBE28B6D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477" y="2052638"/>
            <a:ext cx="3146821" cy="4195762"/>
          </a:xfrm>
        </p:spPr>
      </p:pic>
    </p:spTree>
    <p:extLst>
      <p:ext uri="{BB962C8B-B14F-4D97-AF65-F5344CB8AC3E}">
        <p14:creationId xmlns:p14="http://schemas.microsoft.com/office/powerpoint/2010/main" val="140424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807FC-B4DA-480F-84A5-C94D44BD8451}"/>
              </a:ext>
            </a:extLst>
          </p:cNvPr>
          <p:cNvSpPr>
            <a:spLocks noGrp="1"/>
          </p:cNvSpPr>
          <p:nvPr>
            <p:ph idx="1"/>
          </p:nvPr>
        </p:nvSpPr>
        <p:spPr>
          <a:xfrm>
            <a:off x="238125" y="0"/>
            <a:ext cx="11953875" cy="6248399"/>
          </a:xfrm>
        </p:spPr>
        <p:txBody>
          <a:bodyPr>
            <a:normAutofit/>
          </a:bodyPr>
          <a:lstStyle/>
          <a:p>
            <a:endParaRPr lang="en-US" sz="8800" dirty="0"/>
          </a:p>
          <a:p>
            <a:pPr marL="0" indent="0" algn="ctr">
              <a:buNone/>
            </a:pPr>
            <a:r>
              <a:rPr lang="en-US" sz="8800" dirty="0"/>
              <a:t>We are looking forward to an amazing year!</a:t>
            </a:r>
          </a:p>
        </p:txBody>
      </p:sp>
    </p:spTree>
    <p:extLst>
      <p:ext uri="{BB962C8B-B14F-4D97-AF65-F5344CB8AC3E}">
        <p14:creationId xmlns:p14="http://schemas.microsoft.com/office/powerpoint/2010/main" val="369557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7" name="Picture 103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3" name="Rectangle 104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Graphic 2">
            <a:extLst>
              <a:ext uri="{FF2B5EF4-FFF2-40B4-BE49-F238E27FC236}">
                <a16:creationId xmlns:a16="http://schemas.microsoft.com/office/drawing/2014/main" id="{971052C7-E67F-40D9-811A-629EF22C98A3}"/>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143940" y="643467"/>
            <a:ext cx="990411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104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430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D10EA7A-1977-4F01-8472-6578237E168E}"/>
              </a:ext>
            </a:extLst>
          </p:cNvPr>
          <p:cNvSpPr>
            <a:spLocks noGrp="1"/>
          </p:cNvSpPr>
          <p:nvPr>
            <p:ph type="title"/>
          </p:nvPr>
        </p:nvSpPr>
        <p:spPr>
          <a:xfrm>
            <a:off x="2230244" y="452718"/>
            <a:ext cx="7820590" cy="1400530"/>
          </a:xfrm>
        </p:spPr>
        <p:txBody>
          <a:bodyPr anchor="ctr">
            <a:normAutofit fontScale="90000"/>
          </a:bodyPr>
          <a:lstStyle/>
          <a:p>
            <a:pPr algn="ctr"/>
            <a:r>
              <a:rPr lang="en-US" b="1" dirty="0">
                <a:solidFill>
                  <a:srgbClr val="FFFFFF"/>
                </a:solidFill>
              </a:rPr>
              <a:t> What your child should have each day</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593A5028-D839-489F-83BA-FA246FC047D0}"/>
              </a:ext>
            </a:extLst>
          </p:cNvPr>
          <p:cNvSpPr>
            <a:spLocks noGrp="1"/>
          </p:cNvSpPr>
          <p:nvPr>
            <p:ph idx="1"/>
          </p:nvPr>
        </p:nvSpPr>
        <p:spPr>
          <a:xfrm>
            <a:off x="1104293" y="2829399"/>
            <a:ext cx="8946541" cy="3484879"/>
          </a:xfrm>
        </p:spPr>
        <p:txBody>
          <a:bodyPr>
            <a:normAutofit lnSpcReduction="10000"/>
          </a:bodyPr>
          <a:lstStyle/>
          <a:p>
            <a:r>
              <a:rPr lang="en-US" sz="2400" b="1" dirty="0">
                <a:latin typeface="Bodoni MT Black" panose="02070A03080606020203" pitchFamily="18" charset="0"/>
              </a:rPr>
              <a:t>-</a:t>
            </a:r>
            <a:r>
              <a:rPr lang="en-US" sz="2400" b="1" dirty="0"/>
              <a:t> </a:t>
            </a:r>
            <a:r>
              <a:rPr lang="en-US" sz="3200" b="1" dirty="0">
                <a:latin typeface="Amasis MT Pro Black" panose="02040A04050005020304" pitchFamily="18" charset="0"/>
              </a:rPr>
              <a:t>water bottle (no glass)      </a:t>
            </a:r>
          </a:p>
          <a:p>
            <a:r>
              <a:rPr lang="en-US" sz="3200" b="1" dirty="0">
                <a:latin typeface="Amasis MT Pro Black" panose="02040A04050005020304" pitchFamily="18" charset="0"/>
              </a:rPr>
              <a:t>- backpack, agenda, blue take home folder, </a:t>
            </a:r>
          </a:p>
          <a:p>
            <a:r>
              <a:rPr lang="en-US" sz="3200" b="1" dirty="0">
                <a:latin typeface="Amasis MT Pro Black" panose="02040A04050005020304" pitchFamily="18" charset="0"/>
              </a:rPr>
              <a:t>- healthy snack </a:t>
            </a:r>
          </a:p>
          <a:p>
            <a:r>
              <a:rPr lang="en-US" sz="3200" b="1" dirty="0">
                <a:latin typeface="Amasis MT Pro Black" panose="02040A04050005020304" pitchFamily="18" charset="0"/>
              </a:rPr>
              <a:t>- appropriate shoes for active recess</a:t>
            </a:r>
          </a:p>
          <a:p>
            <a:r>
              <a:rPr lang="en-US" sz="3200" b="1" dirty="0">
                <a:latin typeface="Amasis MT Pro Black" panose="02040A04050005020304" pitchFamily="18" charset="0"/>
              </a:rPr>
              <a:t>- a “can do” attitude</a:t>
            </a:r>
          </a:p>
          <a:p>
            <a:endParaRPr lang="en-US" sz="2400" dirty="0"/>
          </a:p>
          <a:p>
            <a:endParaRPr lang="en-US" sz="4800" dirty="0"/>
          </a:p>
        </p:txBody>
      </p:sp>
    </p:spTree>
    <p:extLst>
      <p:ext uri="{BB962C8B-B14F-4D97-AF65-F5344CB8AC3E}">
        <p14:creationId xmlns:p14="http://schemas.microsoft.com/office/powerpoint/2010/main" val="14942659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4D7ACA-606F-4EC9-A5F6-7467A7E1DC5F}"/>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Academics</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3908A5B7-AA72-4236-9F22-B73255ECC36C}"/>
              </a:ext>
            </a:extLst>
          </p:cNvPr>
          <p:cNvSpPr>
            <a:spLocks noGrp="1"/>
          </p:cNvSpPr>
          <p:nvPr>
            <p:ph idx="1"/>
          </p:nvPr>
        </p:nvSpPr>
        <p:spPr>
          <a:xfrm>
            <a:off x="-76200" y="2381250"/>
            <a:ext cx="12268200" cy="4476750"/>
          </a:xfrm>
        </p:spPr>
        <p:txBody>
          <a:bodyPr>
            <a:normAutofit fontScale="92500" lnSpcReduction="10000"/>
          </a:bodyPr>
          <a:lstStyle/>
          <a:p>
            <a:pPr>
              <a:lnSpc>
                <a:spcPct val="90000"/>
              </a:lnSpc>
            </a:pPr>
            <a:endParaRPr lang="en-US" sz="2200" b="1" dirty="0"/>
          </a:p>
          <a:p>
            <a:pPr>
              <a:lnSpc>
                <a:spcPct val="90000"/>
              </a:lnSpc>
            </a:pPr>
            <a:endParaRPr lang="en-US" sz="2200" b="1" dirty="0"/>
          </a:p>
          <a:p>
            <a:pPr>
              <a:lnSpc>
                <a:spcPct val="90000"/>
              </a:lnSpc>
            </a:pPr>
            <a:r>
              <a:rPr lang="en-US" sz="1800" u="sng" dirty="0">
                <a:solidFill>
                  <a:srgbClr val="0563C1"/>
                </a:solidFill>
                <a:effectLst/>
                <a:latin typeface="Times New Roman" panose="02020603050405020304" pitchFamily="18" charset="0"/>
                <a:ea typeface="Calibri" panose="020F0502020204030204" pitchFamily="34" charset="0"/>
                <a:hlinkClick r:id="rId2"/>
              </a:rPr>
              <a:t>https://www.cobbk12.org/page/42481/mathematics</a:t>
            </a:r>
            <a:endParaRPr lang="en-US" sz="2200" b="1" dirty="0"/>
          </a:p>
          <a:p>
            <a:pPr>
              <a:lnSpc>
                <a:spcPct val="90000"/>
              </a:lnSpc>
            </a:pPr>
            <a:endParaRPr lang="en-US" sz="2200" b="1" dirty="0"/>
          </a:p>
          <a:p>
            <a:pPr>
              <a:lnSpc>
                <a:spcPct val="90000"/>
              </a:lnSpc>
            </a:pPr>
            <a:r>
              <a:rPr lang="en-US" sz="1800" u="sng" dirty="0">
                <a:solidFill>
                  <a:srgbClr val="0563C1"/>
                </a:solidFill>
                <a:effectLst/>
                <a:latin typeface="Times New Roman" panose="02020603050405020304" pitchFamily="18" charset="0"/>
                <a:ea typeface="Calibri" panose="020F0502020204030204" pitchFamily="34" charset="0"/>
                <a:hlinkClick r:id="rId3"/>
              </a:rPr>
              <a:t>https://www.cobbk12.org/page/38564/english-language-arts</a:t>
            </a:r>
            <a:endParaRPr lang="en-US" sz="1800" u="sng" dirty="0">
              <a:solidFill>
                <a:srgbClr val="0563C1"/>
              </a:solidFill>
              <a:effectLst/>
              <a:latin typeface="Times New Roman" panose="02020603050405020304" pitchFamily="18" charset="0"/>
              <a:ea typeface="Calibri" panose="020F0502020204030204" pitchFamily="34" charset="0"/>
            </a:endParaRPr>
          </a:p>
          <a:p>
            <a:pPr>
              <a:lnSpc>
                <a:spcPct val="90000"/>
              </a:lnSpc>
            </a:pPr>
            <a:endParaRPr lang="en-US" sz="1800" b="1" u="sng" dirty="0">
              <a:solidFill>
                <a:srgbClr val="0563C1"/>
              </a:solidFill>
              <a:latin typeface="Times New Roman" panose="02020603050405020304" pitchFamily="18" charset="0"/>
            </a:endParaRPr>
          </a:p>
          <a:p>
            <a:pPr>
              <a:lnSpc>
                <a:spcPct val="90000"/>
              </a:lnSpc>
            </a:pPr>
            <a:r>
              <a:rPr lang="en-US" sz="1800" u="sng" dirty="0">
                <a:solidFill>
                  <a:srgbClr val="0563C1"/>
                </a:solidFill>
                <a:effectLst/>
                <a:latin typeface="Times New Roman" panose="02020603050405020304" pitchFamily="18" charset="0"/>
                <a:ea typeface="Calibri" panose="020F0502020204030204" pitchFamily="34" charset="0"/>
                <a:hlinkClick r:id="rId4"/>
              </a:rPr>
              <a:t>https://www.cobbk12.org/page/38568/science</a:t>
            </a:r>
            <a:endParaRPr lang="en-US" sz="1800" b="1" u="sng" dirty="0">
              <a:solidFill>
                <a:srgbClr val="0563C1"/>
              </a:solidFill>
              <a:effectLst/>
              <a:latin typeface="Times New Roman" panose="02020603050405020304" pitchFamily="18" charset="0"/>
              <a:ea typeface="Calibri" panose="020F0502020204030204" pitchFamily="34" charset="0"/>
            </a:endParaRPr>
          </a:p>
          <a:p>
            <a:pPr>
              <a:lnSpc>
                <a:spcPct val="90000"/>
              </a:lnSpc>
            </a:pPr>
            <a:endParaRPr lang="en-US" sz="2200" b="1" dirty="0"/>
          </a:p>
          <a:p>
            <a:pPr>
              <a:lnSpc>
                <a:spcPct val="90000"/>
              </a:lnSpc>
            </a:pPr>
            <a:r>
              <a:rPr lang="en-US" sz="1800" u="sng" dirty="0">
                <a:solidFill>
                  <a:srgbClr val="0563C1"/>
                </a:solidFill>
                <a:effectLst/>
                <a:latin typeface="Times New Roman" panose="02020603050405020304" pitchFamily="18" charset="0"/>
                <a:ea typeface="Calibri" panose="020F0502020204030204" pitchFamily="34" charset="0"/>
                <a:hlinkClick r:id="rId5"/>
              </a:rPr>
              <a:t>https://www.cobbk12.org/page/38569/social-studies</a:t>
            </a:r>
            <a:endParaRPr lang="en-US" sz="2200" b="1" dirty="0"/>
          </a:p>
          <a:p>
            <a:pPr>
              <a:lnSpc>
                <a:spcPct val="90000"/>
              </a:lnSpc>
            </a:pPr>
            <a:endParaRPr lang="en-US" sz="2200" b="1" dirty="0"/>
          </a:p>
          <a:p>
            <a:pPr>
              <a:lnSpc>
                <a:spcPct val="90000"/>
              </a:lnSpc>
            </a:pPr>
            <a:endParaRPr lang="en-US" sz="2200" b="1" dirty="0"/>
          </a:p>
          <a:p>
            <a:pPr>
              <a:lnSpc>
                <a:spcPct val="90000"/>
              </a:lnSpc>
            </a:pPr>
            <a:r>
              <a:rPr lang="en-US" sz="2200" b="1" dirty="0"/>
              <a:t>•</a:t>
            </a:r>
            <a:r>
              <a:rPr lang="en-US" sz="2200" b="1" i="1" dirty="0"/>
              <a:t>https://www.georgiastandards.org/Georgia-Standards/Frameworks/4th-Math-Grade-Level-Overview.pdf</a:t>
            </a:r>
          </a:p>
          <a:p>
            <a:pPr>
              <a:lnSpc>
                <a:spcPct val="90000"/>
              </a:lnSpc>
            </a:pPr>
            <a:endParaRPr lang="en-US" sz="1100" dirty="0"/>
          </a:p>
        </p:txBody>
      </p:sp>
    </p:spTree>
    <p:extLst>
      <p:ext uri="{BB962C8B-B14F-4D97-AF65-F5344CB8AC3E}">
        <p14:creationId xmlns:p14="http://schemas.microsoft.com/office/powerpoint/2010/main" val="240859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3CA496-7AC6-4A1A-B097-C0FAEF81B14E}"/>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CTLS Parent/Parent Vue</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A63BDC7A-1807-444F-B0B0-439E699EBA9C}"/>
              </a:ext>
            </a:extLst>
          </p:cNvPr>
          <p:cNvSpPr>
            <a:spLocks noGrp="1"/>
          </p:cNvSpPr>
          <p:nvPr>
            <p:ph idx="1"/>
          </p:nvPr>
        </p:nvSpPr>
        <p:spPr>
          <a:xfrm>
            <a:off x="1103312" y="2763520"/>
            <a:ext cx="8946541" cy="3484879"/>
          </a:xfrm>
        </p:spPr>
        <p:txBody>
          <a:bodyPr>
            <a:normAutofit fontScale="77500" lnSpcReduction="20000"/>
          </a:bodyPr>
          <a:lstStyle/>
          <a:p>
            <a:pPr marL="285750" indent="-285750">
              <a:buFont typeface="Arial" panose="020B0604020202020204" pitchFamily="34" charset="0"/>
              <a:buChar char="•"/>
            </a:pPr>
            <a:r>
              <a:rPr lang="en-US" sz="2800" b="1" dirty="0"/>
              <a:t>Parent Vue portal allows you to add or modify the ways in which you want Cobb County Schools to reach you using CTLS Parent. CCSD and Mountain View send out reminders and essential information. Login information is available if you are not already signed up for reminders.</a:t>
            </a:r>
          </a:p>
          <a:p>
            <a:pPr marL="285750" indent="-285750">
              <a:buFont typeface="Arial" panose="020B0604020202020204" pitchFamily="34" charset="0"/>
              <a:buChar char="•"/>
            </a:pPr>
            <a:r>
              <a:rPr lang="en-US" sz="2800" b="1" dirty="0"/>
              <a:t>PARENTS: Parent Vue can be set up with reminders for grades to help you stay knowledgeable with your child’s grades</a:t>
            </a:r>
          </a:p>
          <a:p>
            <a:pPr marL="285750" indent="-285750">
              <a:buFont typeface="Arial" panose="020B0604020202020204" pitchFamily="34" charset="0"/>
              <a:buChar char="•"/>
            </a:pPr>
            <a:r>
              <a:rPr lang="en-US" sz="2800" b="1" dirty="0"/>
              <a:t>STUDENTS: kids should log into Student Vue to check their grades – we encourage them to become independent and check these daily on their own</a:t>
            </a:r>
          </a:p>
          <a:p>
            <a:pPr marL="285750" indent="-28575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158471389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6FC1C5C-DF1B-4307-A536-C285E71FA054}"/>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Communication</a:t>
            </a:r>
          </a:p>
        </p:txBody>
      </p:sp>
      <p:sp>
        <p:nvSpPr>
          <p:cNvPr id="3" name="Content Placeholder 2">
            <a:extLst>
              <a:ext uri="{FF2B5EF4-FFF2-40B4-BE49-F238E27FC236}">
                <a16:creationId xmlns:a16="http://schemas.microsoft.com/office/drawing/2014/main" id="{6F22C3D7-AB36-4738-9C58-2F61431F622F}"/>
              </a:ext>
            </a:extLst>
          </p:cNvPr>
          <p:cNvSpPr>
            <a:spLocks noGrp="1"/>
          </p:cNvSpPr>
          <p:nvPr>
            <p:ph idx="1"/>
          </p:nvPr>
        </p:nvSpPr>
        <p:spPr>
          <a:xfrm>
            <a:off x="1103312" y="2763520"/>
            <a:ext cx="8946541" cy="4094480"/>
          </a:xfrm>
        </p:spPr>
        <p:txBody>
          <a:bodyPr>
            <a:normAutofit/>
          </a:bodyPr>
          <a:lstStyle/>
          <a:p>
            <a:pPr algn="ctr"/>
            <a:r>
              <a:rPr lang="en-US" sz="3200" b="1" u="sng" dirty="0"/>
              <a:t>Vitally important</a:t>
            </a:r>
          </a:p>
          <a:p>
            <a:r>
              <a:rPr lang="en-US" sz="2200" b="1" dirty="0"/>
              <a:t>*CTLS Parent-Messages, posts, school wide announcements, 		and pictures.</a:t>
            </a:r>
          </a:p>
          <a:p>
            <a:r>
              <a:rPr lang="en-US" sz="2200" b="1" dirty="0"/>
              <a:t>*Please allow 24 hours for us to respond.</a:t>
            </a:r>
          </a:p>
          <a:p>
            <a:r>
              <a:rPr lang="en-US" sz="2200" b="1" dirty="0"/>
              <a:t>*SPAM filters on email are strong, if you don’t hear back 	from us, please kindly reach out again.</a:t>
            </a:r>
          </a:p>
          <a:p>
            <a:pPr marL="0" indent="0">
              <a:buNone/>
            </a:pPr>
            <a:r>
              <a:rPr lang="en-US" sz="2200" b="1" dirty="0"/>
              <a:t>	*Behavior Chart –comes home daily in the back of the take home folder.  Please sign your child’s behavior sheet at the end of each week. </a:t>
            </a:r>
          </a:p>
          <a:p>
            <a:pPr marL="857250" lvl="1" indent="-457200" algn="ctr">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260396524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F271DA1-0CEC-4EDC-B32F-1C607C8A007C}"/>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Behavior Chart</a:t>
            </a:r>
          </a:p>
        </p:txBody>
      </p:sp>
      <p:sp>
        <p:nvSpPr>
          <p:cNvPr id="3" name="Content Placeholder 2">
            <a:extLst>
              <a:ext uri="{FF2B5EF4-FFF2-40B4-BE49-F238E27FC236}">
                <a16:creationId xmlns:a16="http://schemas.microsoft.com/office/drawing/2014/main" id="{6EEFD30B-F6A0-4380-9968-E7198E5FBE07}"/>
              </a:ext>
            </a:extLst>
          </p:cNvPr>
          <p:cNvSpPr>
            <a:spLocks noGrp="1"/>
          </p:cNvSpPr>
          <p:nvPr>
            <p:ph idx="1"/>
          </p:nvPr>
        </p:nvSpPr>
        <p:spPr>
          <a:xfrm>
            <a:off x="76200" y="2452349"/>
            <a:ext cx="12011025" cy="4329451"/>
          </a:xfrm>
        </p:spPr>
        <p:txBody>
          <a:bodyPr>
            <a:normAutofit/>
          </a:bodyPr>
          <a:lstStyle/>
          <a:p>
            <a:pPr>
              <a:lnSpc>
                <a:spcPct val="90000"/>
              </a:lnSpc>
            </a:pPr>
            <a:r>
              <a:rPr lang="en-US" sz="1800" dirty="0"/>
              <a:t>Students’ work ethic/study habits will be kept track of by their homeroom teacher. Homework, work effort, and missing/late assignments will all be considered to determine a student’s work/study habits grade on the quarterly report card. </a:t>
            </a:r>
          </a:p>
          <a:p>
            <a:pPr lvl="1">
              <a:lnSpc>
                <a:spcPct val="90000"/>
              </a:lnSpc>
            </a:pPr>
            <a:r>
              <a:rPr lang="en-US" dirty="0"/>
              <a:t>In a nine-week’s period:</a:t>
            </a:r>
          </a:p>
          <a:p>
            <a:pPr marL="457200" lvl="1" indent="0">
              <a:lnSpc>
                <a:spcPct val="90000"/>
              </a:lnSpc>
              <a:buNone/>
            </a:pPr>
            <a:r>
              <a:rPr lang="en-US" dirty="0"/>
              <a:t>	- 0-5 occurrences in any of these categories will result in an S on the report card</a:t>
            </a:r>
          </a:p>
          <a:p>
            <a:pPr marL="457200" lvl="1" indent="0">
              <a:lnSpc>
                <a:spcPct val="90000"/>
              </a:lnSpc>
              <a:buNone/>
            </a:pPr>
            <a:r>
              <a:rPr lang="en-US" dirty="0"/>
              <a:t>	- 6-9 occurrences in any of these categories will result in an N on the report card</a:t>
            </a:r>
          </a:p>
          <a:p>
            <a:pPr marL="457200" lvl="1" indent="0">
              <a:lnSpc>
                <a:spcPct val="90000"/>
              </a:lnSpc>
              <a:buNone/>
            </a:pPr>
            <a:r>
              <a:rPr lang="en-US" dirty="0"/>
              <a:t>	-9 or more occurrences in any of these categories will result in a U on the report card</a:t>
            </a:r>
          </a:p>
          <a:p>
            <a:pPr marL="457200" lvl="1" indent="0">
              <a:lnSpc>
                <a:spcPct val="90000"/>
              </a:lnSpc>
              <a:buNone/>
            </a:pPr>
            <a:endParaRPr lang="en-US" dirty="0"/>
          </a:p>
          <a:p>
            <a:pPr marL="457200" lvl="1" indent="0">
              <a:lnSpc>
                <a:spcPct val="90000"/>
              </a:lnSpc>
              <a:buNone/>
            </a:pPr>
            <a:r>
              <a:rPr lang="en-US" b="1" dirty="0">
                <a:solidFill>
                  <a:srgbClr val="FF0000"/>
                </a:solidFill>
              </a:rPr>
              <a:t>More than 5 occurrences in the Quarter will make a student ineligible to receive Honor Roll or Principal’s List award at the end of the year.</a:t>
            </a:r>
          </a:p>
          <a:p>
            <a:pPr marL="457200" lvl="1" indent="0">
              <a:lnSpc>
                <a:spcPct val="90000"/>
              </a:lnSpc>
              <a:buNone/>
            </a:pPr>
            <a:endParaRPr lang="en-US" b="1" dirty="0">
              <a:solidFill>
                <a:srgbClr val="FF0000"/>
              </a:solidFill>
            </a:endParaRPr>
          </a:p>
          <a:p>
            <a:pPr marL="457200" lvl="1" indent="0">
              <a:lnSpc>
                <a:spcPct val="90000"/>
              </a:lnSpc>
              <a:buNone/>
            </a:pPr>
            <a:r>
              <a:rPr lang="en-US" b="1" dirty="0">
                <a:solidFill>
                  <a:srgbClr val="FF0000"/>
                </a:solidFill>
              </a:rPr>
              <a:t>If your child earns a C or below in a specialist class, he or she will be ineligible for academic awards at the end of the year. </a:t>
            </a:r>
          </a:p>
          <a:p>
            <a:pPr>
              <a:lnSpc>
                <a:spcPct val="90000"/>
              </a:lnSpc>
            </a:pPr>
            <a:endParaRPr lang="en-US" sz="1300" dirty="0"/>
          </a:p>
        </p:txBody>
      </p:sp>
    </p:spTree>
    <p:extLst>
      <p:ext uri="{BB962C8B-B14F-4D97-AF65-F5344CB8AC3E}">
        <p14:creationId xmlns:p14="http://schemas.microsoft.com/office/powerpoint/2010/main" val="30240211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1F6B24-B6BA-4233-A806-20E5C6F270BF}"/>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				Report Cards</a:t>
            </a:r>
          </a:p>
        </p:txBody>
      </p:sp>
      <p:sp>
        <p:nvSpPr>
          <p:cNvPr id="3" name="Content Placeholder 2">
            <a:extLst>
              <a:ext uri="{FF2B5EF4-FFF2-40B4-BE49-F238E27FC236}">
                <a16:creationId xmlns:a16="http://schemas.microsoft.com/office/drawing/2014/main" id="{C44CF9A6-087F-4989-A9CC-0B363C6E17FF}"/>
              </a:ext>
            </a:extLst>
          </p:cNvPr>
          <p:cNvSpPr>
            <a:spLocks noGrp="1"/>
          </p:cNvSpPr>
          <p:nvPr>
            <p:ph idx="1"/>
          </p:nvPr>
        </p:nvSpPr>
        <p:spPr>
          <a:xfrm>
            <a:off x="4990912" y="1645920"/>
            <a:ext cx="7201087" cy="5212080"/>
          </a:xfrm>
        </p:spPr>
        <p:txBody>
          <a:bodyPr>
            <a:normAutofit lnSpcReduction="10000"/>
          </a:bodyPr>
          <a:lstStyle/>
          <a:p>
            <a:pPr>
              <a:lnSpc>
                <a:spcPct val="90000"/>
              </a:lnSpc>
            </a:pPr>
            <a:r>
              <a:rPr lang="en-US" sz="2400" b="1" dirty="0"/>
              <a:t>There are no more standards-based report cards!</a:t>
            </a:r>
          </a:p>
          <a:p>
            <a:pPr>
              <a:lnSpc>
                <a:spcPct val="90000"/>
              </a:lnSpc>
            </a:pPr>
            <a:r>
              <a:rPr lang="en-US" sz="2400" b="1" dirty="0"/>
              <a:t>Grading Scale</a:t>
            </a:r>
          </a:p>
          <a:p>
            <a:pPr>
              <a:lnSpc>
                <a:spcPct val="90000"/>
              </a:lnSpc>
            </a:pPr>
            <a:r>
              <a:rPr lang="en-US" sz="2400" b="1" dirty="0"/>
              <a:t>•A 90% -100%</a:t>
            </a:r>
          </a:p>
          <a:p>
            <a:pPr>
              <a:lnSpc>
                <a:spcPct val="90000"/>
              </a:lnSpc>
            </a:pPr>
            <a:r>
              <a:rPr lang="en-US" sz="2400" b="1" dirty="0"/>
              <a:t>•B 80% -89%</a:t>
            </a:r>
          </a:p>
          <a:p>
            <a:pPr>
              <a:lnSpc>
                <a:spcPct val="90000"/>
              </a:lnSpc>
            </a:pPr>
            <a:r>
              <a:rPr lang="en-US" sz="2400" b="1" dirty="0"/>
              <a:t>•C 74% -79%</a:t>
            </a:r>
          </a:p>
          <a:p>
            <a:pPr>
              <a:lnSpc>
                <a:spcPct val="90000"/>
              </a:lnSpc>
            </a:pPr>
            <a:r>
              <a:rPr lang="en-US" sz="2400" b="1" dirty="0"/>
              <a:t>•D 70%-73%</a:t>
            </a:r>
          </a:p>
          <a:p>
            <a:pPr>
              <a:lnSpc>
                <a:spcPct val="90000"/>
              </a:lnSpc>
            </a:pPr>
            <a:r>
              <a:rPr lang="en-US" sz="2400" b="1" dirty="0"/>
              <a:t>•F 69% or below</a:t>
            </a:r>
          </a:p>
          <a:p>
            <a:pPr>
              <a:lnSpc>
                <a:spcPct val="90000"/>
              </a:lnSpc>
            </a:pPr>
            <a:r>
              <a:rPr lang="en-US" sz="2400" b="1" dirty="0"/>
              <a:t>•3's on a report card indicate your child is meeting or exceeding the standard. In 4th grade a 75% -100% indicate that your child is meeting or exceeding the standard. All 3's do not mean the same as all A's.</a:t>
            </a:r>
          </a:p>
          <a:p>
            <a:pPr>
              <a:lnSpc>
                <a:spcPct val="90000"/>
              </a:lnSpc>
            </a:pPr>
            <a:endParaRPr lang="en-US" sz="1900" dirty="0"/>
          </a:p>
        </p:txBody>
      </p:sp>
    </p:spTree>
    <p:extLst>
      <p:ext uri="{BB962C8B-B14F-4D97-AF65-F5344CB8AC3E}">
        <p14:creationId xmlns:p14="http://schemas.microsoft.com/office/powerpoint/2010/main" val="4604960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7F5CBEE-B560-45CD-AC01-BA1F4B82106D}"/>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Agenda/Homework</a:t>
            </a:r>
          </a:p>
        </p:txBody>
      </p:sp>
      <p:sp>
        <p:nvSpPr>
          <p:cNvPr id="3" name="Content Placeholder 2">
            <a:extLst>
              <a:ext uri="{FF2B5EF4-FFF2-40B4-BE49-F238E27FC236}">
                <a16:creationId xmlns:a16="http://schemas.microsoft.com/office/drawing/2014/main" id="{5ED16942-F94E-48BC-9D9C-1081D1B80EB5}"/>
              </a:ext>
            </a:extLst>
          </p:cNvPr>
          <p:cNvSpPr>
            <a:spLocks noGrp="1"/>
          </p:cNvSpPr>
          <p:nvPr>
            <p:ph idx="1"/>
          </p:nvPr>
        </p:nvSpPr>
        <p:spPr>
          <a:xfrm>
            <a:off x="95250" y="2763520"/>
            <a:ext cx="12096750" cy="4094480"/>
          </a:xfrm>
        </p:spPr>
        <p:txBody>
          <a:bodyPr>
            <a:normAutofit/>
          </a:bodyPr>
          <a:lstStyle/>
          <a:p>
            <a:pPr marL="457200" indent="-457200">
              <a:lnSpc>
                <a:spcPct val="90000"/>
              </a:lnSpc>
              <a:buFont typeface="Arial" panose="020B0604020202020204" pitchFamily="34" charset="0"/>
              <a:buChar char="•"/>
              <a:defRPr/>
            </a:pPr>
            <a:r>
              <a:rPr lang="en-US" altLang="en-US" sz="2400" b="1" dirty="0"/>
              <a:t>We will have homework Monday-Thursday.</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All homework assignments are written down </a:t>
            </a:r>
            <a:r>
              <a:rPr lang="en-US" altLang="en-US" sz="2400" b="1" u="sng" dirty="0"/>
              <a:t>by your child </a:t>
            </a:r>
            <a:r>
              <a:rPr lang="en-US" altLang="en-US" sz="2400" b="1" dirty="0"/>
              <a:t>in their Agenda.  </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It is your child’s responsibility to complete their homework daily.  </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If there is a note on your child’s behavior sheet, please initial it that night and sign the overall sheet each Friday. </a:t>
            </a:r>
            <a:endParaRPr lang="en-US" sz="2400" b="1" dirty="0"/>
          </a:p>
          <a:p>
            <a:pPr>
              <a:lnSpc>
                <a:spcPct val="90000"/>
              </a:lnSpc>
            </a:pPr>
            <a:endParaRPr lang="en-US" sz="2400" b="1" dirty="0"/>
          </a:p>
          <a:p>
            <a:pPr>
              <a:lnSpc>
                <a:spcPct val="90000"/>
              </a:lnSpc>
            </a:pPr>
            <a:endParaRPr lang="en-US" dirty="0"/>
          </a:p>
        </p:txBody>
      </p:sp>
    </p:spTree>
    <p:extLst>
      <p:ext uri="{BB962C8B-B14F-4D97-AF65-F5344CB8AC3E}">
        <p14:creationId xmlns:p14="http://schemas.microsoft.com/office/powerpoint/2010/main" val="378118922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599</TotalTime>
  <Words>1134</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MingLiU</vt:lpstr>
      <vt:lpstr>Amasis MT Pro Black</vt:lpstr>
      <vt:lpstr>Arial</vt:lpstr>
      <vt:lpstr>Bodoni MT Black</vt:lpstr>
      <vt:lpstr>Calibri</vt:lpstr>
      <vt:lpstr>Century Gothic</vt:lpstr>
      <vt:lpstr>Google Sans</vt:lpstr>
      <vt:lpstr>Roboto</vt:lpstr>
      <vt:lpstr>Sagona Book</vt:lpstr>
      <vt:lpstr>Times New Roman</vt:lpstr>
      <vt:lpstr>Wingdings 3</vt:lpstr>
      <vt:lpstr>Ion</vt:lpstr>
      <vt:lpstr>Welcome to 4thGrade </vt:lpstr>
      <vt:lpstr>PowerPoint Presentation</vt:lpstr>
      <vt:lpstr> What your child should have each day </vt:lpstr>
      <vt:lpstr>        Academics </vt:lpstr>
      <vt:lpstr> CTLS Parent/Parent Vue </vt:lpstr>
      <vt:lpstr>   Communication</vt:lpstr>
      <vt:lpstr>     Behavior Chart</vt:lpstr>
      <vt:lpstr>    Report Cards</vt:lpstr>
      <vt:lpstr>     Agenda/Homework</vt:lpstr>
      <vt:lpstr>           Lunch/Specials/Recess </vt:lpstr>
      <vt:lpstr>   Afternoon Checkouts    Transportation Changes </vt:lpstr>
      <vt:lpstr>Afternoon Carpool Information</vt:lpstr>
      <vt:lpstr>               Reading</vt:lpstr>
      <vt:lpstr>   Attendance Policy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4thGrade</dc:title>
  <dc:creator>Shani Flagler-Smith</dc:creator>
  <cp:lastModifiedBy>Jami Oconnor</cp:lastModifiedBy>
  <cp:revision>19</cp:revision>
  <dcterms:created xsi:type="dcterms:W3CDTF">2021-07-28T17:54:54Z</dcterms:created>
  <dcterms:modified xsi:type="dcterms:W3CDTF">2023-08-03T11:04:04Z</dcterms:modified>
</cp:coreProperties>
</file>