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7" r:id="rId2"/>
    <p:sldId id="295" r:id="rId3"/>
    <p:sldId id="299" r:id="rId4"/>
    <p:sldId id="313" r:id="rId5"/>
    <p:sldId id="312" r:id="rId6"/>
    <p:sldId id="315" r:id="rId7"/>
    <p:sldId id="300" r:id="rId8"/>
    <p:sldId id="301" r:id="rId9"/>
    <p:sldId id="302" r:id="rId10"/>
    <p:sldId id="305" r:id="rId11"/>
    <p:sldId id="294" r:id="rId12"/>
    <p:sldId id="296" r:id="rId13"/>
    <p:sldId id="297" r:id="rId14"/>
    <p:sldId id="293" r:id="rId15"/>
    <p:sldId id="304" r:id="rId16"/>
    <p:sldId id="314" r:id="rId17"/>
    <p:sldId id="289" r:id="rId18"/>
    <p:sldId id="291" r:id="rId19"/>
    <p:sldId id="303" r:id="rId20"/>
    <p:sldId id="307" r:id="rId21"/>
    <p:sldId id="309" r:id="rId22"/>
    <p:sldId id="308" r:id="rId23"/>
    <p:sldId id="310" r:id="rId24"/>
    <p:sldId id="311" r:id="rId25"/>
    <p:sldId id="316" r:id="rId26"/>
  </p:sldIdLst>
  <p:sldSz cx="18288000" cy="10287000"/>
  <p:notesSz cx="6858000" cy="9296400"/>
  <p:embeddedFontLst>
    <p:embeddedFont>
      <p:font typeface="Arial Rounded MT Bold" panose="020F0704030504030204" pitchFamily="34" charset="0"/>
      <p:regular r:id="rId28"/>
    </p:embeddedFont>
    <p:embeddedFont>
      <p:font typeface="Baguet Script" panose="000005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ngenial Black" panose="02000503040000020004" pitchFamily="2" charset="0"/>
      <p:bold r:id="rId34"/>
      <p:boldItalic r:id="rId35"/>
    </p:embeddedFont>
    <p:embeddedFont>
      <p:font typeface="Josefin Sans" pitchFamily="2" charset="0"/>
      <p:regular r:id="rId36"/>
      <p:bold r:id="rId37"/>
    </p:embeddedFont>
    <p:embeddedFont>
      <p:font typeface="Josefin Sans Bold" pitchFamily="2" charset="0"/>
      <p:regular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40A61-BC19-4D79-B2BE-0CF4B9503567}" v="1" dt="2024-04-10T17:37:35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DB11D-B68E-4723-AECC-17AF60BD7077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F17ACD6-AE2C-4C6E-B3A4-8D5D47BF5FDC}">
      <dgm:prSet/>
      <dgm:spPr/>
      <dgm:t>
        <a:bodyPr/>
        <a:lstStyle/>
        <a:p>
          <a:r>
            <a:rPr lang="en-US" b="1" dirty="0"/>
            <a:t>Courtney Cook</a:t>
          </a:r>
          <a:endParaRPr lang="en-US" dirty="0"/>
        </a:p>
      </dgm:t>
    </dgm:pt>
    <dgm:pt modelId="{07BE61A6-EB4E-4B2E-A629-2925545A4D02}" type="parTrans" cxnId="{2583C27E-51E9-4426-93A4-D919C30058BF}">
      <dgm:prSet/>
      <dgm:spPr/>
      <dgm:t>
        <a:bodyPr/>
        <a:lstStyle/>
        <a:p>
          <a:endParaRPr lang="en-US"/>
        </a:p>
      </dgm:t>
    </dgm:pt>
    <dgm:pt modelId="{DFDC25F9-87D6-47BC-B7F2-7B6C2DE1317B}" type="sibTrans" cxnId="{2583C27E-51E9-4426-93A4-D919C30058BF}">
      <dgm:prSet/>
      <dgm:spPr/>
      <dgm:t>
        <a:bodyPr/>
        <a:lstStyle/>
        <a:p>
          <a:endParaRPr lang="en-US"/>
        </a:p>
      </dgm:t>
    </dgm:pt>
    <dgm:pt modelId="{26CC3B80-ED4E-4B40-9A78-CF09F516E2C4}">
      <dgm:prSet/>
      <dgm:spPr/>
      <dgm:t>
        <a:bodyPr/>
        <a:lstStyle/>
        <a:p>
          <a:r>
            <a:rPr lang="en-US" b="1" dirty="0"/>
            <a:t>Vanessa Fennell</a:t>
          </a:r>
          <a:endParaRPr lang="en-US" dirty="0"/>
        </a:p>
      </dgm:t>
    </dgm:pt>
    <dgm:pt modelId="{B6A8F93F-666D-437B-B6E1-2D7E802C6700}" type="parTrans" cxnId="{89A6ED9C-5644-43A6-A750-4904B2CCFEE2}">
      <dgm:prSet/>
      <dgm:spPr/>
      <dgm:t>
        <a:bodyPr/>
        <a:lstStyle/>
        <a:p>
          <a:endParaRPr lang="en-US"/>
        </a:p>
      </dgm:t>
    </dgm:pt>
    <dgm:pt modelId="{5B1341A8-191E-4688-B68A-C798961EA14F}" type="sibTrans" cxnId="{89A6ED9C-5644-43A6-A750-4904B2CCFEE2}">
      <dgm:prSet/>
      <dgm:spPr/>
      <dgm:t>
        <a:bodyPr/>
        <a:lstStyle/>
        <a:p>
          <a:endParaRPr lang="en-US"/>
        </a:p>
      </dgm:t>
    </dgm:pt>
    <dgm:pt modelId="{CF432580-7D3E-4F3E-B875-CB84DAA08584}">
      <dgm:prSet/>
      <dgm:spPr/>
      <dgm:t>
        <a:bodyPr/>
        <a:lstStyle/>
        <a:p>
          <a:r>
            <a:rPr lang="en-US" b="1" dirty="0"/>
            <a:t>Melanie Roman</a:t>
          </a:r>
          <a:endParaRPr lang="en-US" dirty="0"/>
        </a:p>
      </dgm:t>
    </dgm:pt>
    <dgm:pt modelId="{EB56171D-181F-4BB9-9A50-34D165D79C3E}" type="parTrans" cxnId="{7E485872-3AE7-4576-9FE7-7C92231A04B0}">
      <dgm:prSet/>
      <dgm:spPr/>
      <dgm:t>
        <a:bodyPr/>
        <a:lstStyle/>
        <a:p>
          <a:endParaRPr lang="en-US"/>
        </a:p>
      </dgm:t>
    </dgm:pt>
    <dgm:pt modelId="{5B5D9A02-7628-4260-BFB0-3D28C2C51215}" type="sibTrans" cxnId="{7E485872-3AE7-4576-9FE7-7C92231A04B0}">
      <dgm:prSet/>
      <dgm:spPr/>
      <dgm:t>
        <a:bodyPr/>
        <a:lstStyle/>
        <a:p>
          <a:endParaRPr lang="en-US"/>
        </a:p>
      </dgm:t>
    </dgm:pt>
    <dgm:pt modelId="{A8C8C50A-6004-4C42-88D1-02DE4A856B1D}">
      <dgm:prSet/>
      <dgm:spPr/>
      <dgm:t>
        <a:bodyPr/>
        <a:lstStyle/>
        <a:p>
          <a:r>
            <a:rPr lang="en-US" b="1" dirty="0"/>
            <a:t>Abigail Gunter</a:t>
          </a:r>
          <a:endParaRPr lang="en-US" dirty="0"/>
        </a:p>
      </dgm:t>
    </dgm:pt>
    <dgm:pt modelId="{17F67295-1D54-4DFB-B341-BBADFDDD2623}" type="parTrans" cxnId="{DB92E6B0-30A2-4C50-842F-BB58042D0E16}">
      <dgm:prSet/>
      <dgm:spPr/>
      <dgm:t>
        <a:bodyPr/>
        <a:lstStyle/>
        <a:p>
          <a:endParaRPr lang="en-US"/>
        </a:p>
      </dgm:t>
    </dgm:pt>
    <dgm:pt modelId="{F5C1EF6A-A369-4EDA-B62D-445E9158C32B}" type="sibTrans" cxnId="{DB92E6B0-30A2-4C50-842F-BB58042D0E16}">
      <dgm:prSet/>
      <dgm:spPr/>
      <dgm:t>
        <a:bodyPr/>
        <a:lstStyle/>
        <a:p>
          <a:endParaRPr lang="en-US"/>
        </a:p>
      </dgm:t>
    </dgm:pt>
    <dgm:pt modelId="{C4331A31-8CFC-44A7-83DB-F21463EA3076}">
      <dgm:prSet/>
      <dgm:spPr/>
      <dgm:t>
        <a:bodyPr/>
        <a:lstStyle/>
        <a:p>
          <a:r>
            <a:rPr lang="en-US" b="1"/>
            <a:t>Shelby Russell</a:t>
          </a:r>
          <a:endParaRPr lang="en-US"/>
        </a:p>
      </dgm:t>
    </dgm:pt>
    <dgm:pt modelId="{F854718A-ED14-4191-ADC1-589B17ABF9A5}" type="parTrans" cxnId="{76B5D7B4-966E-4190-81EF-E25DB0B76493}">
      <dgm:prSet/>
      <dgm:spPr/>
      <dgm:t>
        <a:bodyPr/>
        <a:lstStyle/>
        <a:p>
          <a:endParaRPr lang="en-US"/>
        </a:p>
      </dgm:t>
    </dgm:pt>
    <dgm:pt modelId="{461901B1-4918-4558-BE07-21F9AD94E152}" type="sibTrans" cxnId="{76B5D7B4-966E-4190-81EF-E25DB0B76493}">
      <dgm:prSet/>
      <dgm:spPr/>
      <dgm:t>
        <a:bodyPr/>
        <a:lstStyle/>
        <a:p>
          <a:endParaRPr lang="en-US"/>
        </a:p>
      </dgm:t>
    </dgm:pt>
    <dgm:pt modelId="{88B402B9-1FBD-40CB-893B-5C13F02DA164}">
      <dgm:prSet/>
      <dgm:spPr/>
      <dgm:t>
        <a:bodyPr/>
        <a:lstStyle/>
        <a:p>
          <a:r>
            <a:rPr lang="en-US" b="1"/>
            <a:t>Emily Smith</a:t>
          </a:r>
          <a:endParaRPr lang="en-US"/>
        </a:p>
      </dgm:t>
    </dgm:pt>
    <dgm:pt modelId="{F08C0BAB-A077-4761-B87C-A0D6E5E264D6}" type="parTrans" cxnId="{52DB2216-BABC-47BF-A548-F916FFEB7013}">
      <dgm:prSet/>
      <dgm:spPr/>
      <dgm:t>
        <a:bodyPr/>
        <a:lstStyle/>
        <a:p>
          <a:endParaRPr lang="en-US"/>
        </a:p>
      </dgm:t>
    </dgm:pt>
    <dgm:pt modelId="{BD2629A1-7B1E-4996-A1E2-D39AA5D0DAE4}" type="sibTrans" cxnId="{52DB2216-BABC-47BF-A548-F916FFEB7013}">
      <dgm:prSet/>
      <dgm:spPr/>
      <dgm:t>
        <a:bodyPr/>
        <a:lstStyle/>
        <a:p>
          <a:endParaRPr lang="en-US"/>
        </a:p>
      </dgm:t>
    </dgm:pt>
    <dgm:pt modelId="{BDBCDE44-D6A8-4553-8693-125F3A31C874}" type="pres">
      <dgm:prSet presAssocID="{D24DB11D-B68E-4723-AECC-17AF60BD7077}" presName="vert0" presStyleCnt="0">
        <dgm:presLayoutVars>
          <dgm:dir/>
          <dgm:animOne val="branch"/>
          <dgm:animLvl val="lvl"/>
        </dgm:presLayoutVars>
      </dgm:prSet>
      <dgm:spPr/>
    </dgm:pt>
    <dgm:pt modelId="{9F647577-7C7A-475C-B707-1ABE87A8F1EC}" type="pres">
      <dgm:prSet presAssocID="{EF17ACD6-AE2C-4C6E-B3A4-8D5D47BF5FDC}" presName="thickLine" presStyleLbl="alignNode1" presStyleIdx="0" presStyleCnt="6"/>
      <dgm:spPr/>
    </dgm:pt>
    <dgm:pt modelId="{A3589F9E-0197-47B7-8808-FB27A9BDDB0C}" type="pres">
      <dgm:prSet presAssocID="{EF17ACD6-AE2C-4C6E-B3A4-8D5D47BF5FDC}" presName="horz1" presStyleCnt="0"/>
      <dgm:spPr/>
    </dgm:pt>
    <dgm:pt modelId="{EBCDDA88-DBF0-4BAC-898E-50F031704BDB}" type="pres">
      <dgm:prSet presAssocID="{EF17ACD6-AE2C-4C6E-B3A4-8D5D47BF5FDC}" presName="tx1" presStyleLbl="revTx" presStyleIdx="0" presStyleCnt="6"/>
      <dgm:spPr/>
    </dgm:pt>
    <dgm:pt modelId="{0F2E5636-5138-4E29-94DE-3586BCE915C7}" type="pres">
      <dgm:prSet presAssocID="{EF17ACD6-AE2C-4C6E-B3A4-8D5D47BF5FDC}" presName="vert1" presStyleCnt="0"/>
      <dgm:spPr/>
    </dgm:pt>
    <dgm:pt modelId="{21FF9C1C-E620-43E2-B465-5A57C1E8FA30}" type="pres">
      <dgm:prSet presAssocID="{26CC3B80-ED4E-4B40-9A78-CF09F516E2C4}" presName="thickLine" presStyleLbl="alignNode1" presStyleIdx="1" presStyleCnt="6"/>
      <dgm:spPr/>
    </dgm:pt>
    <dgm:pt modelId="{819DF600-20FA-4BA2-840F-7D9D4EFC80AB}" type="pres">
      <dgm:prSet presAssocID="{26CC3B80-ED4E-4B40-9A78-CF09F516E2C4}" presName="horz1" presStyleCnt="0"/>
      <dgm:spPr/>
    </dgm:pt>
    <dgm:pt modelId="{438B5B16-5F7F-428B-8FFA-A882BD53775E}" type="pres">
      <dgm:prSet presAssocID="{26CC3B80-ED4E-4B40-9A78-CF09F516E2C4}" presName="tx1" presStyleLbl="revTx" presStyleIdx="1" presStyleCnt="6"/>
      <dgm:spPr/>
    </dgm:pt>
    <dgm:pt modelId="{2C1B0234-7834-487E-9226-5E2489579F5C}" type="pres">
      <dgm:prSet presAssocID="{26CC3B80-ED4E-4B40-9A78-CF09F516E2C4}" presName="vert1" presStyleCnt="0"/>
      <dgm:spPr/>
    </dgm:pt>
    <dgm:pt modelId="{CFFFB13B-2F54-4873-8F4A-9A6CC4C04B14}" type="pres">
      <dgm:prSet presAssocID="{CF432580-7D3E-4F3E-B875-CB84DAA08584}" presName="thickLine" presStyleLbl="alignNode1" presStyleIdx="2" presStyleCnt="6"/>
      <dgm:spPr/>
    </dgm:pt>
    <dgm:pt modelId="{63E5AB39-9086-4395-A678-A77D33C6AE95}" type="pres">
      <dgm:prSet presAssocID="{CF432580-7D3E-4F3E-B875-CB84DAA08584}" presName="horz1" presStyleCnt="0"/>
      <dgm:spPr/>
    </dgm:pt>
    <dgm:pt modelId="{F4F45192-6128-408B-B9CB-79D529388750}" type="pres">
      <dgm:prSet presAssocID="{CF432580-7D3E-4F3E-B875-CB84DAA08584}" presName="tx1" presStyleLbl="revTx" presStyleIdx="2" presStyleCnt="6"/>
      <dgm:spPr/>
    </dgm:pt>
    <dgm:pt modelId="{6479AC44-F573-41DE-B5C5-313C622E25AD}" type="pres">
      <dgm:prSet presAssocID="{CF432580-7D3E-4F3E-B875-CB84DAA08584}" presName="vert1" presStyleCnt="0"/>
      <dgm:spPr/>
    </dgm:pt>
    <dgm:pt modelId="{F47198B0-FDE4-47AE-B6A8-2E431731E917}" type="pres">
      <dgm:prSet presAssocID="{A8C8C50A-6004-4C42-88D1-02DE4A856B1D}" presName="thickLine" presStyleLbl="alignNode1" presStyleIdx="3" presStyleCnt="6"/>
      <dgm:spPr/>
    </dgm:pt>
    <dgm:pt modelId="{005B0D09-5110-4DF9-969B-AFAD511AC8EE}" type="pres">
      <dgm:prSet presAssocID="{A8C8C50A-6004-4C42-88D1-02DE4A856B1D}" presName="horz1" presStyleCnt="0"/>
      <dgm:spPr/>
    </dgm:pt>
    <dgm:pt modelId="{49F40D94-E96A-4A6C-B560-7CCD07AD7104}" type="pres">
      <dgm:prSet presAssocID="{A8C8C50A-6004-4C42-88D1-02DE4A856B1D}" presName="tx1" presStyleLbl="revTx" presStyleIdx="3" presStyleCnt="6"/>
      <dgm:spPr/>
    </dgm:pt>
    <dgm:pt modelId="{FE62EFAD-DDBF-49B9-BBE3-E05E2B32957F}" type="pres">
      <dgm:prSet presAssocID="{A8C8C50A-6004-4C42-88D1-02DE4A856B1D}" presName="vert1" presStyleCnt="0"/>
      <dgm:spPr/>
    </dgm:pt>
    <dgm:pt modelId="{DA55DD0E-CF4F-470B-9513-D9A2B3F6F41B}" type="pres">
      <dgm:prSet presAssocID="{C4331A31-8CFC-44A7-83DB-F21463EA3076}" presName="thickLine" presStyleLbl="alignNode1" presStyleIdx="4" presStyleCnt="6"/>
      <dgm:spPr/>
    </dgm:pt>
    <dgm:pt modelId="{A321AB40-76B6-4596-A8BC-6A8D79AC87CC}" type="pres">
      <dgm:prSet presAssocID="{C4331A31-8CFC-44A7-83DB-F21463EA3076}" presName="horz1" presStyleCnt="0"/>
      <dgm:spPr/>
    </dgm:pt>
    <dgm:pt modelId="{526975F9-5347-418B-9F4C-2AA82F5738EF}" type="pres">
      <dgm:prSet presAssocID="{C4331A31-8CFC-44A7-83DB-F21463EA3076}" presName="tx1" presStyleLbl="revTx" presStyleIdx="4" presStyleCnt="6"/>
      <dgm:spPr/>
    </dgm:pt>
    <dgm:pt modelId="{AA7B050F-36A6-4513-BA85-12A5EC051745}" type="pres">
      <dgm:prSet presAssocID="{C4331A31-8CFC-44A7-83DB-F21463EA3076}" presName="vert1" presStyleCnt="0"/>
      <dgm:spPr/>
    </dgm:pt>
    <dgm:pt modelId="{AF0296C5-BECF-4914-8119-6033A247A25E}" type="pres">
      <dgm:prSet presAssocID="{88B402B9-1FBD-40CB-893B-5C13F02DA164}" presName="thickLine" presStyleLbl="alignNode1" presStyleIdx="5" presStyleCnt="6"/>
      <dgm:spPr/>
    </dgm:pt>
    <dgm:pt modelId="{D8F6A00B-7785-4748-B29E-3A88E0752E2F}" type="pres">
      <dgm:prSet presAssocID="{88B402B9-1FBD-40CB-893B-5C13F02DA164}" presName="horz1" presStyleCnt="0"/>
      <dgm:spPr/>
    </dgm:pt>
    <dgm:pt modelId="{4EE84DC1-1F3E-4B92-914D-27DF43AB6BBA}" type="pres">
      <dgm:prSet presAssocID="{88B402B9-1FBD-40CB-893B-5C13F02DA164}" presName="tx1" presStyleLbl="revTx" presStyleIdx="5" presStyleCnt="6"/>
      <dgm:spPr/>
    </dgm:pt>
    <dgm:pt modelId="{AA930850-42F2-46D1-A7E3-297263BD7E07}" type="pres">
      <dgm:prSet presAssocID="{88B402B9-1FBD-40CB-893B-5C13F02DA164}" presName="vert1" presStyleCnt="0"/>
      <dgm:spPr/>
    </dgm:pt>
  </dgm:ptLst>
  <dgm:cxnLst>
    <dgm:cxn modelId="{52DB2216-BABC-47BF-A548-F916FFEB7013}" srcId="{D24DB11D-B68E-4723-AECC-17AF60BD7077}" destId="{88B402B9-1FBD-40CB-893B-5C13F02DA164}" srcOrd="5" destOrd="0" parTransId="{F08C0BAB-A077-4761-B87C-A0D6E5E264D6}" sibTransId="{BD2629A1-7B1E-4996-A1E2-D39AA5D0DAE4}"/>
    <dgm:cxn modelId="{DE8F1D70-88C8-42A7-A327-2BD803B10EC3}" type="presOf" srcId="{A8C8C50A-6004-4C42-88D1-02DE4A856B1D}" destId="{49F40D94-E96A-4A6C-B560-7CCD07AD7104}" srcOrd="0" destOrd="0" presId="urn:microsoft.com/office/officeart/2008/layout/LinedList"/>
    <dgm:cxn modelId="{7E485872-3AE7-4576-9FE7-7C92231A04B0}" srcId="{D24DB11D-B68E-4723-AECC-17AF60BD7077}" destId="{CF432580-7D3E-4F3E-B875-CB84DAA08584}" srcOrd="2" destOrd="0" parTransId="{EB56171D-181F-4BB9-9A50-34D165D79C3E}" sibTransId="{5B5D9A02-7628-4260-BFB0-3D28C2C51215}"/>
    <dgm:cxn modelId="{2583C27E-51E9-4426-93A4-D919C30058BF}" srcId="{D24DB11D-B68E-4723-AECC-17AF60BD7077}" destId="{EF17ACD6-AE2C-4C6E-B3A4-8D5D47BF5FDC}" srcOrd="0" destOrd="0" parTransId="{07BE61A6-EB4E-4B2E-A629-2925545A4D02}" sibTransId="{DFDC25F9-87D6-47BC-B7F2-7B6C2DE1317B}"/>
    <dgm:cxn modelId="{0D09BF85-37FD-4375-9E39-05D44CCEC78D}" type="presOf" srcId="{D24DB11D-B68E-4723-AECC-17AF60BD7077}" destId="{BDBCDE44-D6A8-4553-8693-125F3A31C874}" srcOrd="0" destOrd="0" presId="urn:microsoft.com/office/officeart/2008/layout/LinedList"/>
    <dgm:cxn modelId="{13811098-DFB1-4BA3-AE40-845D38F1D65D}" type="presOf" srcId="{CF432580-7D3E-4F3E-B875-CB84DAA08584}" destId="{F4F45192-6128-408B-B9CB-79D529388750}" srcOrd="0" destOrd="0" presId="urn:microsoft.com/office/officeart/2008/layout/LinedList"/>
    <dgm:cxn modelId="{89A6ED9C-5644-43A6-A750-4904B2CCFEE2}" srcId="{D24DB11D-B68E-4723-AECC-17AF60BD7077}" destId="{26CC3B80-ED4E-4B40-9A78-CF09F516E2C4}" srcOrd="1" destOrd="0" parTransId="{B6A8F93F-666D-437B-B6E1-2D7E802C6700}" sibTransId="{5B1341A8-191E-4688-B68A-C798961EA14F}"/>
    <dgm:cxn modelId="{0271B0AA-7425-484C-8CD0-CBE4EB3EC579}" type="presOf" srcId="{88B402B9-1FBD-40CB-893B-5C13F02DA164}" destId="{4EE84DC1-1F3E-4B92-914D-27DF43AB6BBA}" srcOrd="0" destOrd="0" presId="urn:microsoft.com/office/officeart/2008/layout/LinedList"/>
    <dgm:cxn modelId="{DB92E6B0-30A2-4C50-842F-BB58042D0E16}" srcId="{D24DB11D-B68E-4723-AECC-17AF60BD7077}" destId="{A8C8C50A-6004-4C42-88D1-02DE4A856B1D}" srcOrd="3" destOrd="0" parTransId="{17F67295-1D54-4DFB-B341-BBADFDDD2623}" sibTransId="{F5C1EF6A-A369-4EDA-B62D-445E9158C32B}"/>
    <dgm:cxn modelId="{ABE607B4-0FB9-40BF-81FD-203B4D401296}" type="presOf" srcId="{EF17ACD6-AE2C-4C6E-B3A4-8D5D47BF5FDC}" destId="{EBCDDA88-DBF0-4BAC-898E-50F031704BDB}" srcOrd="0" destOrd="0" presId="urn:microsoft.com/office/officeart/2008/layout/LinedList"/>
    <dgm:cxn modelId="{76B5D7B4-966E-4190-81EF-E25DB0B76493}" srcId="{D24DB11D-B68E-4723-AECC-17AF60BD7077}" destId="{C4331A31-8CFC-44A7-83DB-F21463EA3076}" srcOrd="4" destOrd="0" parTransId="{F854718A-ED14-4191-ADC1-589B17ABF9A5}" sibTransId="{461901B1-4918-4558-BE07-21F9AD94E152}"/>
    <dgm:cxn modelId="{AEFA2BBA-375E-482E-A2AD-CE8AB2745398}" type="presOf" srcId="{26CC3B80-ED4E-4B40-9A78-CF09F516E2C4}" destId="{438B5B16-5F7F-428B-8FFA-A882BD53775E}" srcOrd="0" destOrd="0" presId="urn:microsoft.com/office/officeart/2008/layout/LinedList"/>
    <dgm:cxn modelId="{C8628CD9-57E5-4E4B-B74D-4631DD506792}" type="presOf" srcId="{C4331A31-8CFC-44A7-83DB-F21463EA3076}" destId="{526975F9-5347-418B-9F4C-2AA82F5738EF}" srcOrd="0" destOrd="0" presId="urn:microsoft.com/office/officeart/2008/layout/LinedList"/>
    <dgm:cxn modelId="{2DD7BA18-4BFC-4D7E-8992-94C58803DF30}" type="presParOf" srcId="{BDBCDE44-D6A8-4553-8693-125F3A31C874}" destId="{9F647577-7C7A-475C-B707-1ABE87A8F1EC}" srcOrd="0" destOrd="0" presId="urn:microsoft.com/office/officeart/2008/layout/LinedList"/>
    <dgm:cxn modelId="{5821B4B3-789D-4CC4-B266-E3443A55767C}" type="presParOf" srcId="{BDBCDE44-D6A8-4553-8693-125F3A31C874}" destId="{A3589F9E-0197-47B7-8808-FB27A9BDDB0C}" srcOrd="1" destOrd="0" presId="urn:microsoft.com/office/officeart/2008/layout/LinedList"/>
    <dgm:cxn modelId="{6CC845DE-3CC8-4A60-BE1D-74E5547EA3B2}" type="presParOf" srcId="{A3589F9E-0197-47B7-8808-FB27A9BDDB0C}" destId="{EBCDDA88-DBF0-4BAC-898E-50F031704BDB}" srcOrd="0" destOrd="0" presId="urn:microsoft.com/office/officeart/2008/layout/LinedList"/>
    <dgm:cxn modelId="{F5F28D13-79AA-4F57-806E-B5A0B36E9970}" type="presParOf" srcId="{A3589F9E-0197-47B7-8808-FB27A9BDDB0C}" destId="{0F2E5636-5138-4E29-94DE-3586BCE915C7}" srcOrd="1" destOrd="0" presId="urn:microsoft.com/office/officeart/2008/layout/LinedList"/>
    <dgm:cxn modelId="{CADEB82D-9843-4655-8C01-AE42DF6197ED}" type="presParOf" srcId="{BDBCDE44-D6A8-4553-8693-125F3A31C874}" destId="{21FF9C1C-E620-43E2-B465-5A57C1E8FA30}" srcOrd="2" destOrd="0" presId="urn:microsoft.com/office/officeart/2008/layout/LinedList"/>
    <dgm:cxn modelId="{CA5DB49E-BC81-467C-9CEE-782FAF304F31}" type="presParOf" srcId="{BDBCDE44-D6A8-4553-8693-125F3A31C874}" destId="{819DF600-20FA-4BA2-840F-7D9D4EFC80AB}" srcOrd="3" destOrd="0" presId="urn:microsoft.com/office/officeart/2008/layout/LinedList"/>
    <dgm:cxn modelId="{80B11E7B-3E47-42D3-BE6D-F485CB1AD672}" type="presParOf" srcId="{819DF600-20FA-4BA2-840F-7D9D4EFC80AB}" destId="{438B5B16-5F7F-428B-8FFA-A882BD53775E}" srcOrd="0" destOrd="0" presId="urn:microsoft.com/office/officeart/2008/layout/LinedList"/>
    <dgm:cxn modelId="{76E1A94E-A149-4341-BD94-6AE946BEC992}" type="presParOf" srcId="{819DF600-20FA-4BA2-840F-7D9D4EFC80AB}" destId="{2C1B0234-7834-487E-9226-5E2489579F5C}" srcOrd="1" destOrd="0" presId="urn:microsoft.com/office/officeart/2008/layout/LinedList"/>
    <dgm:cxn modelId="{A59D0CAF-FDF7-49A4-B35A-A592FFB5B02A}" type="presParOf" srcId="{BDBCDE44-D6A8-4553-8693-125F3A31C874}" destId="{CFFFB13B-2F54-4873-8F4A-9A6CC4C04B14}" srcOrd="4" destOrd="0" presId="urn:microsoft.com/office/officeart/2008/layout/LinedList"/>
    <dgm:cxn modelId="{8B34BD25-79A2-42C5-BA2F-35DFD5BE4D13}" type="presParOf" srcId="{BDBCDE44-D6A8-4553-8693-125F3A31C874}" destId="{63E5AB39-9086-4395-A678-A77D33C6AE95}" srcOrd="5" destOrd="0" presId="urn:microsoft.com/office/officeart/2008/layout/LinedList"/>
    <dgm:cxn modelId="{ECCACF60-A79E-481F-96E4-BBF04ED25299}" type="presParOf" srcId="{63E5AB39-9086-4395-A678-A77D33C6AE95}" destId="{F4F45192-6128-408B-B9CB-79D529388750}" srcOrd="0" destOrd="0" presId="urn:microsoft.com/office/officeart/2008/layout/LinedList"/>
    <dgm:cxn modelId="{DF49E785-5513-47E1-9390-BBA97BE02FBA}" type="presParOf" srcId="{63E5AB39-9086-4395-A678-A77D33C6AE95}" destId="{6479AC44-F573-41DE-B5C5-313C622E25AD}" srcOrd="1" destOrd="0" presId="urn:microsoft.com/office/officeart/2008/layout/LinedList"/>
    <dgm:cxn modelId="{953A26D3-2193-4D92-A1F1-798365A781EB}" type="presParOf" srcId="{BDBCDE44-D6A8-4553-8693-125F3A31C874}" destId="{F47198B0-FDE4-47AE-B6A8-2E431731E917}" srcOrd="6" destOrd="0" presId="urn:microsoft.com/office/officeart/2008/layout/LinedList"/>
    <dgm:cxn modelId="{178662AA-AB73-49C9-9BD5-AB9272B6EEF6}" type="presParOf" srcId="{BDBCDE44-D6A8-4553-8693-125F3A31C874}" destId="{005B0D09-5110-4DF9-969B-AFAD511AC8EE}" srcOrd="7" destOrd="0" presId="urn:microsoft.com/office/officeart/2008/layout/LinedList"/>
    <dgm:cxn modelId="{152E3C6E-09A5-43BE-81ED-CAE2B6460923}" type="presParOf" srcId="{005B0D09-5110-4DF9-969B-AFAD511AC8EE}" destId="{49F40D94-E96A-4A6C-B560-7CCD07AD7104}" srcOrd="0" destOrd="0" presId="urn:microsoft.com/office/officeart/2008/layout/LinedList"/>
    <dgm:cxn modelId="{7F09BC58-25C7-4360-BE55-D95981DE61A6}" type="presParOf" srcId="{005B0D09-5110-4DF9-969B-AFAD511AC8EE}" destId="{FE62EFAD-DDBF-49B9-BBE3-E05E2B32957F}" srcOrd="1" destOrd="0" presId="urn:microsoft.com/office/officeart/2008/layout/LinedList"/>
    <dgm:cxn modelId="{F2250AC1-8B97-4D74-84FE-681E76FB9E81}" type="presParOf" srcId="{BDBCDE44-D6A8-4553-8693-125F3A31C874}" destId="{DA55DD0E-CF4F-470B-9513-D9A2B3F6F41B}" srcOrd="8" destOrd="0" presId="urn:microsoft.com/office/officeart/2008/layout/LinedList"/>
    <dgm:cxn modelId="{4F12A779-B703-41D6-8D43-2AD5FD4F30B6}" type="presParOf" srcId="{BDBCDE44-D6A8-4553-8693-125F3A31C874}" destId="{A321AB40-76B6-4596-A8BC-6A8D79AC87CC}" srcOrd="9" destOrd="0" presId="urn:microsoft.com/office/officeart/2008/layout/LinedList"/>
    <dgm:cxn modelId="{AD4CD2F3-1A37-4416-814D-4A7C32DFCB49}" type="presParOf" srcId="{A321AB40-76B6-4596-A8BC-6A8D79AC87CC}" destId="{526975F9-5347-418B-9F4C-2AA82F5738EF}" srcOrd="0" destOrd="0" presId="urn:microsoft.com/office/officeart/2008/layout/LinedList"/>
    <dgm:cxn modelId="{697B01D8-C168-4429-B471-194B6F956522}" type="presParOf" srcId="{A321AB40-76B6-4596-A8BC-6A8D79AC87CC}" destId="{AA7B050F-36A6-4513-BA85-12A5EC051745}" srcOrd="1" destOrd="0" presId="urn:microsoft.com/office/officeart/2008/layout/LinedList"/>
    <dgm:cxn modelId="{5C9C7E46-0C79-4B26-B350-DA43767400EC}" type="presParOf" srcId="{BDBCDE44-D6A8-4553-8693-125F3A31C874}" destId="{AF0296C5-BECF-4914-8119-6033A247A25E}" srcOrd="10" destOrd="0" presId="urn:microsoft.com/office/officeart/2008/layout/LinedList"/>
    <dgm:cxn modelId="{67429DC3-0950-428A-9C52-0B79E513BA3B}" type="presParOf" srcId="{BDBCDE44-D6A8-4553-8693-125F3A31C874}" destId="{D8F6A00B-7785-4748-B29E-3A88E0752E2F}" srcOrd="11" destOrd="0" presId="urn:microsoft.com/office/officeart/2008/layout/LinedList"/>
    <dgm:cxn modelId="{2E4EB279-9292-4D11-97FA-822907FB212F}" type="presParOf" srcId="{D8F6A00B-7785-4748-B29E-3A88E0752E2F}" destId="{4EE84DC1-1F3E-4B92-914D-27DF43AB6BBA}" srcOrd="0" destOrd="0" presId="urn:microsoft.com/office/officeart/2008/layout/LinedList"/>
    <dgm:cxn modelId="{C7DA2EE0-4A0C-45AD-8015-34A1F4B8EBC0}" type="presParOf" srcId="{D8F6A00B-7785-4748-B29E-3A88E0752E2F}" destId="{AA930850-42F2-46D1-A7E3-297263BD7E0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47577-7C7A-475C-B707-1ABE87A8F1EC}">
      <dsp:nvSpPr>
        <dsp:cNvPr id="0" name=""/>
        <dsp:cNvSpPr/>
      </dsp:nvSpPr>
      <dsp:spPr>
        <a:xfrm>
          <a:off x="0" y="2646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CDDA88-DBF0-4BAC-898E-50F031704BDB}">
      <dsp:nvSpPr>
        <dsp:cNvPr id="0" name=""/>
        <dsp:cNvSpPr/>
      </dsp:nvSpPr>
      <dsp:spPr>
        <a:xfrm>
          <a:off x="0" y="2646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Courtney Cook</a:t>
          </a:r>
          <a:endParaRPr lang="en-US" sz="4100" kern="1200" dirty="0"/>
        </a:p>
      </dsp:txBody>
      <dsp:txXfrm>
        <a:off x="0" y="2646"/>
        <a:ext cx="6970358" cy="902405"/>
      </dsp:txXfrm>
    </dsp:sp>
    <dsp:sp modelId="{21FF9C1C-E620-43E2-B465-5A57C1E8FA30}">
      <dsp:nvSpPr>
        <dsp:cNvPr id="0" name=""/>
        <dsp:cNvSpPr/>
      </dsp:nvSpPr>
      <dsp:spPr>
        <a:xfrm>
          <a:off x="0" y="905051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8B5B16-5F7F-428B-8FFA-A882BD53775E}">
      <dsp:nvSpPr>
        <dsp:cNvPr id="0" name=""/>
        <dsp:cNvSpPr/>
      </dsp:nvSpPr>
      <dsp:spPr>
        <a:xfrm>
          <a:off x="0" y="905051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Vanessa Fennell</a:t>
          </a:r>
          <a:endParaRPr lang="en-US" sz="4100" kern="1200" dirty="0"/>
        </a:p>
      </dsp:txBody>
      <dsp:txXfrm>
        <a:off x="0" y="905051"/>
        <a:ext cx="6970358" cy="902405"/>
      </dsp:txXfrm>
    </dsp:sp>
    <dsp:sp modelId="{CFFFB13B-2F54-4873-8F4A-9A6CC4C04B14}">
      <dsp:nvSpPr>
        <dsp:cNvPr id="0" name=""/>
        <dsp:cNvSpPr/>
      </dsp:nvSpPr>
      <dsp:spPr>
        <a:xfrm>
          <a:off x="0" y="1807456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F45192-6128-408B-B9CB-79D529388750}">
      <dsp:nvSpPr>
        <dsp:cNvPr id="0" name=""/>
        <dsp:cNvSpPr/>
      </dsp:nvSpPr>
      <dsp:spPr>
        <a:xfrm>
          <a:off x="0" y="1807456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Melanie Roman</a:t>
          </a:r>
          <a:endParaRPr lang="en-US" sz="4100" kern="1200" dirty="0"/>
        </a:p>
      </dsp:txBody>
      <dsp:txXfrm>
        <a:off x="0" y="1807456"/>
        <a:ext cx="6970358" cy="902405"/>
      </dsp:txXfrm>
    </dsp:sp>
    <dsp:sp modelId="{F47198B0-FDE4-47AE-B6A8-2E431731E917}">
      <dsp:nvSpPr>
        <dsp:cNvPr id="0" name=""/>
        <dsp:cNvSpPr/>
      </dsp:nvSpPr>
      <dsp:spPr>
        <a:xfrm>
          <a:off x="0" y="2709861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F40D94-E96A-4A6C-B560-7CCD07AD7104}">
      <dsp:nvSpPr>
        <dsp:cNvPr id="0" name=""/>
        <dsp:cNvSpPr/>
      </dsp:nvSpPr>
      <dsp:spPr>
        <a:xfrm>
          <a:off x="0" y="2709861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Abigail Gunter</a:t>
          </a:r>
          <a:endParaRPr lang="en-US" sz="4100" kern="1200" dirty="0"/>
        </a:p>
      </dsp:txBody>
      <dsp:txXfrm>
        <a:off x="0" y="2709861"/>
        <a:ext cx="6970358" cy="902405"/>
      </dsp:txXfrm>
    </dsp:sp>
    <dsp:sp modelId="{DA55DD0E-CF4F-470B-9513-D9A2B3F6F41B}">
      <dsp:nvSpPr>
        <dsp:cNvPr id="0" name=""/>
        <dsp:cNvSpPr/>
      </dsp:nvSpPr>
      <dsp:spPr>
        <a:xfrm>
          <a:off x="0" y="3612267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6975F9-5347-418B-9F4C-2AA82F5738EF}">
      <dsp:nvSpPr>
        <dsp:cNvPr id="0" name=""/>
        <dsp:cNvSpPr/>
      </dsp:nvSpPr>
      <dsp:spPr>
        <a:xfrm>
          <a:off x="0" y="3612267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Shelby Russell</a:t>
          </a:r>
          <a:endParaRPr lang="en-US" sz="4100" kern="1200"/>
        </a:p>
      </dsp:txBody>
      <dsp:txXfrm>
        <a:off x="0" y="3612267"/>
        <a:ext cx="6970358" cy="902405"/>
      </dsp:txXfrm>
    </dsp:sp>
    <dsp:sp modelId="{AF0296C5-BECF-4914-8119-6033A247A25E}">
      <dsp:nvSpPr>
        <dsp:cNvPr id="0" name=""/>
        <dsp:cNvSpPr/>
      </dsp:nvSpPr>
      <dsp:spPr>
        <a:xfrm>
          <a:off x="0" y="4514672"/>
          <a:ext cx="69703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E84DC1-1F3E-4B92-914D-27DF43AB6BBA}">
      <dsp:nvSpPr>
        <dsp:cNvPr id="0" name=""/>
        <dsp:cNvSpPr/>
      </dsp:nvSpPr>
      <dsp:spPr>
        <a:xfrm>
          <a:off x="0" y="4514672"/>
          <a:ext cx="6970358" cy="902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Emily Smith</a:t>
          </a:r>
          <a:endParaRPr lang="en-US" sz="4100" kern="1200"/>
        </a:p>
      </dsp:txBody>
      <dsp:txXfrm>
        <a:off x="0" y="4514672"/>
        <a:ext cx="6970358" cy="902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59BCD-5899-47AB-85D4-1BA05409D754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E925-00E8-4DAD-BC59-07C45775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8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31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77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0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9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61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7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40701">
              <a:lnSpc>
                <a:spcPct val="90000"/>
              </a:lnSpc>
              <a:spcAft>
                <a:spcPts val="486"/>
              </a:spcAft>
            </a:pPr>
            <a:r>
              <a:rPr lang="en-US" sz="1400" b="1" dirty="0"/>
              <a:t>Mrs. MacDonald</a:t>
            </a:r>
          </a:p>
          <a:p>
            <a:pPr defTabSz="740701">
              <a:lnSpc>
                <a:spcPct val="90000"/>
              </a:lnSpc>
              <a:spcAft>
                <a:spcPts val="486"/>
              </a:spcAft>
            </a:pPr>
            <a:endParaRPr lang="en-US" sz="1200" dirty="0"/>
          </a:p>
          <a:p>
            <a:pPr marL="277763" indent="-277763" defTabSz="740701">
              <a:lnSpc>
                <a:spcPct val="90000"/>
              </a:lnSpc>
              <a:spcAft>
                <a:spcPts val="486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Works to proactively support students</a:t>
            </a:r>
            <a:endParaRPr lang="en-US" sz="1200" b="1" dirty="0">
              <a:cs typeface="Calibri"/>
            </a:endParaRPr>
          </a:p>
          <a:p>
            <a:pPr marL="277763" indent="-277763" defTabSz="740701">
              <a:lnSpc>
                <a:spcPct val="90000"/>
              </a:lnSpc>
              <a:spcAft>
                <a:spcPts val="486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Provides tools and resources for our families, students and staff</a:t>
            </a:r>
            <a:endParaRPr lang="en-US" sz="1200" b="1" dirty="0">
              <a:cs typeface="Calibri"/>
            </a:endParaRPr>
          </a:p>
          <a:p>
            <a:pPr marL="277763" indent="-277763" defTabSz="740701">
              <a:lnSpc>
                <a:spcPct val="90000"/>
              </a:lnSpc>
              <a:spcAft>
                <a:spcPts val="486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Focuses on emotional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4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9630">
              <a:lnSpc>
                <a:spcPts val="3000"/>
              </a:lnSpc>
            </a:pPr>
            <a:r>
              <a:rPr lang="en-US" sz="1200" spc="48" dirty="0">
                <a:solidFill>
                  <a:prstClr val="white"/>
                </a:solidFill>
                <a:latin typeface="Josefin Sans Bold"/>
              </a:rPr>
              <a:t>Insert fun pics of teachers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2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Oriented</a:t>
            </a:r>
          </a:p>
          <a:p>
            <a:r>
              <a:rPr lang="en-US" dirty="0"/>
              <a:t>Launched New Teacher Institute</a:t>
            </a:r>
          </a:p>
          <a:p>
            <a:r>
              <a:rPr lang="en-US" dirty="0"/>
              <a:t>Not sure what Pop Up PL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6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4E925-00E8-4DAD-BC59-07C457758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5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0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9630">
              <a:lnSpc>
                <a:spcPts val="3000"/>
              </a:lnSpc>
            </a:pPr>
            <a:r>
              <a:rPr lang="en-US" sz="1200" spc="48" dirty="0">
                <a:solidFill>
                  <a:prstClr val="white"/>
                </a:solidFill>
                <a:latin typeface="Josefin Sans Bold"/>
              </a:rPr>
              <a:t>Insert a pic from a classroom if you want to replace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or Important Dates – Any calls to action?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FFB-0D85-4E0D-8DF5-7BEAE4F670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1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s://www.cobbk12.org/page/291/student-enrollme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Gail.Arkenberg@cobbk12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ics.cobbk12.org/index.php/ad/kinder-learning-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s://www.signupgenius.com/go/805094BA9AF28A4FB6-202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s://forms.office.com/pages/responsepage.aspx?id=-x3OL5-ROEmquMR_D8kYLfABC6dtqCNCtm7FUED5fI5UQkhPQzVMREFTNEUzQjAwQUZTM01FRVZDQi4u&amp;web=1&amp;wdLOR=cD7974A04-C9D4-4C50-9D0D-8BA15FECF19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988" y="2426240"/>
            <a:ext cx="15568028" cy="5434523"/>
            <a:chOff x="0" y="0"/>
            <a:chExt cx="5266222" cy="183834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222" cy="1838344"/>
            </a:xfrm>
            <a:custGeom>
              <a:avLst/>
              <a:gdLst>
                <a:gd name="connsiteX0" fmla="*/ 0 w 5266222"/>
                <a:gd name="connsiteY0" fmla="*/ 0 h 1838344"/>
                <a:gd name="connsiteX1" fmla="*/ 5266222 w 5266222"/>
                <a:gd name="connsiteY1" fmla="*/ 0 h 1838344"/>
                <a:gd name="connsiteX2" fmla="*/ 5266222 w 5266222"/>
                <a:gd name="connsiteY2" fmla="*/ 1838344 h 1838344"/>
                <a:gd name="connsiteX3" fmla="*/ 0 w 5266222"/>
                <a:gd name="connsiteY3" fmla="*/ 1838344 h 1838344"/>
                <a:gd name="connsiteX4" fmla="*/ 0 w 5266222"/>
                <a:gd name="connsiteY4" fmla="*/ 0 h 183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6222" h="1838344" fill="none" extrusionOk="0">
                  <a:moveTo>
                    <a:pt x="0" y="0"/>
                  </a:moveTo>
                  <a:cubicBezTo>
                    <a:pt x="1797903" y="-120218"/>
                    <a:pt x="3075973" y="-57122"/>
                    <a:pt x="5266222" y="0"/>
                  </a:cubicBezTo>
                  <a:cubicBezTo>
                    <a:pt x="5140556" y="299076"/>
                    <a:pt x="5297526" y="1242365"/>
                    <a:pt x="5266222" y="1838344"/>
                  </a:cubicBezTo>
                  <a:cubicBezTo>
                    <a:pt x="3916551" y="1923635"/>
                    <a:pt x="2172124" y="1815781"/>
                    <a:pt x="0" y="1838344"/>
                  </a:cubicBezTo>
                  <a:cubicBezTo>
                    <a:pt x="-13122" y="1263356"/>
                    <a:pt x="119194" y="530980"/>
                    <a:pt x="0" y="0"/>
                  </a:cubicBezTo>
                  <a:close/>
                </a:path>
                <a:path w="5266222" h="1838344" stroke="0" extrusionOk="0">
                  <a:moveTo>
                    <a:pt x="0" y="0"/>
                  </a:moveTo>
                  <a:cubicBezTo>
                    <a:pt x="1563879" y="-54182"/>
                    <a:pt x="2894502" y="-74191"/>
                    <a:pt x="5266222" y="0"/>
                  </a:cubicBezTo>
                  <a:cubicBezTo>
                    <a:pt x="5378494" y="786708"/>
                    <a:pt x="5180682" y="1022541"/>
                    <a:pt x="5266222" y="1838344"/>
                  </a:cubicBezTo>
                  <a:cubicBezTo>
                    <a:pt x="3226239" y="1836379"/>
                    <a:pt x="668494" y="1975042"/>
                    <a:pt x="0" y="1838344"/>
                  </a:cubicBezTo>
                  <a:cubicBezTo>
                    <a:pt x="-71699" y="1324936"/>
                    <a:pt x="-143649" y="287927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847237058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66222" h="1838344">
                          <a:moveTo>
                            <a:pt x="0" y="0"/>
                          </a:moveTo>
                          <a:lnTo>
                            <a:pt x="5266222" y="0"/>
                          </a:lnTo>
                          <a:lnTo>
                            <a:pt x="5266222" y="1838344"/>
                          </a:lnTo>
                          <a:lnTo>
                            <a:pt x="0" y="1838344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159012" y="6481070"/>
            <a:ext cx="11969976" cy="674846"/>
            <a:chOff x="-1" y="1478178"/>
            <a:chExt cx="15959967" cy="899794"/>
          </a:xfrm>
        </p:grpSpPr>
        <p:grpSp>
          <p:nvGrpSpPr>
            <p:cNvPr id="5" name="Group 5"/>
            <p:cNvGrpSpPr/>
            <p:nvPr/>
          </p:nvGrpSpPr>
          <p:grpSpPr>
            <a:xfrm>
              <a:off x="4" y="1478178"/>
              <a:ext cx="15959962" cy="899794"/>
              <a:chOff x="1" y="375019"/>
              <a:chExt cx="4049102" cy="22828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" y="375019"/>
                <a:ext cx="4049102" cy="228281"/>
              </a:xfrm>
              <a:custGeom>
                <a:avLst/>
                <a:gdLst/>
                <a:ahLst/>
                <a:cxnLst/>
                <a:rect l="l" t="t" r="r" b="b"/>
                <a:pathLst>
                  <a:path w="4049102" h="228281">
                    <a:moveTo>
                      <a:pt x="0" y="0"/>
                    </a:moveTo>
                    <a:lnTo>
                      <a:pt x="4049102" y="0"/>
                    </a:lnTo>
                    <a:lnTo>
                      <a:pt x="4049102" y="228281"/>
                    </a:lnTo>
                    <a:lnTo>
                      <a:pt x="0" y="228281"/>
                    </a:lnTo>
                    <a:close/>
                  </a:path>
                </a:pathLst>
              </a:custGeom>
              <a:solidFill>
                <a:srgbClr val="F3D54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-1" y="1715350"/>
              <a:ext cx="15959965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5">
                <a:lnSpc>
                  <a:spcPts val="2400"/>
                </a:lnSpc>
              </a:pPr>
              <a:r>
                <a:rPr lang="en-US" sz="2000" b="1" spc="686" dirty="0">
                  <a:solidFill>
                    <a:srgbClr val="1F497D"/>
                  </a:solidFill>
                  <a:latin typeface="Josefin Sans"/>
                </a:rPr>
                <a:t>MOUNTAIN VIEW ELEMENTARY SCHOOL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4420" y="3356143"/>
            <a:ext cx="16466343" cy="270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182"/>
              </a:lnSpc>
            </a:pPr>
            <a:r>
              <a:rPr lang="en-US" sz="4400" spc="600" dirty="0">
                <a:solidFill>
                  <a:schemeClr val="accent2">
                    <a:lumMod val="50000"/>
                  </a:schemeClr>
                </a:solidFill>
                <a:latin typeface="Josefin Sans"/>
              </a:rPr>
              <a:t>KINDERGARTEN ORIENTATION</a:t>
            </a:r>
          </a:p>
          <a:p>
            <a:pPr algn="ctr" defTabSz="914445">
              <a:lnSpc>
                <a:spcPts val="7182"/>
              </a:lnSpc>
            </a:pPr>
            <a:r>
              <a:rPr lang="en-US" sz="4400" spc="600" dirty="0">
                <a:solidFill>
                  <a:schemeClr val="accent2">
                    <a:lumMod val="50000"/>
                  </a:schemeClr>
                </a:solidFill>
                <a:latin typeface="Josefin Sans"/>
              </a:rPr>
              <a:t>#PreviewTheView</a:t>
            </a:r>
          </a:p>
          <a:p>
            <a:pPr algn="ctr" defTabSz="914445">
              <a:lnSpc>
                <a:spcPts val="7182"/>
              </a:lnSpc>
            </a:pPr>
            <a:r>
              <a:rPr lang="en-US" sz="4400" spc="5724" dirty="0">
                <a:solidFill>
                  <a:schemeClr val="accent2">
                    <a:lumMod val="50000"/>
                  </a:schemeClr>
                </a:solidFill>
                <a:latin typeface="Josefin Sans"/>
              </a:rPr>
              <a:t>3.21.24</a:t>
            </a:r>
          </a:p>
        </p:txBody>
      </p:sp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25FA5CB6-9D9F-434F-B2D7-54E13E688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626" y="2936111"/>
            <a:ext cx="2335904" cy="2335343"/>
          </a:xfrm>
          <a:prstGeom prst="rect">
            <a:avLst/>
          </a:prstGeom>
        </p:spPr>
      </p:pic>
      <p:pic>
        <p:nvPicPr>
          <p:cNvPr id="11" name="Picture 10" descr="A blue and yellow logo&#10;&#10;Description automatically generated">
            <a:extLst>
              <a:ext uri="{FF2B5EF4-FFF2-40B4-BE49-F238E27FC236}">
                <a16:creationId xmlns:a16="http://schemas.microsoft.com/office/drawing/2014/main" id="{D6465120-6E8F-400C-81A3-B8AE14469B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41844"/>
            <a:ext cx="2335904" cy="23353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2863437" y="607066"/>
            <a:ext cx="13887450" cy="8260338"/>
            <a:chOff x="0" y="66675"/>
            <a:chExt cx="18516600" cy="11013779"/>
          </a:xfrm>
        </p:grpSpPr>
        <p:sp>
          <p:nvSpPr>
            <p:cNvPr id="36" name="TextBox 36"/>
            <p:cNvSpPr txBox="1"/>
            <p:nvPr/>
          </p:nvSpPr>
          <p:spPr>
            <a:xfrm>
              <a:off x="36968" y="927101"/>
              <a:ext cx="13599552" cy="51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2999"/>
                </a:lnSpc>
              </a:pPr>
              <a:endParaRPr lang="en-US" sz="2499" spc="374" dirty="0">
                <a:solidFill>
                  <a:srgbClr val="8C8C8C"/>
                </a:solidFill>
                <a:latin typeface="Josefin San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66675"/>
              <a:ext cx="18516600" cy="110137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4500"/>
                </a:lnSpc>
              </a:pPr>
              <a:r>
                <a:rPr lang="en-US" sz="6000" dirty="0">
                  <a:latin typeface="Congenial Black" panose="020F0502020204030204" pitchFamily="2" charset="0"/>
                  <a:cs typeface="72 Black" panose="020B0A04030603020204" pitchFamily="34" charset="0"/>
                </a:rPr>
                <a:t>Sample</a:t>
              </a:r>
              <a:r>
                <a:rPr lang="en-US" sz="4500" spc="72" dirty="0">
                  <a:solidFill>
                    <a:srgbClr val="1F497D"/>
                  </a:solidFill>
                  <a:latin typeface="Josefin Sans Bold"/>
                </a:rPr>
                <a:t> </a:t>
              </a:r>
              <a:r>
                <a:rPr lang="en-US" sz="6000" dirty="0">
                  <a:latin typeface="Congenial Black" panose="020F0502020204030204" pitchFamily="2" charset="0"/>
                  <a:cs typeface="72 Black" panose="020B0A04030603020204" pitchFamily="34" charset="0"/>
                </a:rPr>
                <a:t>Kindergarten</a:t>
              </a:r>
              <a:r>
                <a:rPr lang="en-US" sz="4500" spc="72" dirty="0">
                  <a:solidFill>
                    <a:srgbClr val="1F497D"/>
                  </a:solidFill>
                  <a:latin typeface="Josefin Sans Bold"/>
                </a:rPr>
                <a:t> </a:t>
              </a:r>
              <a:r>
                <a:rPr lang="en-US" sz="6000" dirty="0">
                  <a:latin typeface="Congenial Black" panose="020F0502020204030204" pitchFamily="2" charset="0"/>
                  <a:cs typeface="72 Black" panose="020B0A04030603020204" pitchFamily="34" charset="0"/>
                </a:rPr>
                <a:t>Schedule</a:t>
              </a:r>
            </a:p>
            <a:p>
              <a:pPr defTabSz="914445">
                <a:lnSpc>
                  <a:spcPts val="4500"/>
                </a:lnSpc>
              </a:pPr>
              <a:endParaRPr lang="en-US" sz="6000" dirty="0">
                <a:latin typeface="Congenial Black" panose="020F0502020204030204" pitchFamily="2" charset="0"/>
                <a:cs typeface="72 Black" panose="020B0A04030603020204" pitchFamily="34" charset="0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7:20-7:50   Arrival /S.T.E.M. Time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8:00- 8:30  W.I.N. Time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8:30- 9:15   Specials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9:15- 10:15   Writing/Phonics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10:15-10:45   Lunch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10:45-11:05   Recess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11:05-12:05   Calendar/Math/Centers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12:00-12:45  Literacy Centers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12:45 -1:30   Science/Social Studies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1:30-1:50     Café (Read Aloud) &amp; Snack</a:t>
              </a:r>
              <a:endParaRPr lang="en-US" sz="3200" b="1">
                <a:cs typeface="Calibri"/>
              </a:endParaRPr>
            </a:p>
            <a:p>
              <a:pPr defTabSz="914445">
                <a:spcBef>
                  <a:spcPct val="20000"/>
                </a:spcBef>
                <a:defRPr/>
              </a:pPr>
              <a:r>
                <a:rPr lang="en-US" sz="3200" b="1" dirty="0"/>
                <a:t>1:50 -2:05   Pack-up/End of Day Meeting /Dismissal</a:t>
              </a:r>
              <a:endParaRPr lang="en-US" sz="3200" b="1" dirty="0">
                <a:cs typeface="Calibri"/>
              </a:endParaRPr>
            </a:p>
            <a:p>
              <a:pPr defTabSz="914445">
                <a:lnSpc>
                  <a:spcPts val="4500"/>
                </a:lnSpc>
              </a:pPr>
              <a:endParaRPr lang="en-US" sz="4500" spc="72" dirty="0">
                <a:solidFill>
                  <a:srgbClr val="1F497D"/>
                </a:solidFill>
                <a:latin typeface="Josefin Sans Bold"/>
              </a:endParaRPr>
            </a:p>
          </p:txBody>
        </p:sp>
      </p:grpSp>
      <p:pic>
        <p:nvPicPr>
          <p:cNvPr id="4" name="Picture 3" descr="School students in class doing schoolwork">
            <a:extLst>
              <a:ext uri="{FF2B5EF4-FFF2-40B4-BE49-F238E27FC236}">
                <a16:creationId xmlns:a16="http://schemas.microsoft.com/office/drawing/2014/main" id="{57D5680E-F959-32BF-2842-E3A9583A3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032" y="1637010"/>
            <a:ext cx="7717134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DCED8605-833C-3EC5-3DFA-5CC40D6F4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6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Young child in purple turtleneck and jeans with one hand in air wearing backpack">
            <a:extLst>
              <a:ext uri="{FF2B5EF4-FFF2-40B4-BE49-F238E27FC236}">
                <a16:creationId xmlns:a16="http://schemas.microsoft.com/office/drawing/2014/main" id="{864434E8-5A38-BD7A-6348-77A90612E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/>
          <a:stretch/>
        </p:blipFill>
        <p:spPr>
          <a:xfrm>
            <a:off x="3783537" y="15"/>
            <a:ext cx="14504463" cy="10286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7946A-5A41-C958-3614-FD4F751D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43" y="1115171"/>
            <a:ext cx="5960078" cy="5538042"/>
          </a:xfr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6000" dirty="0">
                <a:latin typeface="Congenial Black"/>
              </a:rPr>
              <a:t>Kindergarten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Readiness</a:t>
            </a:r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F687044D-4D29-0627-E86A-1CEE10A03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2628261" y="562698"/>
            <a:ext cx="12673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Kindergarten Readiness Skills</a:t>
            </a: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8E5097BE-2B39-0F77-73C6-C4F49CEB2335}"/>
              </a:ext>
            </a:extLst>
          </p:cNvPr>
          <p:cNvGrpSpPr/>
          <p:nvPr/>
        </p:nvGrpSpPr>
        <p:grpSpPr>
          <a:xfrm>
            <a:off x="2628261" y="1244234"/>
            <a:ext cx="13887450" cy="8925346"/>
            <a:chOff x="36968" y="927101"/>
            <a:chExt cx="18516600" cy="11005043"/>
          </a:xfrm>
        </p:grpSpPr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AB1414EA-9213-6661-69B4-257633E385B8}"/>
                </a:ext>
              </a:extLst>
            </p:cNvPr>
            <p:cNvSpPr txBox="1"/>
            <p:nvPr/>
          </p:nvSpPr>
          <p:spPr>
            <a:xfrm>
              <a:off x="36968" y="927101"/>
              <a:ext cx="13599552" cy="51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2999"/>
                </a:lnSpc>
              </a:pPr>
              <a:endParaRPr lang="en-US" sz="2499" spc="374" dirty="0">
                <a:solidFill>
                  <a:srgbClr val="8C8C8C"/>
                </a:solidFill>
                <a:latin typeface="Josefin Sans"/>
              </a:endParaRPr>
            </a:p>
          </p:txBody>
        </p:sp>
        <p:sp>
          <p:nvSpPr>
            <p:cNvPr id="6" name="TextBox 37">
              <a:extLst>
                <a:ext uri="{FF2B5EF4-FFF2-40B4-BE49-F238E27FC236}">
                  <a16:creationId xmlns:a16="http://schemas.microsoft.com/office/drawing/2014/main" id="{A49941F7-8500-517B-37F1-3A2CD6E3187C}"/>
                </a:ext>
              </a:extLst>
            </p:cNvPr>
            <p:cNvSpPr txBox="1"/>
            <p:nvPr/>
          </p:nvSpPr>
          <p:spPr>
            <a:xfrm>
              <a:off x="36968" y="1183518"/>
              <a:ext cx="18516600" cy="107486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4500"/>
                </a:lnSpc>
              </a:pPr>
              <a:endParaRPr lang="en-US" sz="6000" dirty="0">
                <a:latin typeface="Congenial Black" panose="020F0502020204030204" pitchFamily="2" charset="0"/>
                <a:cs typeface="72 Black" panose="020B0A04030603020204" pitchFamily="34" charset="0"/>
              </a:endParaRP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Uses self-control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Follows simple directions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Cooperates with others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Finishes tasks</a:t>
              </a:r>
            </a:p>
            <a:p>
              <a:pPr marL="56515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Makes transitions easily 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Uses the restroom independently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Asks questions to learn and or solve problems</a:t>
              </a:r>
            </a:p>
            <a:p>
              <a:pPr marL="514350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Can button, zip, fasten clothing after restroom use</a:t>
              </a:r>
            </a:p>
            <a:p>
              <a:pPr marL="56515" indent="-514350" defTabSz="914445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>
                  <a:latin typeface="Calibri"/>
                  <a:cs typeface="Calibri"/>
                </a:rPr>
                <a:t>Can carry on a conversation with peers and adults</a:t>
              </a:r>
            </a:p>
            <a:p>
              <a:pPr defTabSz="914445">
                <a:lnSpc>
                  <a:spcPts val="4500"/>
                </a:lnSpc>
              </a:pPr>
              <a:endParaRPr lang="en-US" sz="4500" spc="72" dirty="0">
                <a:solidFill>
                  <a:srgbClr val="1F497D"/>
                </a:solidFill>
                <a:latin typeface="Josefin Sans Bold"/>
              </a:endParaRPr>
            </a:p>
          </p:txBody>
        </p:sp>
      </p:grpSp>
      <p:pic>
        <p:nvPicPr>
          <p:cNvPr id="3" name="Picture 2" descr="Side view of young child wearing backpack holding notebooks">
            <a:extLst>
              <a:ext uri="{FF2B5EF4-FFF2-40B4-BE49-F238E27FC236}">
                <a16:creationId xmlns:a16="http://schemas.microsoft.com/office/drawing/2014/main" id="{E0F5DF53-DA89-2E0A-7EDB-0B415CD84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65" y="1698937"/>
            <a:ext cx="6679238" cy="44579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blue and yellow logo&#10;&#10;Description automatically generated">
            <a:extLst>
              <a:ext uri="{FF2B5EF4-FFF2-40B4-BE49-F238E27FC236}">
                <a16:creationId xmlns:a16="http://schemas.microsoft.com/office/drawing/2014/main" id="{A8A821D7-B422-8F7E-69FB-8F6490A17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2325440" y="562698"/>
            <a:ext cx="12014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Kindergarten</a:t>
            </a:r>
            <a:r>
              <a:rPr lang="en-US" sz="6000" dirty="0">
                <a:latin typeface="Baguet Script" panose="00000500000000000000" pitchFamily="2" charset="0"/>
                <a:cs typeface="72 Black" panose="020B0A04030603020204" pitchFamily="34" charset="0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Readiness</a:t>
            </a:r>
            <a:r>
              <a:rPr lang="en-US" sz="6000" dirty="0">
                <a:latin typeface="Baguet Script" panose="00000500000000000000" pitchFamily="2" charset="0"/>
                <a:cs typeface="72 Black" panose="020B0A04030603020204" pitchFamily="34" charset="0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Skills</a:t>
            </a: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8E5097BE-2B39-0F77-73C6-C4F49CEB2335}"/>
              </a:ext>
            </a:extLst>
          </p:cNvPr>
          <p:cNvGrpSpPr/>
          <p:nvPr/>
        </p:nvGrpSpPr>
        <p:grpSpPr>
          <a:xfrm>
            <a:off x="2457947" y="1387201"/>
            <a:ext cx="13887450" cy="8272650"/>
            <a:chOff x="36968" y="927101"/>
            <a:chExt cx="18516600" cy="10200262"/>
          </a:xfrm>
        </p:grpSpPr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AB1414EA-9213-6661-69B4-257633E385B8}"/>
                </a:ext>
              </a:extLst>
            </p:cNvPr>
            <p:cNvSpPr txBox="1"/>
            <p:nvPr/>
          </p:nvSpPr>
          <p:spPr>
            <a:xfrm>
              <a:off x="36968" y="927101"/>
              <a:ext cx="13599552" cy="51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2999"/>
                </a:lnSpc>
              </a:pPr>
              <a:endParaRPr lang="en-US" sz="2499" spc="374" dirty="0">
                <a:solidFill>
                  <a:srgbClr val="8C8C8C"/>
                </a:solidFill>
                <a:latin typeface="Josefin Sans"/>
              </a:endParaRPr>
            </a:p>
          </p:txBody>
        </p:sp>
        <p:sp>
          <p:nvSpPr>
            <p:cNvPr id="6" name="TextBox 37">
              <a:extLst>
                <a:ext uri="{FF2B5EF4-FFF2-40B4-BE49-F238E27FC236}">
                  <a16:creationId xmlns:a16="http://schemas.microsoft.com/office/drawing/2014/main" id="{A49941F7-8500-517B-37F1-3A2CD6E3187C}"/>
                </a:ext>
              </a:extLst>
            </p:cNvPr>
            <p:cNvSpPr txBox="1"/>
            <p:nvPr/>
          </p:nvSpPr>
          <p:spPr>
            <a:xfrm>
              <a:off x="36968" y="927101"/>
              <a:ext cx="18516600" cy="10200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5">
                <a:lnSpc>
                  <a:spcPts val="4500"/>
                </a:lnSpc>
              </a:pPr>
              <a:endParaRPr lang="en-US" sz="6000" dirty="0">
                <a:latin typeface="Congenial Black" panose="020F0502020204030204" pitchFamily="2" charset="0"/>
                <a:cs typeface="72 Black" panose="020B0A04030603020204" pitchFamily="34" charset="0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Knows first and last name</a:t>
              </a:r>
              <a:endParaRPr lang="en-US" sz="2400" b="1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Writes first name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Knows personal information when asked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Knows 8 basic colors and shapes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Counts and recognizes numbers to 10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Likes to play counting games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Is beginning to identify letters and sounds</a:t>
              </a:r>
              <a:endParaRPr lang="en-US" sz="3200" b="1" dirty="0">
                <a:cs typeface="Calibri"/>
              </a:endParaRPr>
            </a:p>
            <a:p>
              <a:pPr marL="514350" indent="-514350" defTabSz="914445">
                <a:lnSpc>
                  <a:spcPct val="160000"/>
                </a:lnSpc>
                <a:spcBef>
                  <a:spcPct val="2000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US" sz="3200" b="1" dirty="0"/>
                <a:t>Enjoys art, music, and movement activities</a:t>
              </a:r>
              <a:endParaRPr lang="en-US" sz="3200" b="1" dirty="0">
                <a:cs typeface="Calibri"/>
              </a:endParaRPr>
            </a:p>
            <a:p>
              <a:pPr defTabSz="914445">
                <a:lnSpc>
                  <a:spcPts val="4500"/>
                </a:lnSpc>
              </a:pPr>
              <a:endParaRPr lang="en-US" sz="4500" spc="72" dirty="0">
                <a:solidFill>
                  <a:srgbClr val="1F497D"/>
                </a:solidFill>
                <a:latin typeface="Josefin Sans Bold"/>
              </a:endParaRPr>
            </a:p>
          </p:txBody>
        </p:sp>
      </p:grpSp>
      <p:pic>
        <p:nvPicPr>
          <p:cNvPr id="2" name="Picture 1" descr="A group of stationery on a table&#10;&#10;Description automatically generated">
            <a:extLst>
              <a:ext uri="{FF2B5EF4-FFF2-40B4-BE49-F238E27FC236}">
                <a16:creationId xmlns:a16="http://schemas.microsoft.com/office/drawing/2014/main" id="{E15FE858-B80E-8346-05A6-C20B74A5A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748" y="1463278"/>
            <a:ext cx="7991475" cy="5181600"/>
          </a:xfrm>
          <a:prstGeom prst="rect">
            <a:avLst/>
          </a:prstGeom>
        </p:spPr>
      </p:pic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6E831B79-2EB4-BFAF-9080-144837E26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olunteers packing food in carton boxes">
            <a:extLst>
              <a:ext uri="{FF2B5EF4-FFF2-40B4-BE49-F238E27FC236}">
                <a16:creationId xmlns:a16="http://schemas.microsoft.com/office/drawing/2014/main" id="{71E1A972-AC04-A5E0-F1BB-410531055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/>
          <a:stretch/>
        </p:blipFill>
        <p:spPr>
          <a:xfrm>
            <a:off x="3783537" y="15"/>
            <a:ext cx="14504463" cy="10286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43" y="1115171"/>
            <a:ext cx="5960078" cy="5538042"/>
          </a:xfr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6000" dirty="0">
                <a:latin typeface="Congenial Black"/>
              </a:rPr>
              <a:t>How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To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Get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Involved</a:t>
            </a:r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88340414-3C09-1BF0-CC79-714B3C872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5592D068-BBF4-41EE-96B6-0AC8E8C9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763" y="237347"/>
            <a:ext cx="14909471" cy="9812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blue and yellow logo&#10;&#10;Description automatically generated">
            <a:extLst>
              <a:ext uri="{FF2B5EF4-FFF2-40B4-BE49-F238E27FC236}">
                <a16:creationId xmlns:a16="http://schemas.microsoft.com/office/drawing/2014/main" id="{14B0EE07-B41A-6ADE-19FF-F9757A1E0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lion garment&#10;&#10;Description automatically generated">
            <a:extLst>
              <a:ext uri="{FF2B5EF4-FFF2-40B4-BE49-F238E27FC236}">
                <a16:creationId xmlns:a16="http://schemas.microsoft.com/office/drawing/2014/main" id="{A0992963-B748-E861-DCC7-D54B1DD41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r="-2" b="9058"/>
          <a:stretch/>
        </p:blipFill>
        <p:spPr>
          <a:xfrm>
            <a:off x="-3" y="15"/>
            <a:ext cx="6085473" cy="6703959"/>
          </a:xfrm>
          <a:prstGeom prst="rect">
            <a:avLst/>
          </a:prstGeom>
        </p:spPr>
      </p:pic>
      <p:pic>
        <p:nvPicPr>
          <p:cNvPr id="6" name="Picture 5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B917D88A-A379-555F-B2C3-A7346172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r="2" b="2"/>
          <a:stretch/>
        </p:blipFill>
        <p:spPr>
          <a:xfrm>
            <a:off x="12172925" y="6693666"/>
            <a:ext cx="6115073" cy="3593334"/>
          </a:xfrm>
          <a:prstGeom prst="rect">
            <a:avLst/>
          </a:prstGeom>
        </p:spPr>
      </p:pic>
      <p:pic>
        <p:nvPicPr>
          <p:cNvPr id="14" name="Picture 13" descr="A collage of cookies on a table&#10;&#10;Description automatically generated">
            <a:extLst>
              <a:ext uri="{FF2B5EF4-FFF2-40B4-BE49-F238E27FC236}">
                <a16:creationId xmlns:a16="http://schemas.microsoft.com/office/drawing/2014/main" id="{FE317464-47AF-463E-A8A4-09FB3DFDF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r="4073" b="-3"/>
          <a:stretch/>
        </p:blipFill>
        <p:spPr>
          <a:xfrm>
            <a:off x="12172925" y="-2"/>
            <a:ext cx="6115076" cy="6703974"/>
          </a:xfrm>
          <a:prstGeom prst="rect">
            <a:avLst/>
          </a:prstGeom>
        </p:spPr>
      </p:pic>
      <p:pic>
        <p:nvPicPr>
          <p:cNvPr id="10" name="Picture 9" descr="A table with cups of straws and a sign&#10;&#10;Description automatically generated">
            <a:extLst>
              <a:ext uri="{FF2B5EF4-FFF2-40B4-BE49-F238E27FC236}">
                <a16:creationId xmlns:a16="http://schemas.microsoft.com/office/drawing/2014/main" id="{E6FF1477-E416-E601-CC94-5C4E9949A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-1" b="10243"/>
          <a:stretch/>
        </p:blipFill>
        <p:spPr>
          <a:xfrm>
            <a:off x="6085470" y="-2"/>
            <a:ext cx="6094632" cy="67039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065743-D264-86A3-C82D-F984E64D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12" y="7166287"/>
            <a:ext cx="10295115" cy="1670867"/>
          </a:xfrm>
        </p:spPr>
        <p:txBody>
          <a:bodyPr vert="horz" lIns="137160" tIns="68580" rIns="137160" bIns="6858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  <a:latin typeface="Congenial Black"/>
              </a:rPr>
              <a:t>PTA Activities</a:t>
            </a:r>
          </a:p>
        </p:txBody>
      </p:sp>
    </p:spTree>
    <p:extLst>
      <p:ext uri="{BB962C8B-B14F-4D97-AF65-F5344CB8AC3E}">
        <p14:creationId xmlns:p14="http://schemas.microsoft.com/office/powerpoint/2010/main" val="3514956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7F024C-794C-8F71-AC06-5413A0A8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6" y="265985"/>
            <a:ext cx="17406749" cy="975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25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8389-F0CE-41F3-FC6D-C1A458DC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615" y="6783234"/>
            <a:ext cx="7406905" cy="2044822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6000" dirty="0">
                <a:latin typeface="Congenial Black"/>
              </a:rPr>
              <a:t>Foundation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Fun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83327"/>
            <a:ext cx="5596128" cy="7103673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2973" y="-6498"/>
            <a:ext cx="6364224" cy="3681237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4080AF37-6D6B-D1C1-0FA7-04CB396B0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14" r="-1" b="15594"/>
          <a:stretch/>
        </p:blipFill>
        <p:spPr>
          <a:xfrm>
            <a:off x="1869859" y="10"/>
            <a:ext cx="5870448" cy="3427841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Picture 7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B958176D-235B-39EF-984B-19E91AF4B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09" r="-1" b="17181"/>
          <a:stretch/>
        </p:blipFill>
        <p:spPr>
          <a:xfrm>
            <a:off x="20" y="3432496"/>
            <a:ext cx="5346937" cy="6854502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450" y="841974"/>
            <a:ext cx="4773168" cy="477316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374FE-0FB6-FD41-15A3-C8C2675E0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0" r="-2" b="11228"/>
          <a:stretch/>
        </p:blipFill>
        <p:spPr>
          <a:xfrm>
            <a:off x="8288338" y="1088862"/>
            <a:ext cx="4279392" cy="427939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28852" y="-6498"/>
            <a:ext cx="5159148" cy="5325124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ollage of people in a classroom&#10;&#10;Description automatically generated">
            <a:extLst>
              <a:ext uri="{FF2B5EF4-FFF2-40B4-BE49-F238E27FC236}">
                <a16:creationId xmlns:a16="http://schemas.microsoft.com/office/drawing/2014/main" id="{E4F85817-CA35-E880-76D1-ADFDB8D31A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77" r="-1" b="10318"/>
          <a:stretch/>
        </p:blipFill>
        <p:spPr>
          <a:xfrm>
            <a:off x="13306703" y="64942"/>
            <a:ext cx="4909857" cy="5075836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8996" y="5861127"/>
            <a:ext cx="4489004" cy="4425873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holding colored smoke&#10;&#10;Description automatically generated">
            <a:extLst>
              <a:ext uri="{FF2B5EF4-FFF2-40B4-BE49-F238E27FC236}">
                <a16:creationId xmlns:a16="http://schemas.microsoft.com/office/drawing/2014/main" id="{C41C0A57-5482-68A0-A025-440052C92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392" r="1" b="6725"/>
          <a:stretch/>
        </p:blipFill>
        <p:spPr>
          <a:xfrm>
            <a:off x="14044854" y="6106983"/>
            <a:ext cx="4243147" cy="4180017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876B3223-D11A-3FF8-F03A-88C2930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6FE7E8AC-51A9-9006-0F99-55F037C8AF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7" t="28947" r="3289" b="24681"/>
          <a:stretch/>
        </p:blipFill>
        <p:spPr>
          <a:xfrm>
            <a:off x="7722037" y="7933135"/>
            <a:ext cx="3831122" cy="18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2950899"/>
            <a:ext cx="3943350" cy="3820885"/>
          </a:xfrm>
          <a:noFill/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>
                <a:solidFill>
                  <a:srgbClr val="FFFFFF"/>
                </a:solidFill>
                <a:latin typeface="Congenial Black" panose="020F0502020204030204" pitchFamily="2" charset="0"/>
                <a:ea typeface="+mn-ea"/>
                <a:cs typeface="72 Black" panose="020B0A04030603020204" pitchFamily="34" charset="0"/>
              </a:rPr>
              <a:t>Next Steps</a:t>
            </a:r>
          </a:p>
        </p:txBody>
      </p:sp>
      <p:pic>
        <p:nvPicPr>
          <p:cNvPr id="1026" name="Picture 2" descr="Kindergarten Registration">
            <a:extLst>
              <a:ext uri="{FF2B5EF4-FFF2-40B4-BE49-F238E27FC236}">
                <a16:creationId xmlns:a16="http://schemas.microsoft.com/office/drawing/2014/main" id="{5EF4FCA6-6201-41F5-8E42-C6C27FDF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5974" y="2281145"/>
            <a:ext cx="10171050" cy="57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4BD3F88C-84B6-AB92-F9F3-96F243E4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/>
          <a:stretch/>
        </p:blipFill>
        <p:spPr>
          <a:xfrm>
            <a:off x="3783537" y="15"/>
            <a:ext cx="14504463" cy="10286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7946A-5A41-C958-3614-FD4F751D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43" y="1115171"/>
            <a:ext cx="5960078" cy="5538042"/>
          </a:xfr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6000" dirty="0">
                <a:latin typeface="Congenial Black"/>
              </a:rPr>
              <a:t>Our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/>
              </a:rPr>
              <a:t>Teams</a:t>
            </a:r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1AC606ED-55DF-0851-A09E-8D97F21BD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782785"/>
            <a:ext cx="1585810" cy="14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9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ptop and a notebook on a table">
            <a:extLst>
              <a:ext uri="{FF2B5EF4-FFF2-40B4-BE49-F238E27FC236}">
                <a16:creationId xmlns:a16="http://schemas.microsoft.com/office/drawing/2014/main" id="{43723BFC-D2B4-4A1A-A7C2-08B806EA5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r="23298" b="3877"/>
          <a:stretch/>
        </p:blipFill>
        <p:spPr>
          <a:xfrm>
            <a:off x="6636326" y="10"/>
            <a:ext cx="11651673" cy="10286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1" y="1741932"/>
            <a:ext cx="5157216" cy="1687068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4200">
                <a:latin typeface="+mj-lt"/>
                <a:ea typeface="+mj-ea"/>
                <a:cs typeface="+mj-cs"/>
              </a:rPr>
              <a:t>Enrollment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440684" y="4010820"/>
            <a:ext cx="6201967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Georgia law requires that kindergarten students must be five years old on or before Sept. 1 and first grade students must be six years old on or before Sept. 1 to be registered. 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/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</a:rPr>
              <a:t>New student registration is currently available.</a:t>
            </a:r>
            <a:r>
              <a:rPr lang="en-US" sz="2400" b="1" dirty="0"/>
              <a:t> </a:t>
            </a:r>
            <a:r>
              <a:rPr lang="en-US" sz="2400" b="1" dirty="0">
                <a:effectLst/>
              </a:rPr>
              <a:t> To register go to the </a:t>
            </a:r>
            <a:r>
              <a:rPr lang="en-US" sz="2400" b="1" dirty="0"/>
              <a:t>Cobb County website at:</a:t>
            </a:r>
            <a:endParaRPr lang="en-US" sz="2400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400" dirty="0"/>
              <a:t> </a:t>
            </a:r>
            <a:r>
              <a:rPr lang="en-US" sz="2400" dirty="0">
                <a:hlinkClick r:id="rId4"/>
              </a:rPr>
              <a:t>https://www.cobbk12.org/page/291/student-enrollment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822960"/>
            <a:ext cx="5401290" cy="814730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815975" y="4888073"/>
            <a:ext cx="6720840" cy="27432"/>
          </a:xfrm>
          <a:custGeom>
            <a:avLst/>
            <a:gdLst>
              <a:gd name="connsiteX0" fmla="*/ 0 w 6720840"/>
              <a:gd name="connsiteY0" fmla="*/ 0 h 27432"/>
              <a:gd name="connsiteX1" fmla="*/ 672084 w 6720840"/>
              <a:gd name="connsiteY1" fmla="*/ 0 h 27432"/>
              <a:gd name="connsiteX2" fmla="*/ 1344168 w 6720840"/>
              <a:gd name="connsiteY2" fmla="*/ 0 h 27432"/>
              <a:gd name="connsiteX3" fmla="*/ 2016252 w 6720840"/>
              <a:gd name="connsiteY3" fmla="*/ 0 h 27432"/>
              <a:gd name="connsiteX4" fmla="*/ 2822753 w 6720840"/>
              <a:gd name="connsiteY4" fmla="*/ 0 h 27432"/>
              <a:gd name="connsiteX5" fmla="*/ 3562045 w 6720840"/>
              <a:gd name="connsiteY5" fmla="*/ 0 h 27432"/>
              <a:gd name="connsiteX6" fmla="*/ 4032504 w 6720840"/>
              <a:gd name="connsiteY6" fmla="*/ 0 h 27432"/>
              <a:gd name="connsiteX7" fmla="*/ 4637380 w 6720840"/>
              <a:gd name="connsiteY7" fmla="*/ 0 h 27432"/>
              <a:gd name="connsiteX8" fmla="*/ 5443880 w 6720840"/>
              <a:gd name="connsiteY8" fmla="*/ 0 h 27432"/>
              <a:gd name="connsiteX9" fmla="*/ 6115964 w 6720840"/>
              <a:gd name="connsiteY9" fmla="*/ 0 h 27432"/>
              <a:gd name="connsiteX10" fmla="*/ 6720840 w 6720840"/>
              <a:gd name="connsiteY10" fmla="*/ 0 h 27432"/>
              <a:gd name="connsiteX11" fmla="*/ 6720840 w 6720840"/>
              <a:gd name="connsiteY11" fmla="*/ 27432 h 27432"/>
              <a:gd name="connsiteX12" fmla="*/ 6183173 w 6720840"/>
              <a:gd name="connsiteY12" fmla="*/ 27432 h 27432"/>
              <a:gd name="connsiteX13" fmla="*/ 5376672 w 6720840"/>
              <a:gd name="connsiteY13" fmla="*/ 27432 h 27432"/>
              <a:gd name="connsiteX14" fmla="*/ 4839005 w 6720840"/>
              <a:gd name="connsiteY14" fmla="*/ 27432 h 27432"/>
              <a:gd name="connsiteX15" fmla="*/ 4368546 w 6720840"/>
              <a:gd name="connsiteY15" fmla="*/ 27432 h 27432"/>
              <a:gd name="connsiteX16" fmla="*/ 3898087 w 6720840"/>
              <a:gd name="connsiteY16" fmla="*/ 27432 h 27432"/>
              <a:gd name="connsiteX17" fmla="*/ 3158795 w 6720840"/>
              <a:gd name="connsiteY17" fmla="*/ 27432 h 27432"/>
              <a:gd name="connsiteX18" fmla="*/ 2688336 w 6720840"/>
              <a:gd name="connsiteY18" fmla="*/ 27432 h 27432"/>
              <a:gd name="connsiteX19" fmla="*/ 2016252 w 6720840"/>
              <a:gd name="connsiteY19" fmla="*/ 27432 h 27432"/>
              <a:gd name="connsiteX20" fmla="*/ 1478585 w 6720840"/>
              <a:gd name="connsiteY20" fmla="*/ 27432 h 27432"/>
              <a:gd name="connsiteX21" fmla="*/ 806501 w 6720840"/>
              <a:gd name="connsiteY21" fmla="*/ 27432 h 27432"/>
              <a:gd name="connsiteX22" fmla="*/ 0 w 6720840"/>
              <a:gd name="connsiteY22" fmla="*/ 27432 h 27432"/>
              <a:gd name="connsiteX23" fmla="*/ 0 w 6720840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720840" h="27432" fill="none" extrusionOk="0">
                <a:moveTo>
                  <a:pt x="0" y="0"/>
                </a:moveTo>
                <a:cubicBezTo>
                  <a:pt x="230225" y="22712"/>
                  <a:pt x="497837" y="-22454"/>
                  <a:pt x="672084" y="0"/>
                </a:cubicBezTo>
                <a:cubicBezTo>
                  <a:pt x="846331" y="22454"/>
                  <a:pt x="1065787" y="7145"/>
                  <a:pt x="1344168" y="0"/>
                </a:cubicBezTo>
                <a:cubicBezTo>
                  <a:pt x="1622549" y="-7145"/>
                  <a:pt x="1727735" y="19685"/>
                  <a:pt x="2016252" y="0"/>
                </a:cubicBezTo>
                <a:cubicBezTo>
                  <a:pt x="2304769" y="-19685"/>
                  <a:pt x="2474481" y="18666"/>
                  <a:pt x="2822753" y="0"/>
                </a:cubicBezTo>
                <a:cubicBezTo>
                  <a:pt x="3171025" y="-18666"/>
                  <a:pt x="3328492" y="-4011"/>
                  <a:pt x="3562045" y="0"/>
                </a:cubicBezTo>
                <a:cubicBezTo>
                  <a:pt x="3795598" y="4011"/>
                  <a:pt x="3934344" y="18190"/>
                  <a:pt x="4032504" y="0"/>
                </a:cubicBezTo>
                <a:cubicBezTo>
                  <a:pt x="4130664" y="-18190"/>
                  <a:pt x="4364758" y="-5129"/>
                  <a:pt x="4637380" y="0"/>
                </a:cubicBezTo>
                <a:cubicBezTo>
                  <a:pt x="4910002" y="5129"/>
                  <a:pt x="5217194" y="-8463"/>
                  <a:pt x="5443880" y="0"/>
                </a:cubicBezTo>
                <a:cubicBezTo>
                  <a:pt x="5670566" y="8463"/>
                  <a:pt x="5966429" y="-893"/>
                  <a:pt x="6115964" y="0"/>
                </a:cubicBezTo>
                <a:cubicBezTo>
                  <a:pt x="6265499" y="893"/>
                  <a:pt x="6595925" y="-18622"/>
                  <a:pt x="6720840" y="0"/>
                </a:cubicBezTo>
                <a:cubicBezTo>
                  <a:pt x="6720582" y="7487"/>
                  <a:pt x="6719919" y="19984"/>
                  <a:pt x="6720840" y="27432"/>
                </a:cubicBezTo>
                <a:cubicBezTo>
                  <a:pt x="6498484" y="41642"/>
                  <a:pt x="6403740" y="11820"/>
                  <a:pt x="6183173" y="27432"/>
                </a:cubicBezTo>
                <a:cubicBezTo>
                  <a:pt x="5962606" y="43044"/>
                  <a:pt x="5588173" y="23028"/>
                  <a:pt x="5376672" y="27432"/>
                </a:cubicBezTo>
                <a:cubicBezTo>
                  <a:pt x="5165171" y="31836"/>
                  <a:pt x="4976332" y="28258"/>
                  <a:pt x="4839005" y="27432"/>
                </a:cubicBezTo>
                <a:cubicBezTo>
                  <a:pt x="4701678" y="26606"/>
                  <a:pt x="4496355" y="47443"/>
                  <a:pt x="4368546" y="27432"/>
                </a:cubicBezTo>
                <a:cubicBezTo>
                  <a:pt x="4240737" y="7421"/>
                  <a:pt x="4061284" y="13951"/>
                  <a:pt x="3898087" y="27432"/>
                </a:cubicBezTo>
                <a:cubicBezTo>
                  <a:pt x="3734890" y="40913"/>
                  <a:pt x="3502915" y="13124"/>
                  <a:pt x="3158795" y="27432"/>
                </a:cubicBezTo>
                <a:cubicBezTo>
                  <a:pt x="2814675" y="41740"/>
                  <a:pt x="2835392" y="27235"/>
                  <a:pt x="2688336" y="27432"/>
                </a:cubicBezTo>
                <a:cubicBezTo>
                  <a:pt x="2541280" y="27629"/>
                  <a:pt x="2307706" y="60476"/>
                  <a:pt x="2016252" y="27432"/>
                </a:cubicBezTo>
                <a:cubicBezTo>
                  <a:pt x="1724798" y="-5612"/>
                  <a:pt x="1733667" y="27732"/>
                  <a:pt x="1478585" y="27432"/>
                </a:cubicBezTo>
                <a:cubicBezTo>
                  <a:pt x="1223503" y="27132"/>
                  <a:pt x="1078527" y="31851"/>
                  <a:pt x="806501" y="27432"/>
                </a:cubicBezTo>
                <a:cubicBezTo>
                  <a:pt x="534475" y="23013"/>
                  <a:pt x="221411" y="-1678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720840" h="27432" stroke="0" extrusionOk="0">
                <a:moveTo>
                  <a:pt x="0" y="0"/>
                </a:moveTo>
                <a:cubicBezTo>
                  <a:pt x="124531" y="-22389"/>
                  <a:pt x="354282" y="5467"/>
                  <a:pt x="604876" y="0"/>
                </a:cubicBezTo>
                <a:cubicBezTo>
                  <a:pt x="855470" y="-5467"/>
                  <a:pt x="967013" y="22460"/>
                  <a:pt x="1075334" y="0"/>
                </a:cubicBezTo>
                <a:cubicBezTo>
                  <a:pt x="1183655" y="-22460"/>
                  <a:pt x="1610061" y="34787"/>
                  <a:pt x="1881835" y="0"/>
                </a:cubicBezTo>
                <a:cubicBezTo>
                  <a:pt x="2153609" y="-34787"/>
                  <a:pt x="2307152" y="13752"/>
                  <a:pt x="2486711" y="0"/>
                </a:cubicBezTo>
                <a:cubicBezTo>
                  <a:pt x="2666270" y="-13752"/>
                  <a:pt x="2890091" y="-12576"/>
                  <a:pt x="3091586" y="0"/>
                </a:cubicBezTo>
                <a:cubicBezTo>
                  <a:pt x="3293082" y="12576"/>
                  <a:pt x="3715287" y="-3114"/>
                  <a:pt x="3898087" y="0"/>
                </a:cubicBezTo>
                <a:cubicBezTo>
                  <a:pt x="4080887" y="3114"/>
                  <a:pt x="4270844" y="15240"/>
                  <a:pt x="4435754" y="0"/>
                </a:cubicBezTo>
                <a:cubicBezTo>
                  <a:pt x="4600664" y="-15240"/>
                  <a:pt x="4997045" y="-22440"/>
                  <a:pt x="5242255" y="0"/>
                </a:cubicBezTo>
                <a:cubicBezTo>
                  <a:pt x="5487465" y="22440"/>
                  <a:pt x="5701832" y="1667"/>
                  <a:pt x="6048756" y="0"/>
                </a:cubicBezTo>
                <a:cubicBezTo>
                  <a:pt x="6395680" y="-1667"/>
                  <a:pt x="6436180" y="8118"/>
                  <a:pt x="6720840" y="0"/>
                </a:cubicBezTo>
                <a:cubicBezTo>
                  <a:pt x="6720009" y="6329"/>
                  <a:pt x="6721244" y="16858"/>
                  <a:pt x="6720840" y="27432"/>
                </a:cubicBezTo>
                <a:cubicBezTo>
                  <a:pt x="6355819" y="6368"/>
                  <a:pt x="6238603" y="9637"/>
                  <a:pt x="5981548" y="27432"/>
                </a:cubicBezTo>
                <a:cubicBezTo>
                  <a:pt x="5724493" y="45227"/>
                  <a:pt x="5501077" y="1054"/>
                  <a:pt x="5175047" y="27432"/>
                </a:cubicBezTo>
                <a:cubicBezTo>
                  <a:pt x="4849017" y="53810"/>
                  <a:pt x="4559292" y="-3445"/>
                  <a:pt x="4368546" y="27432"/>
                </a:cubicBezTo>
                <a:cubicBezTo>
                  <a:pt x="4177800" y="58309"/>
                  <a:pt x="4094337" y="39926"/>
                  <a:pt x="3830879" y="27432"/>
                </a:cubicBezTo>
                <a:cubicBezTo>
                  <a:pt x="3567421" y="14938"/>
                  <a:pt x="3376102" y="1847"/>
                  <a:pt x="3158795" y="27432"/>
                </a:cubicBezTo>
                <a:cubicBezTo>
                  <a:pt x="2941488" y="53017"/>
                  <a:pt x="2565542" y="53678"/>
                  <a:pt x="2352294" y="27432"/>
                </a:cubicBezTo>
                <a:cubicBezTo>
                  <a:pt x="2139046" y="1186"/>
                  <a:pt x="1869687" y="11507"/>
                  <a:pt x="1680210" y="27432"/>
                </a:cubicBezTo>
                <a:cubicBezTo>
                  <a:pt x="1490733" y="43357"/>
                  <a:pt x="1411517" y="33447"/>
                  <a:pt x="1209751" y="27432"/>
                </a:cubicBezTo>
                <a:cubicBezTo>
                  <a:pt x="1007985" y="21417"/>
                  <a:pt x="885144" y="31673"/>
                  <a:pt x="672084" y="27432"/>
                </a:cubicBezTo>
                <a:cubicBezTo>
                  <a:pt x="459024" y="23191"/>
                  <a:pt x="153553" y="25175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7689627" y="298049"/>
            <a:ext cx="9336502" cy="9141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1" dirty="0"/>
              <a:t>There are FIVE (5) main documents required of ALL students prior to being enrolled in the District. 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300" b="1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1" dirty="0"/>
              <a:t>1. Certificate of Immunization</a:t>
            </a:r>
            <a:endParaRPr lang="en-US" sz="33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3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1" dirty="0"/>
              <a:t>2. Certificate of Vision, Hearing, Dental, and Nutritional Screening:</a:t>
            </a:r>
            <a:r>
              <a:rPr lang="en-US" sz="3300" dirty="0"/>
              <a:t>  a completed 3300 Form.</a:t>
            </a:r>
            <a:endParaRPr lang="en-US" sz="33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1" dirty="0"/>
              <a:t>3. Proof of Birth Date:  </a:t>
            </a:r>
            <a:r>
              <a:rPr lang="en-US" sz="3300" dirty="0"/>
              <a:t>Birth Certificate or Passport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3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3300" b="1" dirty="0"/>
              <a:t>4. Proof of Residency:  The following two proofs of residency are required:  </a:t>
            </a:r>
            <a:r>
              <a:rPr lang="en-US" sz="3300" dirty="0"/>
              <a:t>Current mortgage statement/ OR current lease/OR current property tax bill </a:t>
            </a:r>
            <a:r>
              <a:rPr lang="en-US" sz="3300" b="1" dirty="0"/>
              <a:t> AND </a:t>
            </a:r>
            <a:r>
              <a:rPr lang="en-US" sz="3300" dirty="0"/>
              <a:t>current monthly utility statement (gas, water, or electric). </a:t>
            </a:r>
            <a:endParaRPr lang="en-US" sz="3300"/>
          </a:p>
          <a:p>
            <a:pPr marR="0" lvl="0"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US" sz="3300" dirty="0">
              <a:ea typeface="Calibri"/>
              <a:cs typeface="Calibri"/>
            </a:endParaRPr>
          </a:p>
          <a:p>
            <a:pPr marR="0" lvl="0"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3300" b="1" dirty="0"/>
              <a:t>5. Social Security Number</a:t>
            </a:r>
            <a:endParaRPr lang="en-US" sz="3300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US" sz="3300" b="1" dirty="0"/>
          </a:p>
          <a:p>
            <a:pPr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3300" dirty="0"/>
              <a:t>Questions?  Email Gail Arkenberg-</a:t>
            </a:r>
            <a:endParaRPr lang="en-US" sz="3300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3300" dirty="0"/>
              <a:t> </a:t>
            </a:r>
            <a:r>
              <a:rPr lang="en-US" sz="3300" b="1" dirty="0"/>
              <a:t>  </a:t>
            </a:r>
            <a:r>
              <a:rPr lang="en-US" sz="3300" dirty="0">
                <a:hlinkClick r:id="rId3"/>
              </a:rPr>
              <a:t>Gail.Arkenberg@cobbk12.org</a:t>
            </a:r>
            <a:r>
              <a:rPr lang="en-US" sz="3300" dirty="0"/>
              <a:t> </a:t>
            </a:r>
            <a:endParaRPr lang="en-US" sz="3300" b="1" dirty="0">
              <a:ea typeface="Calibri"/>
              <a:cs typeface="Calibri"/>
            </a:endParaRP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822960"/>
            <a:ext cx="5401290" cy="8147304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815975" y="4888073"/>
            <a:ext cx="6720840" cy="27432"/>
          </a:xfrm>
          <a:custGeom>
            <a:avLst/>
            <a:gdLst>
              <a:gd name="connsiteX0" fmla="*/ 0 w 6720840"/>
              <a:gd name="connsiteY0" fmla="*/ 0 h 27432"/>
              <a:gd name="connsiteX1" fmla="*/ 672084 w 6720840"/>
              <a:gd name="connsiteY1" fmla="*/ 0 h 27432"/>
              <a:gd name="connsiteX2" fmla="*/ 1344168 w 6720840"/>
              <a:gd name="connsiteY2" fmla="*/ 0 h 27432"/>
              <a:gd name="connsiteX3" fmla="*/ 2016252 w 6720840"/>
              <a:gd name="connsiteY3" fmla="*/ 0 h 27432"/>
              <a:gd name="connsiteX4" fmla="*/ 2822753 w 6720840"/>
              <a:gd name="connsiteY4" fmla="*/ 0 h 27432"/>
              <a:gd name="connsiteX5" fmla="*/ 3562045 w 6720840"/>
              <a:gd name="connsiteY5" fmla="*/ 0 h 27432"/>
              <a:gd name="connsiteX6" fmla="*/ 4032504 w 6720840"/>
              <a:gd name="connsiteY6" fmla="*/ 0 h 27432"/>
              <a:gd name="connsiteX7" fmla="*/ 4637380 w 6720840"/>
              <a:gd name="connsiteY7" fmla="*/ 0 h 27432"/>
              <a:gd name="connsiteX8" fmla="*/ 5443880 w 6720840"/>
              <a:gd name="connsiteY8" fmla="*/ 0 h 27432"/>
              <a:gd name="connsiteX9" fmla="*/ 6115964 w 6720840"/>
              <a:gd name="connsiteY9" fmla="*/ 0 h 27432"/>
              <a:gd name="connsiteX10" fmla="*/ 6720840 w 6720840"/>
              <a:gd name="connsiteY10" fmla="*/ 0 h 27432"/>
              <a:gd name="connsiteX11" fmla="*/ 6720840 w 6720840"/>
              <a:gd name="connsiteY11" fmla="*/ 27432 h 27432"/>
              <a:gd name="connsiteX12" fmla="*/ 6183173 w 6720840"/>
              <a:gd name="connsiteY12" fmla="*/ 27432 h 27432"/>
              <a:gd name="connsiteX13" fmla="*/ 5376672 w 6720840"/>
              <a:gd name="connsiteY13" fmla="*/ 27432 h 27432"/>
              <a:gd name="connsiteX14" fmla="*/ 4839005 w 6720840"/>
              <a:gd name="connsiteY14" fmla="*/ 27432 h 27432"/>
              <a:gd name="connsiteX15" fmla="*/ 4368546 w 6720840"/>
              <a:gd name="connsiteY15" fmla="*/ 27432 h 27432"/>
              <a:gd name="connsiteX16" fmla="*/ 3898087 w 6720840"/>
              <a:gd name="connsiteY16" fmla="*/ 27432 h 27432"/>
              <a:gd name="connsiteX17" fmla="*/ 3158795 w 6720840"/>
              <a:gd name="connsiteY17" fmla="*/ 27432 h 27432"/>
              <a:gd name="connsiteX18" fmla="*/ 2688336 w 6720840"/>
              <a:gd name="connsiteY18" fmla="*/ 27432 h 27432"/>
              <a:gd name="connsiteX19" fmla="*/ 2016252 w 6720840"/>
              <a:gd name="connsiteY19" fmla="*/ 27432 h 27432"/>
              <a:gd name="connsiteX20" fmla="*/ 1478585 w 6720840"/>
              <a:gd name="connsiteY20" fmla="*/ 27432 h 27432"/>
              <a:gd name="connsiteX21" fmla="*/ 806501 w 6720840"/>
              <a:gd name="connsiteY21" fmla="*/ 27432 h 27432"/>
              <a:gd name="connsiteX22" fmla="*/ 0 w 6720840"/>
              <a:gd name="connsiteY22" fmla="*/ 27432 h 27432"/>
              <a:gd name="connsiteX23" fmla="*/ 0 w 6720840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720840" h="27432" fill="none" extrusionOk="0">
                <a:moveTo>
                  <a:pt x="0" y="0"/>
                </a:moveTo>
                <a:cubicBezTo>
                  <a:pt x="230225" y="22712"/>
                  <a:pt x="497837" y="-22454"/>
                  <a:pt x="672084" y="0"/>
                </a:cubicBezTo>
                <a:cubicBezTo>
                  <a:pt x="846331" y="22454"/>
                  <a:pt x="1065787" y="7145"/>
                  <a:pt x="1344168" y="0"/>
                </a:cubicBezTo>
                <a:cubicBezTo>
                  <a:pt x="1622549" y="-7145"/>
                  <a:pt x="1727735" y="19685"/>
                  <a:pt x="2016252" y="0"/>
                </a:cubicBezTo>
                <a:cubicBezTo>
                  <a:pt x="2304769" y="-19685"/>
                  <a:pt x="2474481" y="18666"/>
                  <a:pt x="2822753" y="0"/>
                </a:cubicBezTo>
                <a:cubicBezTo>
                  <a:pt x="3171025" y="-18666"/>
                  <a:pt x="3328492" y="-4011"/>
                  <a:pt x="3562045" y="0"/>
                </a:cubicBezTo>
                <a:cubicBezTo>
                  <a:pt x="3795598" y="4011"/>
                  <a:pt x="3934344" y="18190"/>
                  <a:pt x="4032504" y="0"/>
                </a:cubicBezTo>
                <a:cubicBezTo>
                  <a:pt x="4130664" y="-18190"/>
                  <a:pt x="4364758" y="-5129"/>
                  <a:pt x="4637380" y="0"/>
                </a:cubicBezTo>
                <a:cubicBezTo>
                  <a:pt x="4910002" y="5129"/>
                  <a:pt x="5217194" y="-8463"/>
                  <a:pt x="5443880" y="0"/>
                </a:cubicBezTo>
                <a:cubicBezTo>
                  <a:pt x="5670566" y="8463"/>
                  <a:pt x="5966429" y="-893"/>
                  <a:pt x="6115964" y="0"/>
                </a:cubicBezTo>
                <a:cubicBezTo>
                  <a:pt x="6265499" y="893"/>
                  <a:pt x="6595925" y="-18622"/>
                  <a:pt x="6720840" y="0"/>
                </a:cubicBezTo>
                <a:cubicBezTo>
                  <a:pt x="6720582" y="7487"/>
                  <a:pt x="6719919" y="19984"/>
                  <a:pt x="6720840" y="27432"/>
                </a:cubicBezTo>
                <a:cubicBezTo>
                  <a:pt x="6498484" y="41642"/>
                  <a:pt x="6403740" y="11820"/>
                  <a:pt x="6183173" y="27432"/>
                </a:cubicBezTo>
                <a:cubicBezTo>
                  <a:pt x="5962606" y="43044"/>
                  <a:pt x="5588173" y="23028"/>
                  <a:pt x="5376672" y="27432"/>
                </a:cubicBezTo>
                <a:cubicBezTo>
                  <a:pt x="5165171" y="31836"/>
                  <a:pt x="4976332" y="28258"/>
                  <a:pt x="4839005" y="27432"/>
                </a:cubicBezTo>
                <a:cubicBezTo>
                  <a:pt x="4701678" y="26606"/>
                  <a:pt x="4496355" y="47443"/>
                  <a:pt x="4368546" y="27432"/>
                </a:cubicBezTo>
                <a:cubicBezTo>
                  <a:pt x="4240737" y="7421"/>
                  <a:pt x="4061284" y="13951"/>
                  <a:pt x="3898087" y="27432"/>
                </a:cubicBezTo>
                <a:cubicBezTo>
                  <a:pt x="3734890" y="40913"/>
                  <a:pt x="3502915" y="13124"/>
                  <a:pt x="3158795" y="27432"/>
                </a:cubicBezTo>
                <a:cubicBezTo>
                  <a:pt x="2814675" y="41740"/>
                  <a:pt x="2835392" y="27235"/>
                  <a:pt x="2688336" y="27432"/>
                </a:cubicBezTo>
                <a:cubicBezTo>
                  <a:pt x="2541280" y="27629"/>
                  <a:pt x="2307706" y="60476"/>
                  <a:pt x="2016252" y="27432"/>
                </a:cubicBezTo>
                <a:cubicBezTo>
                  <a:pt x="1724798" y="-5612"/>
                  <a:pt x="1733667" y="27732"/>
                  <a:pt x="1478585" y="27432"/>
                </a:cubicBezTo>
                <a:cubicBezTo>
                  <a:pt x="1223503" y="27132"/>
                  <a:pt x="1078527" y="31851"/>
                  <a:pt x="806501" y="27432"/>
                </a:cubicBezTo>
                <a:cubicBezTo>
                  <a:pt x="534475" y="23013"/>
                  <a:pt x="221411" y="-1678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720840" h="27432" stroke="0" extrusionOk="0">
                <a:moveTo>
                  <a:pt x="0" y="0"/>
                </a:moveTo>
                <a:cubicBezTo>
                  <a:pt x="124531" y="-22389"/>
                  <a:pt x="354282" y="5467"/>
                  <a:pt x="604876" y="0"/>
                </a:cubicBezTo>
                <a:cubicBezTo>
                  <a:pt x="855470" y="-5467"/>
                  <a:pt x="967013" y="22460"/>
                  <a:pt x="1075334" y="0"/>
                </a:cubicBezTo>
                <a:cubicBezTo>
                  <a:pt x="1183655" y="-22460"/>
                  <a:pt x="1610061" y="34787"/>
                  <a:pt x="1881835" y="0"/>
                </a:cubicBezTo>
                <a:cubicBezTo>
                  <a:pt x="2153609" y="-34787"/>
                  <a:pt x="2307152" y="13752"/>
                  <a:pt x="2486711" y="0"/>
                </a:cubicBezTo>
                <a:cubicBezTo>
                  <a:pt x="2666270" y="-13752"/>
                  <a:pt x="2890091" y="-12576"/>
                  <a:pt x="3091586" y="0"/>
                </a:cubicBezTo>
                <a:cubicBezTo>
                  <a:pt x="3293082" y="12576"/>
                  <a:pt x="3715287" y="-3114"/>
                  <a:pt x="3898087" y="0"/>
                </a:cubicBezTo>
                <a:cubicBezTo>
                  <a:pt x="4080887" y="3114"/>
                  <a:pt x="4270844" y="15240"/>
                  <a:pt x="4435754" y="0"/>
                </a:cubicBezTo>
                <a:cubicBezTo>
                  <a:pt x="4600664" y="-15240"/>
                  <a:pt x="4997045" y="-22440"/>
                  <a:pt x="5242255" y="0"/>
                </a:cubicBezTo>
                <a:cubicBezTo>
                  <a:pt x="5487465" y="22440"/>
                  <a:pt x="5701832" y="1667"/>
                  <a:pt x="6048756" y="0"/>
                </a:cubicBezTo>
                <a:cubicBezTo>
                  <a:pt x="6395680" y="-1667"/>
                  <a:pt x="6436180" y="8118"/>
                  <a:pt x="6720840" y="0"/>
                </a:cubicBezTo>
                <a:cubicBezTo>
                  <a:pt x="6720009" y="6329"/>
                  <a:pt x="6721244" y="16858"/>
                  <a:pt x="6720840" y="27432"/>
                </a:cubicBezTo>
                <a:cubicBezTo>
                  <a:pt x="6355819" y="6368"/>
                  <a:pt x="6238603" y="9637"/>
                  <a:pt x="5981548" y="27432"/>
                </a:cubicBezTo>
                <a:cubicBezTo>
                  <a:pt x="5724493" y="45227"/>
                  <a:pt x="5501077" y="1054"/>
                  <a:pt x="5175047" y="27432"/>
                </a:cubicBezTo>
                <a:cubicBezTo>
                  <a:pt x="4849017" y="53810"/>
                  <a:pt x="4559292" y="-3445"/>
                  <a:pt x="4368546" y="27432"/>
                </a:cubicBezTo>
                <a:cubicBezTo>
                  <a:pt x="4177800" y="58309"/>
                  <a:pt x="4094337" y="39926"/>
                  <a:pt x="3830879" y="27432"/>
                </a:cubicBezTo>
                <a:cubicBezTo>
                  <a:pt x="3567421" y="14938"/>
                  <a:pt x="3376102" y="1847"/>
                  <a:pt x="3158795" y="27432"/>
                </a:cubicBezTo>
                <a:cubicBezTo>
                  <a:pt x="2941488" y="53017"/>
                  <a:pt x="2565542" y="53678"/>
                  <a:pt x="2352294" y="27432"/>
                </a:cubicBezTo>
                <a:cubicBezTo>
                  <a:pt x="2139046" y="1186"/>
                  <a:pt x="1869687" y="11507"/>
                  <a:pt x="1680210" y="27432"/>
                </a:cubicBezTo>
                <a:cubicBezTo>
                  <a:pt x="1490733" y="43357"/>
                  <a:pt x="1411517" y="33447"/>
                  <a:pt x="1209751" y="27432"/>
                </a:cubicBezTo>
                <a:cubicBezTo>
                  <a:pt x="1007985" y="21417"/>
                  <a:pt x="885144" y="31673"/>
                  <a:pt x="672084" y="27432"/>
                </a:cubicBezTo>
                <a:cubicBezTo>
                  <a:pt x="459024" y="23191"/>
                  <a:pt x="153553" y="25175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7689626" y="828136"/>
            <a:ext cx="9840727" cy="8147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 Rounded MT Bold"/>
              </a:rPr>
              <a:t>Academic Information is listed under</a:t>
            </a:r>
          </a:p>
          <a:p>
            <a:pPr algn="ctr"/>
            <a:endParaRPr lang="en-US" sz="3600" b="1" dirty="0">
              <a:latin typeface="Arial Rounded MT Bold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latin typeface="Arial Rounded MT Bold"/>
                <a:sym typeface="Wingdings" panose="05000000000000000000" pitchFamily="2" charset="2"/>
              </a:rPr>
              <a:t></a:t>
            </a:r>
            <a:r>
              <a:rPr lang="en-US" sz="3600" b="1" dirty="0">
                <a:latin typeface="Arial Rounded MT Bold"/>
              </a:rPr>
              <a:t> Parent Resources on the CCSD Website.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US" sz="3600" b="1" dirty="0">
                <a:latin typeface="Arial Rounded MT Bold"/>
              </a:rPr>
              <a:t>Learning and Assessing by </a:t>
            </a:r>
            <a:endParaRPr lang="en-US" sz="3600" b="1" dirty="0">
              <a:latin typeface="Arial Rounded MT Bold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US" sz="3600" b="1" dirty="0">
                <a:latin typeface="Arial Rounded MT Bold"/>
              </a:rPr>
              <a:t>Grades Kindergarten Information: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u="sng" dirty="0">
                <a:hlinkClick r:id="rId3"/>
              </a:rPr>
              <a:t>http://academics.cobbk12.org/index.php/ad/kinder-learning-e/</a:t>
            </a:r>
            <a:r>
              <a:rPr lang="en-US" sz="2800" b="1" dirty="0"/>
              <a:t> </a:t>
            </a:r>
            <a:endParaRPr lang="en-US" sz="28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5629273"/>
            <a:ext cx="4936331" cy="3679031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5400" dirty="0">
                <a:latin typeface="+mj-lt"/>
                <a:ea typeface="+mj-ea"/>
                <a:cs typeface="+mj-cs"/>
              </a:rPr>
              <a:t>Kindergarten Screenings</a:t>
            </a:r>
          </a:p>
        </p:txBody>
      </p:sp>
      <p:pic>
        <p:nvPicPr>
          <p:cNvPr id="5" name="Picture 4" descr="Teal backpack with school supplies">
            <a:extLst>
              <a:ext uri="{FF2B5EF4-FFF2-40B4-BE49-F238E27FC236}">
                <a16:creationId xmlns:a16="http://schemas.microsoft.com/office/drawing/2014/main" id="{29628327-3D77-445E-ADC0-57D93A9F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5" b="27700"/>
          <a:stretch/>
        </p:blipFill>
        <p:spPr>
          <a:xfrm>
            <a:off x="0" y="0"/>
            <a:ext cx="18287980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6338362" y="6245096"/>
            <a:ext cx="11228119" cy="367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/>
              <a:t>Appointments will be made through our Sign-Up link.</a:t>
            </a:r>
          </a:p>
          <a:p>
            <a:pPr marL="4572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dirty="0"/>
              <a:t>Student must have an appointment to be screened.</a:t>
            </a:r>
          </a:p>
          <a:p>
            <a:pPr marL="4572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dirty="0"/>
              <a:t>Parents can walk their children in and remain inside the building.</a:t>
            </a:r>
          </a:p>
          <a:p>
            <a:pPr marL="4572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dirty="0"/>
              <a:t>July 8-10 and July 18-19</a:t>
            </a:r>
            <a:r>
              <a:rPr lang="en-US" sz="3600" b="1" baseline="30000" dirty="0"/>
              <a:t>th</a:t>
            </a:r>
            <a:r>
              <a:rPr lang="en-US" sz="3600" b="1" dirty="0"/>
              <a:t>.  8:30am – 4:30pm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i="0" u="none" strike="noStrike" dirty="0">
                <a:effectLst/>
                <a:hlinkClick r:id="rId4"/>
              </a:rPr>
              <a:t>Kindergarten Screening Link</a:t>
            </a:r>
            <a:endParaRPr lang="en-US" sz="36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" y="5629274"/>
            <a:ext cx="4936331" cy="3679031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>
              <a:lnSpc>
                <a:spcPct val="90000"/>
              </a:lnSpc>
            </a:pPr>
            <a:r>
              <a:rPr lang="en-US" sz="5400" dirty="0">
                <a:latin typeface="+mj-lt"/>
                <a:ea typeface="+mj-ea"/>
                <a:cs typeface="+mj-cs"/>
              </a:rPr>
              <a:t>Class Placement</a:t>
            </a:r>
          </a:p>
        </p:txBody>
      </p:sp>
      <p:pic>
        <p:nvPicPr>
          <p:cNvPr id="5" name="Picture 4" descr="Young girl reading a book">
            <a:extLst>
              <a:ext uri="{FF2B5EF4-FFF2-40B4-BE49-F238E27FC236}">
                <a16:creationId xmlns:a16="http://schemas.microsoft.com/office/drawing/2014/main" id="{29628327-3D77-445E-ADC0-57D93A9F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168" b="27168"/>
          <a:stretch/>
        </p:blipFill>
        <p:spPr>
          <a:xfrm>
            <a:off x="1" y="0"/>
            <a:ext cx="18287981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6338363" y="6245096"/>
            <a:ext cx="11228120" cy="367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rial Rounded MT Bold"/>
              </a:rPr>
              <a:t>2024-2025 Optional and Confidential Class Placement Parent Input form</a:t>
            </a:r>
            <a:br>
              <a:rPr lang="en-US" sz="3600" b="1" dirty="0">
                <a:latin typeface="Arial Rounded MT Bold"/>
              </a:rPr>
            </a:br>
            <a:br>
              <a:rPr lang="en-US" sz="3600" b="1" dirty="0">
                <a:latin typeface="Arial Rounded MT Bold"/>
              </a:rPr>
            </a:br>
            <a:r>
              <a:rPr lang="en-US" sz="3600" b="1" dirty="0">
                <a:latin typeface="Arial Rounded MT Bold"/>
                <a:hlinkClick r:id="rId4"/>
              </a:rPr>
              <a:t>Click here for the link</a:t>
            </a:r>
            <a:r>
              <a:rPr lang="en-US" sz="3600" b="1" dirty="0">
                <a:latin typeface="Arial Rounded MT Bold"/>
              </a:rPr>
              <a:t>. The due date is 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Arial Rounded MT Bold"/>
              </a:rPr>
              <a:t>4/19/24</a:t>
            </a:r>
            <a:r>
              <a:rPr lang="en-US" sz="3600" b="1" dirty="0">
                <a:latin typeface="Arial Rounded MT Bold"/>
              </a:rPr>
              <a:t> and we will be unable to accept late forms.</a:t>
            </a:r>
            <a:endParaRPr lang="en-US" sz="405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" y="8604193"/>
            <a:ext cx="1764404" cy="16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8F60-88B8-CF6E-EAD0-CDDAB15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" y="5629274"/>
            <a:ext cx="4936331" cy="3679031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>
              <a:lnSpc>
                <a:spcPct val="90000"/>
              </a:lnSpc>
            </a:pPr>
            <a:r>
              <a:rPr lang="en-US" sz="5400" dirty="0">
                <a:latin typeface="+mj-lt"/>
                <a:ea typeface="+mj-ea"/>
                <a:cs typeface="+mj-cs"/>
              </a:rPr>
              <a:t>#TheBestView</a:t>
            </a:r>
          </a:p>
        </p:txBody>
      </p:sp>
      <p:pic>
        <p:nvPicPr>
          <p:cNvPr id="5" name="Picture 4" descr="Girl on floor with children and teacher">
            <a:extLst>
              <a:ext uri="{FF2B5EF4-FFF2-40B4-BE49-F238E27FC236}">
                <a16:creationId xmlns:a16="http://schemas.microsoft.com/office/drawing/2014/main" id="{29628327-3D77-445E-ADC0-57D93A9F6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5" b="27165"/>
          <a:stretch/>
        </p:blipFill>
        <p:spPr>
          <a:xfrm>
            <a:off x="1" y="0"/>
            <a:ext cx="18287981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FE144-D6EC-4431-84E8-0A488D2078A4}"/>
              </a:ext>
            </a:extLst>
          </p:cNvPr>
          <p:cNvSpPr txBox="1"/>
          <p:nvPr/>
        </p:nvSpPr>
        <p:spPr>
          <a:xfrm>
            <a:off x="6338363" y="6245096"/>
            <a:ext cx="11228120" cy="367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rial Rounded MT Bold"/>
              </a:rPr>
              <a:t>Thank you for joining us!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FDAF64BF-CF90-FF9B-9AA9-880719FCA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" y="8604193"/>
            <a:ext cx="1764404" cy="16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2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8C2C5-3EE4-3442-4471-DEED33104AEC}"/>
              </a:ext>
            </a:extLst>
          </p:cNvPr>
          <p:cNvSpPr txBox="1"/>
          <p:nvPr/>
        </p:nvSpPr>
        <p:spPr>
          <a:xfrm>
            <a:off x="443545" y="4344975"/>
            <a:ext cx="7928561" cy="4981002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300" b="1" dirty="0"/>
              <a:t>Dr. Katie Derman, Principal</a:t>
            </a:r>
            <a:endParaRPr lang="en-US" sz="3300" b="1" dirty="0">
              <a:cs typeface="Calibri"/>
            </a:endParaRPr>
          </a:p>
          <a:p>
            <a:pPr indent="-3429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300" b="1" dirty="0"/>
              <a:t>Mrs. Sherry Green, Assistant Principal</a:t>
            </a:r>
            <a:endParaRPr lang="en-US" sz="3300" b="1" dirty="0">
              <a:cs typeface="Calibri"/>
            </a:endParaRPr>
          </a:p>
          <a:p>
            <a:pPr indent="-3429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300" b="1" dirty="0"/>
              <a:t>Mr. Kevin Johnson, Assistant Principal</a:t>
            </a:r>
            <a:endParaRPr lang="en-US" sz="3300" b="1" dirty="0">
              <a:cs typeface="Calibri"/>
            </a:endParaRPr>
          </a:p>
        </p:txBody>
      </p:sp>
      <p:pic>
        <p:nvPicPr>
          <p:cNvPr id="3" name="Picture 2" descr="A group of people standing in front of a brick wall&#10;&#10;Description automatically generated">
            <a:extLst>
              <a:ext uri="{FF2B5EF4-FFF2-40B4-BE49-F238E27FC236}">
                <a16:creationId xmlns:a16="http://schemas.microsoft.com/office/drawing/2014/main" id="{7E1530FC-9D6F-49BB-8E0C-5BE8A8179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7916754" y="355615"/>
            <a:ext cx="10318163" cy="956308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688374" y="1445441"/>
            <a:ext cx="7487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Our Administration</a:t>
            </a:r>
          </a:p>
        </p:txBody>
      </p:sp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89889228-4F65-E833-3482-132A5A3B3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518B7-CC5E-77A7-8B9B-84E213884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49" y="3743152"/>
            <a:ext cx="4486275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965202" y="965202"/>
            <a:ext cx="6930876" cy="1956129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Our</a:t>
            </a:r>
            <a:r>
              <a:rPr lang="en-US" sz="66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Kindergarten</a:t>
            </a:r>
            <a:r>
              <a:rPr lang="en-US" sz="66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Counselor   </a:t>
            </a:r>
          </a:p>
        </p:txBody>
      </p:sp>
      <p:pic>
        <p:nvPicPr>
          <p:cNvPr id="4098" name="id-B1F2B608-28E4-471B-8FFE-8345664E7E8B" descr="Image.jpeg">
            <a:extLst>
              <a:ext uri="{FF2B5EF4-FFF2-40B4-BE49-F238E27FC236}">
                <a16:creationId xmlns:a16="http://schemas.microsoft.com/office/drawing/2014/main" id="{6817BA3A-5C3D-4EE3-A6AC-E0973117E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r="1034"/>
          <a:stretch/>
        </p:blipFill>
        <p:spPr bwMode="auto">
          <a:xfrm>
            <a:off x="9670394" y="1183836"/>
            <a:ext cx="7311321" cy="8307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8C2C5-3EE4-3442-4471-DEED33104AEC}"/>
              </a:ext>
            </a:extLst>
          </p:cNvPr>
          <p:cNvSpPr txBox="1"/>
          <p:nvPr/>
        </p:nvSpPr>
        <p:spPr>
          <a:xfrm>
            <a:off x="10205114" y="3705370"/>
            <a:ext cx="6234768" cy="5654753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17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1A5DD-5CD2-B62E-177E-5D1063B7DE2A}"/>
              </a:ext>
            </a:extLst>
          </p:cNvPr>
          <p:cNvSpPr txBox="1"/>
          <p:nvPr/>
        </p:nvSpPr>
        <p:spPr>
          <a:xfrm>
            <a:off x="965202" y="3420360"/>
            <a:ext cx="7654749" cy="326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1052">
              <a:lnSpc>
                <a:spcPct val="90000"/>
              </a:lnSpc>
              <a:spcAft>
                <a:spcPts val="729"/>
              </a:spcAft>
            </a:pPr>
            <a:r>
              <a:rPr lang="en-US" sz="3300" dirty="0"/>
              <a:t>Mrs. MacDonald</a:t>
            </a:r>
          </a:p>
          <a:p>
            <a:pPr defTabSz="1111052">
              <a:lnSpc>
                <a:spcPct val="90000"/>
              </a:lnSpc>
              <a:spcAft>
                <a:spcPts val="729"/>
              </a:spcAft>
            </a:pPr>
            <a:endParaRPr lang="en-US" sz="3300" dirty="0"/>
          </a:p>
          <a:p>
            <a:pPr marL="416645" indent="-416645" defTabSz="1111052">
              <a:lnSpc>
                <a:spcPct val="90000"/>
              </a:lnSpc>
              <a:spcAft>
                <a:spcPts val="729"/>
              </a:spcAft>
              <a:buFont typeface="Arial" panose="020B0604020202020204" pitchFamily="34" charset="0"/>
              <a:buChar char="•"/>
            </a:pPr>
            <a:r>
              <a:rPr lang="en-US" sz="3300" dirty="0"/>
              <a:t>Works to proactively support students</a:t>
            </a:r>
          </a:p>
          <a:p>
            <a:pPr marL="416645" indent="-416645" defTabSz="1111052">
              <a:lnSpc>
                <a:spcPct val="90000"/>
              </a:lnSpc>
              <a:spcAft>
                <a:spcPts val="729"/>
              </a:spcAft>
              <a:buFont typeface="Arial" panose="020B0604020202020204" pitchFamily="34" charset="0"/>
              <a:buChar char="•"/>
            </a:pPr>
            <a:r>
              <a:rPr lang="en-US" sz="3300" dirty="0"/>
              <a:t>Provides tools and resources for our families, students and staff</a:t>
            </a:r>
          </a:p>
          <a:p>
            <a:pPr marL="416645" indent="-416645" defTabSz="1111052">
              <a:lnSpc>
                <a:spcPct val="90000"/>
              </a:lnSpc>
              <a:spcAft>
                <a:spcPts val="729"/>
              </a:spcAft>
              <a:buFont typeface="Arial" panose="020B0604020202020204" pitchFamily="34" charset="0"/>
              <a:buChar char="•"/>
            </a:pPr>
            <a:r>
              <a:rPr lang="en-US" sz="3300" dirty="0"/>
              <a:t>Focuses on emotional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70E67-F29E-5544-9205-979BFC20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66" y="4011617"/>
            <a:ext cx="3430475" cy="207578"/>
          </a:xfrm>
          <a:prstGeom prst="rect">
            <a:avLst/>
          </a:prstGeom>
        </p:spPr>
      </p:pic>
      <p:pic>
        <p:nvPicPr>
          <p:cNvPr id="6" name="Picture 5" descr="A blue and yellow logo&#10;&#10;Description automatically generated">
            <a:extLst>
              <a:ext uri="{FF2B5EF4-FFF2-40B4-BE49-F238E27FC236}">
                <a16:creationId xmlns:a16="http://schemas.microsoft.com/office/drawing/2014/main" id="{9CFEFB9E-4554-AD1E-820E-4726A805F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532753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6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1142705" y="525294"/>
            <a:ext cx="6970356" cy="243678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Our</a:t>
            </a:r>
            <a:r>
              <a:rPr lang="en-US" sz="60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Kindergarten</a:t>
            </a:r>
            <a:r>
              <a:rPr lang="en-US" sz="60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Teachers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6421A3-8FCF-452F-A02C-F9167B460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r="-2" b="11658"/>
          <a:stretch/>
        </p:blipFill>
        <p:spPr bwMode="auto">
          <a:xfrm>
            <a:off x="9735911" y="1020538"/>
            <a:ext cx="7480561" cy="8429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2" name="TextBox 4">
            <a:extLst>
              <a:ext uri="{FF2B5EF4-FFF2-40B4-BE49-F238E27FC236}">
                <a16:creationId xmlns:a16="http://schemas.microsoft.com/office/drawing/2014/main" id="{47FCC4A4-CD7C-8009-C72E-2BBF0FCAC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509770"/>
              </p:ext>
            </p:extLst>
          </p:nvPr>
        </p:nvGraphicFramePr>
        <p:xfrm>
          <a:off x="1285579" y="2971801"/>
          <a:ext cx="6970358" cy="5419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75317A8D-60C6-638A-BEE3-B1FB604B8F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8389-F0CE-41F3-FC6D-C1A458DC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540" y="6337407"/>
            <a:ext cx="11184755" cy="2998128"/>
          </a:xfrm>
        </p:spPr>
        <p:txBody>
          <a:bodyPr vert="horz" lIns="137160" tIns="68580" rIns="137160" bIns="6858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600">
              <a:lnSpc>
                <a:spcPct val="90000"/>
              </a:lnSpc>
            </a:pPr>
            <a:r>
              <a:rPr lang="en-US" sz="6000" dirty="0">
                <a:latin typeface="Congenial Black" panose="020F0502020204030204" pitchFamily="2" charset="0"/>
                <a:ea typeface="+mn-ea"/>
                <a:cs typeface="72 Black" panose="020B0A04030603020204" pitchFamily="34" charset="0"/>
              </a:rPr>
              <a:t>The Classroom is Calling…</a:t>
            </a:r>
          </a:p>
        </p:txBody>
      </p:sp>
      <p:pic>
        <p:nvPicPr>
          <p:cNvPr id="8" name="Picture 7" descr="Children playing with blocks">
            <a:extLst>
              <a:ext uri="{FF2B5EF4-FFF2-40B4-BE49-F238E27FC236}">
                <a16:creationId xmlns:a16="http://schemas.microsoft.com/office/drawing/2014/main" id="{63CD9CFF-A9DA-C122-12D4-3E9DAAA8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2" b="-4"/>
          <a:stretch/>
        </p:blipFill>
        <p:spPr>
          <a:xfrm>
            <a:off x="6610268" y="7"/>
            <a:ext cx="6151932" cy="5128196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Picture 5" descr="Young boy and girl drawing in class">
            <a:extLst>
              <a:ext uri="{FF2B5EF4-FFF2-40B4-BE49-F238E27FC236}">
                <a16:creationId xmlns:a16="http://schemas.microsoft.com/office/drawing/2014/main" id="{922BF0A9-A159-4081-A5F4-EE63AD153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r="23487" b="-2"/>
          <a:stretch/>
        </p:blipFill>
        <p:spPr>
          <a:xfrm>
            <a:off x="30" y="416208"/>
            <a:ext cx="6829077" cy="8919327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Picture 3" descr="Children in kindergarten">
            <a:extLst>
              <a:ext uri="{FF2B5EF4-FFF2-40B4-BE49-F238E27FC236}">
                <a16:creationId xmlns:a16="http://schemas.microsoft.com/office/drawing/2014/main" id="{EEB08A30-7207-C234-E9B9-9B9E31D2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3" r="9345" b="-1"/>
          <a:stretch/>
        </p:blipFill>
        <p:spPr>
          <a:xfrm>
            <a:off x="12979611" y="-5"/>
            <a:ext cx="5308389" cy="6435273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459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oup of smiling school children">
            <a:extLst>
              <a:ext uri="{FF2B5EF4-FFF2-40B4-BE49-F238E27FC236}">
                <a16:creationId xmlns:a16="http://schemas.microsoft.com/office/drawing/2014/main" id="{DE03C003-1079-8BE3-3F37-8FA8CE90E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/>
          <a:stretch/>
        </p:blipFill>
        <p:spPr>
          <a:xfrm>
            <a:off x="3783537" y="15"/>
            <a:ext cx="14504463" cy="102869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7946A-5A41-C958-3614-FD4F751D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43" y="1115171"/>
            <a:ext cx="5960078" cy="5538042"/>
          </a:xfr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6000" dirty="0">
                <a:latin typeface="Congenial Black" panose="020F0502020204030204" pitchFamily="2" charset="0"/>
              </a:rPr>
              <a:t>Our</a:t>
            </a:r>
            <a:r>
              <a:rPr lang="en-US" sz="7800" dirty="0">
                <a:latin typeface="+mj-lt"/>
                <a:ea typeface="+mj-ea"/>
                <a:cs typeface="+mj-cs"/>
              </a:rPr>
              <a:t> </a:t>
            </a:r>
            <a:r>
              <a:rPr lang="en-US" sz="6000" dirty="0">
                <a:latin typeface="Congenial Black" panose="020F0502020204030204" pitchFamily="2" charset="0"/>
              </a:rPr>
              <a:t>Focus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A9C3C7F8-6152-818C-2AB8-29AC6A8D4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hool bus parked in front of a building&#10;&#10;Description automatically generated">
            <a:extLst>
              <a:ext uri="{FF2B5EF4-FFF2-40B4-BE49-F238E27FC236}">
                <a16:creationId xmlns:a16="http://schemas.microsoft.com/office/drawing/2014/main" id="{57C52358-A41B-A47F-B0EB-095330842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68" b="-1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11297415" y="547687"/>
            <a:ext cx="5733283" cy="2849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Congenial Black" panose="020F0502020204030204" pitchFamily="2" charset="0"/>
              </a:rPr>
              <a:t>Safety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C2E9E-B66F-7215-AFFA-E9E4606F6BC9}"/>
              </a:ext>
            </a:extLst>
          </p:cNvPr>
          <p:cNvSpPr txBox="1"/>
          <p:nvPr/>
        </p:nvSpPr>
        <p:spPr>
          <a:xfrm>
            <a:off x="11297415" y="3651301"/>
            <a:ext cx="5733283" cy="56141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Our building procedures ensure student and staff safety </a:t>
            </a:r>
            <a:endParaRPr lang="en-US" sz="36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 Enrolling Adult (Student Information in </a:t>
            </a:r>
            <a:r>
              <a:rPr lang="en-US" sz="3600" err="1"/>
              <a:t>ParentVue</a:t>
            </a:r>
            <a:r>
              <a:rPr lang="en-US" sz="3600" dirty="0"/>
              <a:t>)</a:t>
            </a: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ASP Safety (Eleyo)</a:t>
            </a: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Ongoing Drills and Training</a:t>
            </a:r>
            <a:endParaRPr lang="en-US" sz="3600" dirty="0">
              <a:ea typeface="Calibri"/>
              <a:cs typeface="Calibri"/>
            </a:endParaRPr>
          </a:p>
          <a:p>
            <a:pPr marL="428625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BC5D26A7-97FA-8BAD-B91F-E1B2E0A2C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" y="8604191"/>
            <a:ext cx="1764404" cy="16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42A576-3DDC-F14B-84BD-9584AB185AA2}"/>
              </a:ext>
            </a:extLst>
          </p:cNvPr>
          <p:cNvSpPr txBox="1"/>
          <p:nvPr/>
        </p:nvSpPr>
        <p:spPr>
          <a:xfrm>
            <a:off x="332610" y="436418"/>
            <a:ext cx="7354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Congenial Black" panose="020F0502020204030204" pitchFamily="2" charset="0"/>
                <a:cs typeface="72 Black" panose="020B0A04030603020204" pitchFamily="34" charset="0"/>
              </a:rPr>
              <a:t>Strategy</a:t>
            </a:r>
          </a:p>
        </p:txBody>
      </p:sp>
      <p:pic>
        <p:nvPicPr>
          <p:cNvPr id="4" name="Picture 3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FA558134-0236-AF43-1711-60752435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24263" r="6992" b="1302"/>
          <a:stretch/>
        </p:blipFill>
        <p:spPr>
          <a:xfrm>
            <a:off x="83728" y="1776938"/>
            <a:ext cx="7852097" cy="807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622333-9840-E475-BD95-C1EBDF81B720}"/>
              </a:ext>
            </a:extLst>
          </p:cNvPr>
          <p:cNvGrpSpPr/>
          <p:nvPr/>
        </p:nvGrpSpPr>
        <p:grpSpPr>
          <a:xfrm>
            <a:off x="11678044" y="201736"/>
            <a:ext cx="2901563" cy="2799563"/>
            <a:chOff x="3569801" y="2344"/>
            <a:chExt cx="1730222" cy="1730222"/>
          </a:xfrm>
          <a:solidFill>
            <a:srgbClr val="0070C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F3FB1B-0F86-29B0-B4FC-5FC8D611AF3F}"/>
                </a:ext>
              </a:extLst>
            </p:cNvPr>
            <p:cNvSpPr/>
            <p:nvPr/>
          </p:nvSpPr>
          <p:spPr>
            <a:xfrm>
              <a:off x="3569801" y="2344"/>
              <a:ext cx="1730222" cy="173022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4">
              <a:extLst>
                <a:ext uri="{FF2B5EF4-FFF2-40B4-BE49-F238E27FC236}">
                  <a16:creationId xmlns:a16="http://schemas.microsoft.com/office/drawing/2014/main" id="{435CE6B7-41EC-2161-AF24-8EA4EC9037E5}"/>
                </a:ext>
              </a:extLst>
            </p:cNvPr>
            <p:cNvSpPr txBox="1"/>
            <p:nvPr/>
          </p:nvSpPr>
          <p:spPr>
            <a:xfrm>
              <a:off x="3823186" y="255729"/>
              <a:ext cx="1223452" cy="1223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50" b="1" kern="1200" dirty="0">
                  <a:solidFill>
                    <a:srgbClr val="FFFFFF"/>
                  </a:solidFill>
                </a:rPr>
                <a:t>Built Teams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29DE3B-CA6A-D574-7EBE-FBF7676F8124}"/>
              </a:ext>
            </a:extLst>
          </p:cNvPr>
          <p:cNvGrpSpPr/>
          <p:nvPr/>
        </p:nvGrpSpPr>
        <p:grpSpPr>
          <a:xfrm>
            <a:off x="14596781" y="2271602"/>
            <a:ext cx="769301" cy="944850"/>
            <a:chOff x="5245049" y="1330727"/>
            <a:chExt cx="458740" cy="583949"/>
          </a:xfrm>
          <a:solidFill>
            <a:srgbClr val="0070C0"/>
          </a:solidFill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425E0202-1D44-EB0E-8B15-2F489AC821CF}"/>
                </a:ext>
              </a:extLst>
            </p:cNvPr>
            <p:cNvSpPr/>
            <p:nvPr/>
          </p:nvSpPr>
          <p:spPr>
            <a:xfrm rot="2160000">
              <a:off x="5245049" y="1330727"/>
              <a:ext cx="458740" cy="5839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Arrow: Right 6">
              <a:extLst>
                <a:ext uri="{FF2B5EF4-FFF2-40B4-BE49-F238E27FC236}">
                  <a16:creationId xmlns:a16="http://schemas.microsoft.com/office/drawing/2014/main" id="{C680A6B6-A6AD-12E5-AACA-42A57F6F2418}"/>
                </a:ext>
              </a:extLst>
            </p:cNvPr>
            <p:cNvSpPr txBox="1"/>
            <p:nvPr/>
          </p:nvSpPr>
          <p:spPr>
            <a:xfrm rot="2160000">
              <a:off x="5258191" y="1407071"/>
              <a:ext cx="321118" cy="3503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4954170-F115-D33F-7B26-46B2237DA28E}"/>
              </a:ext>
            </a:extLst>
          </p:cNvPr>
          <p:cNvGrpSpPr/>
          <p:nvPr/>
        </p:nvGrpSpPr>
        <p:grpSpPr>
          <a:xfrm>
            <a:off x="15302711" y="2163002"/>
            <a:ext cx="2901563" cy="2799563"/>
            <a:chOff x="5669824" y="1528100"/>
            <a:chExt cx="1730222" cy="1730222"/>
          </a:xfrm>
          <a:solidFill>
            <a:srgbClr val="009999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E40E94A-A981-FC9C-FD26-16804A77A33A}"/>
                </a:ext>
              </a:extLst>
            </p:cNvPr>
            <p:cNvSpPr/>
            <p:nvPr/>
          </p:nvSpPr>
          <p:spPr>
            <a:xfrm>
              <a:off x="5669824" y="1528100"/>
              <a:ext cx="1730222" cy="173022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8">
              <a:extLst>
                <a:ext uri="{FF2B5EF4-FFF2-40B4-BE49-F238E27FC236}">
                  <a16:creationId xmlns:a16="http://schemas.microsoft.com/office/drawing/2014/main" id="{032273BD-F946-F249-7F24-43B51AD6A669}"/>
                </a:ext>
              </a:extLst>
            </p:cNvPr>
            <p:cNvSpPr txBox="1"/>
            <p:nvPr/>
          </p:nvSpPr>
          <p:spPr>
            <a:xfrm>
              <a:off x="5923209" y="1781485"/>
              <a:ext cx="1223452" cy="1223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50" b="1" kern="1200" dirty="0">
                  <a:solidFill>
                    <a:srgbClr val="FFFFFF"/>
                  </a:solidFill>
                </a:rPr>
                <a:t>New Teacher Institute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C7E22C-B276-128A-FFC9-2E1149EE699F}"/>
              </a:ext>
            </a:extLst>
          </p:cNvPr>
          <p:cNvGrpSpPr/>
          <p:nvPr/>
        </p:nvGrpSpPr>
        <p:grpSpPr>
          <a:xfrm>
            <a:off x="15911335" y="5527706"/>
            <a:ext cx="979277" cy="742259"/>
            <a:chOff x="5845903" y="3385856"/>
            <a:chExt cx="583949" cy="458740"/>
          </a:xfrm>
          <a:solidFill>
            <a:srgbClr val="009999"/>
          </a:solidFill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C4991559-481E-5598-94E1-A012EC63E31A}"/>
                </a:ext>
              </a:extLst>
            </p:cNvPr>
            <p:cNvSpPr/>
            <p:nvPr/>
          </p:nvSpPr>
          <p:spPr>
            <a:xfrm rot="6480000">
              <a:off x="5908508" y="3323251"/>
              <a:ext cx="458740" cy="5839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Arrow: Right 10">
              <a:extLst>
                <a:ext uri="{FF2B5EF4-FFF2-40B4-BE49-F238E27FC236}">
                  <a16:creationId xmlns:a16="http://schemas.microsoft.com/office/drawing/2014/main" id="{E7428F4E-1825-F460-08F9-4E35DDBB0B7E}"/>
                </a:ext>
              </a:extLst>
            </p:cNvPr>
            <p:cNvSpPr txBox="1"/>
            <p:nvPr/>
          </p:nvSpPr>
          <p:spPr>
            <a:xfrm rot="17280000">
              <a:off x="5998583" y="3374598"/>
              <a:ext cx="321118" cy="3503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4020BC-4B1B-F163-9451-38642CCE6F64}"/>
              </a:ext>
            </a:extLst>
          </p:cNvPr>
          <p:cNvGrpSpPr/>
          <p:nvPr/>
        </p:nvGrpSpPr>
        <p:grpSpPr>
          <a:xfrm>
            <a:off x="14399470" y="6695242"/>
            <a:ext cx="2901563" cy="2799563"/>
            <a:chOff x="4867686" y="3996825"/>
            <a:chExt cx="1730222" cy="1730222"/>
          </a:xfrm>
          <a:solidFill>
            <a:schemeClr val="bg2">
              <a:lumMod val="50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9E5A53B-6DEC-347A-6927-8606BC7168EE}"/>
                </a:ext>
              </a:extLst>
            </p:cNvPr>
            <p:cNvSpPr/>
            <p:nvPr/>
          </p:nvSpPr>
          <p:spPr>
            <a:xfrm>
              <a:off x="4867686" y="3996825"/>
              <a:ext cx="1730222" cy="173022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08A1D4ED-733B-828B-5075-14046032653D}"/>
                </a:ext>
              </a:extLst>
            </p:cNvPr>
            <p:cNvSpPr txBox="1"/>
            <p:nvPr/>
          </p:nvSpPr>
          <p:spPr>
            <a:xfrm>
              <a:off x="5121071" y="4250210"/>
              <a:ext cx="1223452" cy="1223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50" b="1" kern="1200" dirty="0">
                  <a:solidFill>
                    <a:srgbClr val="FFFFFF"/>
                  </a:solidFill>
                </a:rPr>
                <a:t>Professional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5BDFCD-C08B-F21B-8A21-F9323EE8840E}"/>
              </a:ext>
            </a:extLst>
          </p:cNvPr>
          <p:cNvGrpSpPr/>
          <p:nvPr/>
        </p:nvGrpSpPr>
        <p:grpSpPr>
          <a:xfrm>
            <a:off x="13005247" y="7373292"/>
            <a:ext cx="769301" cy="944850"/>
            <a:chOff x="4218525" y="4569962"/>
            <a:chExt cx="458740" cy="583949"/>
          </a:xfrm>
          <a:solidFill>
            <a:schemeClr val="bg2">
              <a:lumMod val="50000"/>
            </a:schemeClr>
          </a:solidFill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BCAF5713-2696-3908-3DA0-07F469CD9337}"/>
                </a:ext>
              </a:extLst>
            </p:cNvPr>
            <p:cNvSpPr/>
            <p:nvPr/>
          </p:nvSpPr>
          <p:spPr>
            <a:xfrm rot="10800000">
              <a:off x="4218525" y="4569962"/>
              <a:ext cx="458740" cy="5839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rrow: Right 14">
              <a:extLst>
                <a:ext uri="{FF2B5EF4-FFF2-40B4-BE49-F238E27FC236}">
                  <a16:creationId xmlns:a16="http://schemas.microsoft.com/office/drawing/2014/main" id="{5A2B80F9-C465-4035-9693-26C37302D398}"/>
                </a:ext>
              </a:extLst>
            </p:cNvPr>
            <p:cNvSpPr txBox="1"/>
            <p:nvPr/>
          </p:nvSpPr>
          <p:spPr>
            <a:xfrm rot="21600000">
              <a:off x="4356147" y="4686752"/>
              <a:ext cx="321118" cy="3503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71F986-1F9B-AC83-6E58-1B8F228DD22A}"/>
              </a:ext>
            </a:extLst>
          </p:cNvPr>
          <p:cNvGrpSpPr/>
          <p:nvPr/>
        </p:nvGrpSpPr>
        <p:grpSpPr>
          <a:xfrm>
            <a:off x="9295640" y="6653530"/>
            <a:ext cx="2901563" cy="2799563"/>
            <a:chOff x="2271915" y="3996825"/>
            <a:chExt cx="1730222" cy="1730222"/>
          </a:xfrm>
          <a:solidFill>
            <a:schemeClr val="accent6">
              <a:lumMod val="75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043A8E-033F-1911-42EA-27A8BB486918}"/>
                </a:ext>
              </a:extLst>
            </p:cNvPr>
            <p:cNvSpPr/>
            <p:nvPr/>
          </p:nvSpPr>
          <p:spPr>
            <a:xfrm>
              <a:off x="2271915" y="3996825"/>
              <a:ext cx="1730222" cy="173022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36C987-2E6C-8BDF-1F95-FFF21AF47588}"/>
                </a:ext>
              </a:extLst>
            </p:cNvPr>
            <p:cNvSpPr txBox="1"/>
            <p:nvPr/>
          </p:nvSpPr>
          <p:spPr>
            <a:xfrm>
              <a:off x="2525300" y="4250210"/>
              <a:ext cx="1223452" cy="1223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50" b="1" kern="1200" dirty="0">
                  <a:solidFill>
                    <a:srgbClr val="FFFFFF"/>
                  </a:solidFill>
                </a:rPr>
                <a:t>Collaborative Planning &amp; CCC Work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EAE7AA-1963-647C-6185-19552CE0463E}"/>
              </a:ext>
            </a:extLst>
          </p:cNvPr>
          <p:cNvGrpSpPr/>
          <p:nvPr/>
        </p:nvGrpSpPr>
        <p:grpSpPr>
          <a:xfrm>
            <a:off x="9572585" y="5501285"/>
            <a:ext cx="979277" cy="742259"/>
            <a:chOff x="2447994" y="3410552"/>
            <a:chExt cx="583949" cy="458740"/>
          </a:xfrm>
          <a:solidFill>
            <a:schemeClr val="accent6">
              <a:lumMod val="75000"/>
            </a:schemeClr>
          </a:solidFill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EE3226D-F159-ED75-824A-E6A188E61AA9}"/>
                </a:ext>
              </a:extLst>
            </p:cNvPr>
            <p:cNvSpPr/>
            <p:nvPr/>
          </p:nvSpPr>
          <p:spPr>
            <a:xfrm rot="15120000">
              <a:off x="2510599" y="3347947"/>
              <a:ext cx="458740" cy="5839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rrow: Right 18">
              <a:extLst>
                <a:ext uri="{FF2B5EF4-FFF2-40B4-BE49-F238E27FC236}">
                  <a16:creationId xmlns:a16="http://schemas.microsoft.com/office/drawing/2014/main" id="{89C755B3-86E3-AFE7-F010-2BF7C8039B71}"/>
                </a:ext>
              </a:extLst>
            </p:cNvPr>
            <p:cNvSpPr txBox="1"/>
            <p:nvPr/>
          </p:nvSpPr>
          <p:spPr>
            <a:xfrm rot="25920000">
              <a:off x="2600674" y="3530180"/>
              <a:ext cx="321118" cy="3503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443F56-465B-62B5-64B7-F52B85A9EF1B}"/>
              </a:ext>
            </a:extLst>
          </p:cNvPr>
          <p:cNvGrpSpPr/>
          <p:nvPr/>
        </p:nvGrpSpPr>
        <p:grpSpPr>
          <a:xfrm>
            <a:off x="8031083" y="2382335"/>
            <a:ext cx="2901563" cy="2799563"/>
            <a:chOff x="1469778" y="1528100"/>
            <a:chExt cx="1730222" cy="1730222"/>
          </a:xfrm>
          <a:solidFill>
            <a:schemeClr val="accent2">
              <a:lumMod val="75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4FE09E8-734B-4A77-BFD5-64E2CFFC52DF}"/>
                </a:ext>
              </a:extLst>
            </p:cNvPr>
            <p:cNvSpPr/>
            <p:nvPr/>
          </p:nvSpPr>
          <p:spPr>
            <a:xfrm>
              <a:off x="1469778" y="1528100"/>
              <a:ext cx="1730222" cy="173022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8B48A454-3FEA-2186-C311-0B71E890E849}"/>
                </a:ext>
              </a:extLst>
            </p:cNvPr>
            <p:cNvSpPr txBox="1"/>
            <p:nvPr/>
          </p:nvSpPr>
          <p:spPr>
            <a:xfrm>
              <a:off x="1723163" y="1781485"/>
              <a:ext cx="1223452" cy="1223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50" b="1" kern="1200" dirty="0">
                  <a:solidFill>
                    <a:srgbClr val="FFFFFF"/>
                  </a:solidFill>
                </a:rPr>
                <a:t>Maintain High Expectations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D278C9-8DDB-192E-594F-B55C9F09EA5A}"/>
              </a:ext>
            </a:extLst>
          </p:cNvPr>
          <p:cNvGrpSpPr/>
          <p:nvPr/>
        </p:nvGrpSpPr>
        <p:grpSpPr>
          <a:xfrm>
            <a:off x="10995211" y="2319896"/>
            <a:ext cx="769301" cy="944850"/>
            <a:chOff x="3145026" y="1345990"/>
            <a:chExt cx="458740" cy="583949"/>
          </a:xfrm>
          <a:solidFill>
            <a:schemeClr val="accent2">
              <a:lumMod val="75000"/>
            </a:schemeClr>
          </a:solidFill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0B640E4-3D2E-C6CA-E364-77EEF8768664}"/>
                </a:ext>
              </a:extLst>
            </p:cNvPr>
            <p:cNvSpPr/>
            <p:nvPr/>
          </p:nvSpPr>
          <p:spPr>
            <a:xfrm rot="19440000">
              <a:off x="3145026" y="1345990"/>
              <a:ext cx="458740" cy="5839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Right 22">
              <a:extLst>
                <a:ext uri="{FF2B5EF4-FFF2-40B4-BE49-F238E27FC236}">
                  <a16:creationId xmlns:a16="http://schemas.microsoft.com/office/drawing/2014/main" id="{EA252C37-C918-3B1B-72B9-1A64D23F9601}"/>
                </a:ext>
              </a:extLst>
            </p:cNvPr>
            <p:cNvSpPr txBox="1"/>
            <p:nvPr/>
          </p:nvSpPr>
          <p:spPr>
            <a:xfrm rot="19440000">
              <a:off x="3158168" y="1503226"/>
              <a:ext cx="321118" cy="3503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pic>
        <p:nvPicPr>
          <p:cNvPr id="37" name="Picture 36" descr="A blue and yellow logo&#10;&#10;Description automatically generated">
            <a:extLst>
              <a:ext uri="{FF2B5EF4-FFF2-40B4-BE49-F238E27FC236}">
                <a16:creationId xmlns:a16="http://schemas.microsoft.com/office/drawing/2014/main" id="{933696CC-896B-26DA-B3A9-999716EE4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19" y="3775795"/>
            <a:ext cx="2335904" cy="23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9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751</Words>
  <Application>Microsoft Office PowerPoint</Application>
  <PresentationFormat>Custom</PresentationFormat>
  <Paragraphs>147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 Rounded MT Bold</vt:lpstr>
      <vt:lpstr>Josefin Sans</vt:lpstr>
      <vt:lpstr>Wingdings</vt:lpstr>
      <vt:lpstr>Baguet Script</vt:lpstr>
      <vt:lpstr>Calibri</vt:lpstr>
      <vt:lpstr>Josefin Sans Bold</vt:lpstr>
      <vt:lpstr>Congenial Black</vt:lpstr>
      <vt:lpstr>Arial</vt:lpstr>
      <vt:lpstr>Office Theme</vt:lpstr>
      <vt:lpstr>PowerPoint Presentation</vt:lpstr>
      <vt:lpstr>Our Teams</vt:lpstr>
      <vt:lpstr>PowerPoint Presentation</vt:lpstr>
      <vt:lpstr>PowerPoint Presentation</vt:lpstr>
      <vt:lpstr>PowerPoint Presentation</vt:lpstr>
      <vt:lpstr>The Classroom is Calling…</vt:lpstr>
      <vt:lpstr>Our Focus</vt:lpstr>
      <vt:lpstr>PowerPoint Presentation</vt:lpstr>
      <vt:lpstr>PowerPoint Presentation</vt:lpstr>
      <vt:lpstr>PowerPoint Presentation</vt:lpstr>
      <vt:lpstr>Kindergarten Readiness</vt:lpstr>
      <vt:lpstr>PowerPoint Presentation</vt:lpstr>
      <vt:lpstr>PowerPoint Presentation</vt:lpstr>
      <vt:lpstr>How To Get Involved</vt:lpstr>
      <vt:lpstr>PowerPoint Presentation</vt:lpstr>
      <vt:lpstr>PTA Activities</vt:lpstr>
      <vt:lpstr>PowerPoint Presentation</vt:lpstr>
      <vt:lpstr>Foundation Fun</vt:lpstr>
      <vt:lpstr>Next Steps</vt:lpstr>
      <vt:lpstr>Enrollment</vt:lpstr>
      <vt:lpstr>Registration</vt:lpstr>
      <vt:lpstr>Academics</vt:lpstr>
      <vt:lpstr>Kindergarten Screenings</vt:lpstr>
      <vt:lpstr>Class Placement</vt:lpstr>
      <vt:lpstr>#TheBestView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Modern Minimalist Architecture Presentation</dc:title>
  <dc:creator>Kevin1 Johnson</dc:creator>
  <cp:lastModifiedBy>Jami Oconnor</cp:lastModifiedBy>
  <cp:revision>68</cp:revision>
  <cp:lastPrinted>2023-07-23T11:50:18Z</cp:lastPrinted>
  <dcterms:created xsi:type="dcterms:W3CDTF">2006-08-16T00:00:00Z</dcterms:created>
  <dcterms:modified xsi:type="dcterms:W3CDTF">2024-04-10T18:22:33Z</dcterms:modified>
  <dc:identifier>DAFpXFwLikc</dc:identifier>
</cp:coreProperties>
</file>