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69CA-B7C1-49DA-85AE-15CC7FF25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01986-0C59-46AF-BC6A-A6C566D6A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B5646-7C25-4CAC-A60D-32ABF53B1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832D-729C-487D-8718-38E83A0BE92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765BE-58B7-401C-B652-7B2DCAA91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9A3CF-BDF8-4012-A44F-F0954C87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81FF-5C63-4776-97D9-080DC6F7B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1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8CA01-06D7-481F-A573-9DCE91E8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C42ED-F58E-4EEC-8516-9DDFEC592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6B6DE-AFE1-4DBD-AE4B-E97CA1047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832D-729C-487D-8718-38E83A0BE92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C907B-58AA-4CB3-B476-E4B4CC9ED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37F15-56E5-49AC-BE86-5C72B6AE6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81FF-5C63-4776-97D9-080DC6F7B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7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BE23FB-96ED-4D69-BE55-34010D459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B1333-7CCA-43CA-BA2A-5550478EA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19872-44C3-441F-8033-97FB28DA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832D-729C-487D-8718-38E83A0BE92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FD008-6E8D-4409-9B99-E4027815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17907-FD34-4A60-921B-7139BCA8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81FF-5C63-4776-97D9-080DC6F7B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6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90BE5-A8E0-4E41-A728-FC845EE5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A77B9-46B1-41E4-B9D4-F0ADADF72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55CAD-0EB3-4470-B64B-C7FCD89BD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832D-729C-487D-8718-38E83A0BE92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ACD9C-19EA-4E4C-98BC-4B462789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61443-7DA7-4E61-959B-C5DA2111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81FF-5C63-4776-97D9-080DC6F7B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8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26026-3431-4F4D-90DB-2EA103B1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548DF-8E50-4D20-A6A0-BDA3A0588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36AB8-15AF-4EFD-B246-730FF8E9F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832D-729C-487D-8718-38E83A0BE92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89947-46A3-47B2-B697-C851A7B4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517B0-02CA-403B-AD30-F24AAFE3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81FF-5C63-4776-97D9-080DC6F7B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7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07B7D-AEF5-44E4-8B1B-18E9F86E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73C99-8135-44DF-9C92-516F83683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58CAC-5EB4-4A3C-9129-8506A2603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5BE5B-2FB2-4B91-9A39-6A2AABCC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832D-729C-487D-8718-38E83A0BE92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65780-EE48-43E4-A96B-C887248A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CA6CA-45D4-4835-9F1C-C8DEE76C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81FF-5C63-4776-97D9-080DC6F7B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4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E6E29-8475-4276-9062-D0F0803B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01A7D-5AAD-4DD0-986E-E415C5E70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26EE7-D91F-4236-98D5-4A334EA2D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B68C93-336B-4A66-B75C-71341E666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91065D-287E-4BEA-8A2F-2FE3FDF4F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2AD6C6-97C1-4827-A695-15534F52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832D-729C-487D-8718-38E83A0BE92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E98BBB-422B-42A8-9943-A98005D1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143197-C296-4194-9A51-46783E3D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81FF-5C63-4776-97D9-080DC6F7B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0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2F187-4649-48E3-9DFA-5488D376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3B9962-30C4-4970-B7D2-2D71E605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832D-729C-487D-8718-38E83A0BE92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92E16-33A2-4042-A77C-1965C887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53A32-F388-4615-8B9C-02899D181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81FF-5C63-4776-97D9-080DC6F7B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2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3CE00A-DAE5-48FA-8519-5CBCFA08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832D-729C-487D-8718-38E83A0BE92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9B340-69AD-45EF-AEBB-2D75B8E90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0CBEB-9319-45ED-846F-CD320C59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81FF-5C63-4776-97D9-080DC6F7B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8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E3805-AEDF-474E-BDBE-DC9F851D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7608E-A137-4B5C-B667-5C78EDB82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9DBC4-EAF0-4D53-B862-ED0E58570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93C0E-F19C-441D-968A-5DDB5BB0D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832D-729C-487D-8718-38E83A0BE92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D4B69-8F87-48B7-854A-82B7C621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A7E40-500C-47BA-8A11-6097D0452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81FF-5C63-4776-97D9-080DC6F7B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6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31BE3-B600-459C-8303-5A8FD0CD3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8B6040-8D11-4DEE-8807-1476ED6C0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DE6C2-7D42-4F5B-AAC3-2AEB6EAD8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B77A0-52F9-440D-8B4A-7496521E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832D-729C-487D-8718-38E83A0BE92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6CE9B-94BD-494D-BB87-78654D26F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3A6AE-D6C5-4A5E-8F54-EDE13F2A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81FF-5C63-4776-97D9-080DC6F7B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6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23AD9-93D7-4549-A079-0B984A2C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99213-DCBE-4408-9C1D-119415340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CB075-CB33-465D-BFFA-0D58D348D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2832D-729C-487D-8718-38E83A0BE92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1E851-50C8-45CD-AF98-1731C3387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4D7C0-0D8B-4F92-A6E9-098E4B794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C81FF-5C63-4776-97D9-080DC6F7B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2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lanet with the sun in the background&#10;&#10;Description automatically generated">
            <a:extLst>
              <a:ext uri="{FF2B5EF4-FFF2-40B4-BE49-F238E27FC236}">
                <a16:creationId xmlns:a16="http://schemas.microsoft.com/office/drawing/2014/main" id="{6B4B2E62-3C60-4EAC-A96A-8B3046EE4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0"/>
            <a:ext cx="12191980" cy="69395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2E0BB5-EBC1-41FB-950B-27F1AD6C76C7}"/>
              </a:ext>
            </a:extLst>
          </p:cNvPr>
          <p:cNvSpPr txBox="1"/>
          <p:nvPr/>
        </p:nvSpPr>
        <p:spPr>
          <a:xfrm>
            <a:off x="424070" y="318052"/>
            <a:ext cx="466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Ultra Bold Condensed" panose="020B0A06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8F48B3-8C84-4E86-98FE-BBC18D14297C}"/>
              </a:ext>
            </a:extLst>
          </p:cNvPr>
          <p:cNvSpPr txBox="1"/>
          <p:nvPr/>
        </p:nvSpPr>
        <p:spPr>
          <a:xfrm>
            <a:off x="1888434" y="1601180"/>
            <a:ext cx="8415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O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ver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 the </a:t>
            </a:r>
            <a:r>
              <a:rPr lang="en-US" sz="6000" dirty="0">
                <a:ln>
                  <a:gradFill>
                    <a:gsLst>
                      <a:gs pos="0">
                        <a:srgbClr val="4472C4">
                          <a:lumMod val="5000"/>
                          <a:lumOff val="95000"/>
                        </a:srgbClr>
                      </a:gs>
                      <a:gs pos="74000">
                        <a:srgbClr val="4472C4">
                          <a:lumMod val="45000"/>
                          <a:lumOff val="55000"/>
                        </a:srgbClr>
                      </a:gs>
                      <a:gs pos="83000">
                        <a:srgbClr val="4472C4">
                          <a:lumMod val="45000"/>
                          <a:lumOff val="55000"/>
                        </a:srgbClr>
                      </a:gs>
                      <a:gs pos="100000">
                        <a:srgbClr val="4472C4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</a:ln>
                <a:solidFill>
                  <a:prstClr val="white"/>
                </a:solidFill>
                <a:latin typeface="Gill Sans Ultra Bold Condensed" panose="020B0A06020104020203" pitchFamily="34" charset="0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gradFill>
                    <a:gsLst>
                      <a:gs pos="0">
                        <a:srgbClr val="4472C4">
                          <a:lumMod val="5000"/>
                          <a:lumOff val="95000"/>
                        </a:srgbClr>
                      </a:gs>
                      <a:gs pos="74000">
                        <a:srgbClr val="4472C4">
                          <a:lumMod val="45000"/>
                          <a:lumOff val="55000"/>
                        </a:srgbClr>
                      </a:gs>
                      <a:gs pos="83000">
                        <a:srgbClr val="4472C4">
                          <a:lumMod val="45000"/>
                          <a:lumOff val="55000"/>
                        </a:srgbClr>
                      </a:gs>
                      <a:gs pos="100000">
                        <a:srgbClr val="4472C4">
                          <a:lumMod val="30000"/>
                          <a:lumOff val="70000"/>
                        </a:srgbClr>
                      </a:gs>
                    </a:gsLst>
                    <a:lin ang="5400000" scaled="1"/>
                  </a:gradFill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orizon</a:t>
            </a:r>
            <a:endParaRPr kumimoji="0" lang="en-US" sz="6000" b="0" i="0" u="none" strike="noStrike" kern="1200" cap="none" spc="0" normalizeH="0" baseline="0" noProof="0" dirty="0">
              <a:ln>
                <a:gradFill>
                  <a:gsLst>
                    <a:gs pos="0">
                      <a:srgbClr val="4472C4">
                        <a:lumMod val="5000"/>
                        <a:lumOff val="95000"/>
                      </a:srgbClr>
                    </a:gs>
                    <a:gs pos="74000">
                      <a:srgbClr val="4472C4">
                        <a:lumMod val="45000"/>
                        <a:lumOff val="55000"/>
                      </a:srgbClr>
                    </a:gs>
                    <a:gs pos="83000">
                      <a:srgbClr val="4472C4">
                        <a:lumMod val="45000"/>
                        <a:lumOff val="55000"/>
                      </a:srgbClr>
                    </a:gs>
                    <a:gs pos="100000">
                      <a:srgbClr val="4472C4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</a:ln>
              <a:solidFill>
                <a:prstClr val="white"/>
              </a:solidFill>
              <a:effectLst/>
              <a:uLnTx/>
              <a:uFillTx/>
              <a:latin typeface="Gill Sans Ultra Bold Condensed" panose="020B0A06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A0F9E-7546-434F-9302-A707754D3E41}"/>
              </a:ext>
            </a:extLst>
          </p:cNvPr>
          <p:cNvSpPr txBox="1"/>
          <p:nvPr/>
        </p:nvSpPr>
        <p:spPr>
          <a:xfrm>
            <a:off x="746693" y="94573"/>
            <a:ext cx="10698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ctober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 speakers, </a:t>
            </a:r>
            <a:r>
              <a:rPr lang="en-US" sz="32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T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uesdays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Ultra Bold Condensed" panose="020B0A060201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obb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 </a:t>
            </a:r>
            <a:r>
              <a:rPr lang="en-US" sz="32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orizon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 </a:t>
            </a:r>
            <a:r>
              <a:rPr lang="en-US" sz="32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M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edia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 </a:t>
            </a:r>
            <a:r>
              <a:rPr lang="en-US" sz="32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enter 1:00–1:30</a:t>
            </a:r>
          </a:p>
        </p:txBody>
      </p:sp>
      <p:pic>
        <p:nvPicPr>
          <p:cNvPr id="11" name="Picture 10" descr="A pumpkin on a white surface&#10;&#10;Description automatically generated">
            <a:extLst>
              <a:ext uri="{FF2B5EF4-FFF2-40B4-BE49-F238E27FC236}">
                <a16:creationId xmlns:a16="http://schemas.microsoft.com/office/drawing/2014/main" id="{85A7CEAB-BE0A-476E-8D87-BA2AC66A9B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101">
            <a:off x="3226361" y="78796"/>
            <a:ext cx="481013" cy="523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97DB75-20CA-45B5-BA32-9CC752955911}"/>
              </a:ext>
            </a:extLst>
          </p:cNvPr>
          <p:cNvSpPr txBox="1"/>
          <p:nvPr/>
        </p:nvSpPr>
        <p:spPr>
          <a:xfrm flipH="1">
            <a:off x="-1" y="3530991"/>
            <a:ext cx="12191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ctober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 10 </a:t>
            </a:r>
            <a:r>
              <a:rPr lang="en-US" sz="24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P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atricia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W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alker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 KSU </a:t>
            </a:r>
            <a:r>
              <a:rPr lang="en-US" sz="24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ommunity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 and Professional </a:t>
            </a:r>
            <a:r>
              <a:rPr lang="en-US" sz="24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E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ducation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Ultra Bold Condensed" panose="020B0A060201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Ultra Bold Condensed" panose="020B0A060201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ctober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 17 SFC Travis Nephew National Guard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Ultra Bold Condensed" panose="020B0A060201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ctober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 24 John </a:t>
            </a:r>
            <a:r>
              <a:rPr lang="en-US" sz="24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M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cQueen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 of Refuge job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Ultra Bold Condensed" panose="020B0A060201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October 31 Anthony </a:t>
            </a:r>
            <a:r>
              <a:rPr lang="en-US" sz="24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V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aldez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S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outheastern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arpenters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raining </a:t>
            </a:r>
            <a:r>
              <a:rPr lang="en-US" sz="24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rust</a:t>
            </a:r>
          </a:p>
        </p:txBody>
      </p:sp>
    </p:spTree>
    <p:extLst>
      <p:ext uri="{BB962C8B-B14F-4D97-AF65-F5344CB8AC3E}">
        <p14:creationId xmlns:p14="http://schemas.microsoft.com/office/powerpoint/2010/main" val="308679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lanet with the sun in the background&#10;&#10;Description automatically generated">
            <a:extLst>
              <a:ext uri="{FF2B5EF4-FFF2-40B4-BE49-F238E27FC236}">
                <a16:creationId xmlns:a16="http://schemas.microsoft.com/office/drawing/2014/main" id="{6B4B2E62-3C60-4EAC-A96A-8B3046EE4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-319594"/>
            <a:ext cx="12191980" cy="69395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2E0BB5-EBC1-41FB-950B-27F1AD6C76C7}"/>
              </a:ext>
            </a:extLst>
          </p:cNvPr>
          <p:cNvSpPr txBox="1"/>
          <p:nvPr/>
        </p:nvSpPr>
        <p:spPr>
          <a:xfrm>
            <a:off x="424070" y="318052"/>
            <a:ext cx="466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Ultra Bold Condensed" panose="020B0A06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A0F9E-7546-434F-9302-A707754D3E41}"/>
              </a:ext>
            </a:extLst>
          </p:cNvPr>
          <p:cNvSpPr txBox="1"/>
          <p:nvPr/>
        </p:nvSpPr>
        <p:spPr>
          <a:xfrm>
            <a:off x="7703769" y="579000"/>
            <a:ext cx="4444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Registration link for </a:t>
            </a:r>
            <a:r>
              <a:rPr lang="en-US" sz="2400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ctober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 lunch and learns</a:t>
            </a:r>
          </a:p>
        </p:txBody>
      </p:sp>
      <p:pic>
        <p:nvPicPr>
          <p:cNvPr id="8" name="Picture 7" descr="A qr code on a screen&#10;&#10;Description automatically generated">
            <a:extLst>
              <a:ext uri="{FF2B5EF4-FFF2-40B4-BE49-F238E27FC236}">
                <a16:creationId xmlns:a16="http://schemas.microsoft.com/office/drawing/2014/main" id="{02171BDA-70E3-483B-8906-B4D3D3D17F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828" y="1949559"/>
            <a:ext cx="3398168" cy="3398168"/>
          </a:xfrm>
          <a:prstGeom prst="rect">
            <a:avLst/>
          </a:prstGeom>
        </p:spPr>
      </p:pic>
      <p:pic>
        <p:nvPicPr>
          <p:cNvPr id="11" name="Picture 10" descr="A qr code with circles&#10;&#10;Description automatically generated">
            <a:extLst>
              <a:ext uri="{FF2B5EF4-FFF2-40B4-BE49-F238E27FC236}">
                <a16:creationId xmlns:a16="http://schemas.microsoft.com/office/drawing/2014/main" id="{5C1BA4E0-3EF1-4188-AC77-6015111F4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46" y="896645"/>
            <a:ext cx="1374085" cy="13740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A13C83-002C-4651-B1D4-C79DE180A186}"/>
              </a:ext>
            </a:extLst>
          </p:cNvPr>
          <p:cNvSpPr txBox="1"/>
          <p:nvPr/>
        </p:nvSpPr>
        <p:spPr>
          <a:xfrm flipH="1">
            <a:off x="2059760" y="1434360"/>
            <a:ext cx="580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KSU </a:t>
            </a:r>
            <a:r>
              <a:rPr lang="en-US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C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ommunity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 and Professional </a:t>
            </a:r>
            <a:r>
              <a:rPr lang="en-US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E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ducation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: certifications in wide array of professional fields</a:t>
            </a:r>
          </a:p>
        </p:txBody>
      </p:sp>
      <p:pic>
        <p:nvPicPr>
          <p:cNvPr id="14" name="Picture 13" descr="A qr code with circles and circles&#10;&#10;Description automatically generated">
            <a:extLst>
              <a:ext uri="{FF2B5EF4-FFF2-40B4-BE49-F238E27FC236}">
                <a16:creationId xmlns:a16="http://schemas.microsoft.com/office/drawing/2014/main" id="{CC4EFE0C-DCC9-435F-A3B7-A01079C8A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546" y="2741957"/>
            <a:ext cx="1374085" cy="13740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9A98A0-EEC4-493C-8105-6A6203DD1DAA}"/>
              </a:ext>
            </a:extLst>
          </p:cNvPr>
          <p:cNvSpPr txBox="1"/>
          <p:nvPr/>
        </p:nvSpPr>
        <p:spPr>
          <a:xfrm>
            <a:off x="2059760" y="3186978"/>
            <a:ext cx="550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City of Refuge </a:t>
            </a:r>
            <a:r>
              <a:rPr lang="en-US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J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ob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 </a:t>
            </a:r>
            <a:r>
              <a:rPr lang="en-US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raining </a:t>
            </a:r>
            <a:r>
              <a:rPr lang="en-US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A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utomotive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 </a:t>
            </a:r>
            <a:r>
              <a:rPr lang="en-US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T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echnician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, Culinary </a:t>
            </a:r>
            <a:r>
              <a:rPr lang="en-US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A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rts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, Forklift, Logistics, Coding…</a:t>
            </a:r>
          </a:p>
        </p:txBody>
      </p:sp>
      <p:pic>
        <p:nvPicPr>
          <p:cNvPr id="19" name="Picture 18" descr="A qr code with circles and circles&#10;&#10;Description automatically generated">
            <a:extLst>
              <a:ext uri="{FF2B5EF4-FFF2-40B4-BE49-F238E27FC236}">
                <a16:creationId xmlns:a16="http://schemas.microsoft.com/office/drawing/2014/main" id="{E6D881A4-12CD-4894-A6E7-00306A3688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47" y="4582815"/>
            <a:ext cx="1374086" cy="13740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F50FC00-C05A-4435-A6A1-46DDF8D48BD8}"/>
              </a:ext>
            </a:extLst>
          </p:cNvPr>
          <p:cNvSpPr txBox="1"/>
          <p:nvPr/>
        </p:nvSpPr>
        <p:spPr>
          <a:xfrm>
            <a:off x="2059760" y="4823475"/>
            <a:ext cx="5276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Southeastern Carpenters </a:t>
            </a:r>
            <a:r>
              <a:rPr lang="en-US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raining </a:t>
            </a:r>
            <a:r>
              <a:rPr lang="en-US" dirty="0">
                <a:solidFill>
                  <a:prstClr val="white"/>
                </a:solidFill>
                <a:latin typeface="Gill Sans Ultra Bold Condensed" panose="020B0A06020104020203" pitchFamily="34" charset="0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 Condensed" panose="020B0A06020104020203" pitchFamily="34" charset="0"/>
              </a:rPr>
              <a:t>rust with apprenticeships in many areas of construction. Seeking to expand workforce for women.</a:t>
            </a:r>
          </a:p>
        </p:txBody>
      </p:sp>
    </p:spTree>
    <p:extLst>
      <p:ext uri="{BB962C8B-B14F-4D97-AF65-F5344CB8AC3E}">
        <p14:creationId xmlns:p14="http://schemas.microsoft.com/office/powerpoint/2010/main" val="1662848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101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Yoder</dc:creator>
  <cp:lastModifiedBy>Sandra Yoder</cp:lastModifiedBy>
  <cp:revision>5</cp:revision>
  <dcterms:created xsi:type="dcterms:W3CDTF">2023-10-05T13:30:05Z</dcterms:created>
  <dcterms:modified xsi:type="dcterms:W3CDTF">2023-10-17T14:41:44Z</dcterms:modified>
</cp:coreProperties>
</file>