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7" r:id="rId3"/>
    <p:sldId id="389" r:id="rId4"/>
    <p:sldId id="386" r:id="rId5"/>
    <p:sldId id="392" r:id="rId6"/>
    <p:sldId id="393" r:id="rId7"/>
    <p:sldId id="394" r:id="rId8"/>
    <p:sldId id="395" r:id="rId9"/>
    <p:sldId id="396" r:id="rId10"/>
    <p:sldId id="388" r:id="rId11"/>
    <p:sldId id="398" r:id="rId12"/>
    <p:sldId id="401" r:id="rId13"/>
    <p:sldId id="405" r:id="rId14"/>
    <p:sldId id="406" r:id="rId15"/>
    <p:sldId id="407" r:id="rId16"/>
    <p:sldId id="408" r:id="rId17"/>
    <p:sldId id="409" r:id="rId18"/>
    <p:sldId id="410" r:id="rId19"/>
    <p:sldId id="378" r:id="rId20"/>
    <p:sldId id="379" r:id="rId21"/>
    <p:sldId id="380" r:id="rId22"/>
    <p:sldId id="368" r:id="rId23"/>
  </p:sldIdLst>
  <p:sldSz cx="12192000" cy="6858000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BA9B6-033B-443C-93AD-0D83CBA3673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CBE58-6034-4E48-83DB-B913184573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provide more support in helping students understand reading and writing standards via the learning questions</a:t>
          </a:r>
        </a:p>
      </dgm:t>
    </dgm:pt>
    <dgm:pt modelId="{560EF820-267B-4CA8-BF21-1BD61E11EDE8}" type="parTrans" cxnId="{6F331B01-237D-4951-8BC4-DF170FCFD2AB}">
      <dgm:prSet/>
      <dgm:spPr/>
      <dgm:t>
        <a:bodyPr/>
        <a:lstStyle/>
        <a:p>
          <a:endParaRPr lang="en-US" sz="1800"/>
        </a:p>
      </dgm:t>
    </dgm:pt>
    <dgm:pt modelId="{B8A2F128-AAF9-45FA-BE69-6118B7CF7ADF}" type="sibTrans" cxnId="{6F331B01-237D-4951-8BC4-DF170FCFD2AB}">
      <dgm:prSet/>
      <dgm:spPr/>
      <dgm:t>
        <a:bodyPr/>
        <a:lstStyle/>
        <a:p>
          <a:endParaRPr lang="en-US" sz="1800"/>
        </a:p>
      </dgm:t>
    </dgm:pt>
    <dgm:pt modelId="{CEC7D036-3C90-4A05-8E49-5322F2C66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implement STEAM strategies during the work session to better assist students with reading and writing concepts</a:t>
          </a:r>
        </a:p>
      </dgm:t>
    </dgm:pt>
    <dgm:pt modelId="{B8277BA5-DB7A-48DA-A0DF-ABA1E62A905B}" type="parTrans" cxnId="{CCB6EB32-CC6A-41C0-92B1-033A7E5EA17F}">
      <dgm:prSet/>
      <dgm:spPr/>
      <dgm:t>
        <a:bodyPr/>
        <a:lstStyle/>
        <a:p>
          <a:endParaRPr lang="en-US" sz="1800"/>
        </a:p>
      </dgm:t>
    </dgm:pt>
    <dgm:pt modelId="{E08F8CE0-8F07-4351-9F78-3C0CD8F01906}" type="sibTrans" cxnId="{CCB6EB32-CC6A-41C0-92B1-033A7E5EA17F}">
      <dgm:prSet/>
      <dgm:spPr/>
      <dgm:t>
        <a:bodyPr/>
        <a:lstStyle/>
        <a:p>
          <a:endParaRPr lang="en-US" sz="1800"/>
        </a:p>
      </dgm:t>
    </dgm:pt>
    <dgm:pt modelId="{37CE66FD-8578-4DEB-B438-015CEBCB6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professional learning in differentiated strategies for teaching students how to write with clarity of expression</a:t>
          </a:r>
        </a:p>
      </dgm:t>
    </dgm:pt>
    <dgm:pt modelId="{0D251359-BB26-45C6-82D5-C3767D8E5EEB}" type="parTrans" cxnId="{F04BCB2B-A5EB-4C99-86F6-7895BF3DC8D4}">
      <dgm:prSet/>
      <dgm:spPr/>
      <dgm:t>
        <a:bodyPr/>
        <a:lstStyle/>
        <a:p>
          <a:endParaRPr lang="en-US" sz="1800"/>
        </a:p>
      </dgm:t>
    </dgm:pt>
    <dgm:pt modelId="{AD4EF78F-8E4E-4513-9793-CBFE6A7943FC}" type="sibTrans" cxnId="{F04BCB2B-A5EB-4C99-86F6-7895BF3DC8D4}">
      <dgm:prSet/>
      <dgm:spPr/>
      <dgm:t>
        <a:bodyPr/>
        <a:lstStyle/>
        <a:p>
          <a:endParaRPr lang="en-US" sz="1800"/>
        </a:p>
      </dgm:t>
    </dgm:pt>
    <dgm:pt modelId="{20584AC9-9104-4ABB-96DC-070992634C37}" type="pres">
      <dgm:prSet presAssocID="{3B2BA9B6-033B-443C-93AD-0D83CBA36731}" presName="root" presStyleCnt="0">
        <dgm:presLayoutVars>
          <dgm:dir/>
          <dgm:resizeHandles val="exact"/>
        </dgm:presLayoutVars>
      </dgm:prSet>
      <dgm:spPr/>
    </dgm:pt>
    <dgm:pt modelId="{82C4FC74-BA19-4A5B-929B-EC13A7D05706}" type="pres">
      <dgm:prSet presAssocID="{CB8CBE58-6034-4E48-83DB-B9131845738A}" presName="compNode" presStyleCnt="0"/>
      <dgm:spPr/>
    </dgm:pt>
    <dgm:pt modelId="{DE911A53-F080-474F-8C35-DB7A560359EA}" type="pres">
      <dgm:prSet presAssocID="{CB8CBE58-6034-4E48-83DB-B913184573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9377A4B-6802-44C8-9B17-B1184738B17F}" type="pres">
      <dgm:prSet presAssocID="{CB8CBE58-6034-4E48-83DB-B9131845738A}" presName="spaceRect" presStyleCnt="0"/>
      <dgm:spPr/>
    </dgm:pt>
    <dgm:pt modelId="{0E68E685-F858-400C-BAC1-EDF9916E8644}" type="pres">
      <dgm:prSet presAssocID="{CB8CBE58-6034-4E48-83DB-B9131845738A}" presName="textRect" presStyleLbl="revTx" presStyleIdx="0" presStyleCnt="3">
        <dgm:presLayoutVars>
          <dgm:chMax val="1"/>
          <dgm:chPref val="1"/>
        </dgm:presLayoutVars>
      </dgm:prSet>
      <dgm:spPr/>
    </dgm:pt>
    <dgm:pt modelId="{086F42B5-6D60-43D3-87DF-0D1B1911F925}" type="pres">
      <dgm:prSet presAssocID="{B8A2F128-AAF9-45FA-BE69-6118B7CF7ADF}" presName="sibTrans" presStyleCnt="0"/>
      <dgm:spPr/>
    </dgm:pt>
    <dgm:pt modelId="{4F4C03AE-9EC3-4C54-8D41-42BF79C8CC36}" type="pres">
      <dgm:prSet presAssocID="{CEC7D036-3C90-4A05-8E49-5322F2C66A2D}" presName="compNode" presStyleCnt="0"/>
      <dgm:spPr/>
    </dgm:pt>
    <dgm:pt modelId="{7EA5B3F8-BFB8-4887-939F-1DE54113BD14}" type="pres">
      <dgm:prSet presAssocID="{CEC7D036-3C90-4A05-8E49-5322F2C66A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BCC913F-874F-413A-B1A1-8CC79D689F3F}" type="pres">
      <dgm:prSet presAssocID="{CEC7D036-3C90-4A05-8E49-5322F2C66A2D}" presName="spaceRect" presStyleCnt="0"/>
      <dgm:spPr/>
    </dgm:pt>
    <dgm:pt modelId="{81A9B7D4-FD18-4F3F-A0BB-CEA6DDB2C348}" type="pres">
      <dgm:prSet presAssocID="{CEC7D036-3C90-4A05-8E49-5322F2C66A2D}" presName="textRect" presStyleLbl="revTx" presStyleIdx="1" presStyleCnt="3">
        <dgm:presLayoutVars>
          <dgm:chMax val="1"/>
          <dgm:chPref val="1"/>
        </dgm:presLayoutVars>
      </dgm:prSet>
      <dgm:spPr/>
    </dgm:pt>
    <dgm:pt modelId="{DAF36708-2C33-410A-94C0-DF11D50E732B}" type="pres">
      <dgm:prSet presAssocID="{E08F8CE0-8F07-4351-9F78-3C0CD8F01906}" presName="sibTrans" presStyleCnt="0"/>
      <dgm:spPr/>
    </dgm:pt>
    <dgm:pt modelId="{6D18BF09-CDDC-4E1E-B80B-F658FFF8B864}" type="pres">
      <dgm:prSet presAssocID="{37CE66FD-8578-4DEB-B438-015CEBCB63B0}" presName="compNode" presStyleCnt="0"/>
      <dgm:spPr/>
    </dgm:pt>
    <dgm:pt modelId="{A4E9FE40-99EE-41B5-A4D7-46D35D37B49A}" type="pres">
      <dgm:prSet presAssocID="{37CE66FD-8578-4DEB-B438-015CEBCB63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3310122-DEF0-425B-8AC7-44A84B9D6F41}" type="pres">
      <dgm:prSet presAssocID="{37CE66FD-8578-4DEB-B438-015CEBCB63B0}" presName="spaceRect" presStyleCnt="0"/>
      <dgm:spPr/>
    </dgm:pt>
    <dgm:pt modelId="{7583BE4E-863D-4141-A9BB-BDF368EA94AA}" type="pres">
      <dgm:prSet presAssocID="{37CE66FD-8578-4DEB-B438-015CEBCB63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F331B01-237D-4951-8BC4-DF170FCFD2AB}" srcId="{3B2BA9B6-033B-443C-93AD-0D83CBA36731}" destId="{CB8CBE58-6034-4E48-83DB-B9131845738A}" srcOrd="0" destOrd="0" parTransId="{560EF820-267B-4CA8-BF21-1BD61E11EDE8}" sibTransId="{B8A2F128-AAF9-45FA-BE69-6118B7CF7ADF}"/>
    <dgm:cxn modelId="{61D15C03-E1C3-48FE-85AE-EAA33FBB40EF}" type="presOf" srcId="{3B2BA9B6-033B-443C-93AD-0D83CBA36731}" destId="{20584AC9-9104-4ABB-96DC-070992634C37}" srcOrd="0" destOrd="0" presId="urn:microsoft.com/office/officeart/2018/2/layout/IconLabelList"/>
    <dgm:cxn modelId="{F04BCB2B-A5EB-4C99-86F6-7895BF3DC8D4}" srcId="{3B2BA9B6-033B-443C-93AD-0D83CBA36731}" destId="{37CE66FD-8578-4DEB-B438-015CEBCB63B0}" srcOrd="2" destOrd="0" parTransId="{0D251359-BB26-45C6-82D5-C3767D8E5EEB}" sibTransId="{AD4EF78F-8E4E-4513-9793-CBFE6A7943FC}"/>
    <dgm:cxn modelId="{CCB6EB32-CC6A-41C0-92B1-033A7E5EA17F}" srcId="{3B2BA9B6-033B-443C-93AD-0D83CBA36731}" destId="{CEC7D036-3C90-4A05-8E49-5322F2C66A2D}" srcOrd="1" destOrd="0" parTransId="{B8277BA5-DB7A-48DA-A0DF-ABA1E62A905B}" sibTransId="{E08F8CE0-8F07-4351-9F78-3C0CD8F01906}"/>
    <dgm:cxn modelId="{4179746F-D076-464A-BD62-DF1014354E33}" type="presOf" srcId="{CEC7D036-3C90-4A05-8E49-5322F2C66A2D}" destId="{81A9B7D4-FD18-4F3F-A0BB-CEA6DDB2C348}" srcOrd="0" destOrd="0" presId="urn:microsoft.com/office/officeart/2018/2/layout/IconLabelList"/>
    <dgm:cxn modelId="{B4A6E978-8249-4111-9635-4F487B594B11}" type="presOf" srcId="{CB8CBE58-6034-4E48-83DB-B9131845738A}" destId="{0E68E685-F858-400C-BAC1-EDF9916E8644}" srcOrd="0" destOrd="0" presId="urn:microsoft.com/office/officeart/2018/2/layout/IconLabelList"/>
    <dgm:cxn modelId="{16AB6FDD-7CCB-446B-8600-0BB924CD5847}" type="presOf" srcId="{37CE66FD-8578-4DEB-B438-015CEBCB63B0}" destId="{7583BE4E-863D-4141-A9BB-BDF368EA94AA}" srcOrd="0" destOrd="0" presId="urn:microsoft.com/office/officeart/2018/2/layout/IconLabelList"/>
    <dgm:cxn modelId="{2D2E2D04-C837-4E21-99DD-1348C4FA0595}" type="presParOf" srcId="{20584AC9-9104-4ABB-96DC-070992634C37}" destId="{82C4FC74-BA19-4A5B-929B-EC13A7D05706}" srcOrd="0" destOrd="0" presId="urn:microsoft.com/office/officeart/2018/2/layout/IconLabelList"/>
    <dgm:cxn modelId="{1C4A1F16-E882-4A17-A9C8-EEE5D6FEE972}" type="presParOf" srcId="{82C4FC74-BA19-4A5B-929B-EC13A7D05706}" destId="{DE911A53-F080-474F-8C35-DB7A560359EA}" srcOrd="0" destOrd="0" presId="urn:microsoft.com/office/officeart/2018/2/layout/IconLabelList"/>
    <dgm:cxn modelId="{55CEF275-BD39-4AAA-8F64-02474594FED7}" type="presParOf" srcId="{82C4FC74-BA19-4A5B-929B-EC13A7D05706}" destId="{69377A4B-6802-44C8-9B17-B1184738B17F}" srcOrd="1" destOrd="0" presId="urn:microsoft.com/office/officeart/2018/2/layout/IconLabelList"/>
    <dgm:cxn modelId="{9D0EA44E-8A42-42F8-86A2-A15E3DA2D152}" type="presParOf" srcId="{82C4FC74-BA19-4A5B-929B-EC13A7D05706}" destId="{0E68E685-F858-400C-BAC1-EDF9916E8644}" srcOrd="2" destOrd="0" presId="urn:microsoft.com/office/officeart/2018/2/layout/IconLabelList"/>
    <dgm:cxn modelId="{D3B07117-3891-41CE-BAD4-AC69E5D130D5}" type="presParOf" srcId="{20584AC9-9104-4ABB-96DC-070992634C37}" destId="{086F42B5-6D60-43D3-87DF-0D1B1911F925}" srcOrd="1" destOrd="0" presId="urn:microsoft.com/office/officeart/2018/2/layout/IconLabelList"/>
    <dgm:cxn modelId="{B9E22498-A531-4DAB-9BD5-FC23D11296C6}" type="presParOf" srcId="{20584AC9-9104-4ABB-96DC-070992634C37}" destId="{4F4C03AE-9EC3-4C54-8D41-42BF79C8CC36}" srcOrd="2" destOrd="0" presId="urn:microsoft.com/office/officeart/2018/2/layout/IconLabelList"/>
    <dgm:cxn modelId="{98167D78-FB64-43F9-B02F-347DCB75108F}" type="presParOf" srcId="{4F4C03AE-9EC3-4C54-8D41-42BF79C8CC36}" destId="{7EA5B3F8-BFB8-4887-939F-1DE54113BD14}" srcOrd="0" destOrd="0" presId="urn:microsoft.com/office/officeart/2018/2/layout/IconLabelList"/>
    <dgm:cxn modelId="{9082DDCE-CA73-4AE6-AABA-7434F9F5BDB5}" type="presParOf" srcId="{4F4C03AE-9EC3-4C54-8D41-42BF79C8CC36}" destId="{DBCC913F-874F-413A-B1A1-8CC79D689F3F}" srcOrd="1" destOrd="0" presId="urn:microsoft.com/office/officeart/2018/2/layout/IconLabelList"/>
    <dgm:cxn modelId="{C5B845F7-901E-4047-BFED-42988B60258D}" type="presParOf" srcId="{4F4C03AE-9EC3-4C54-8D41-42BF79C8CC36}" destId="{81A9B7D4-FD18-4F3F-A0BB-CEA6DDB2C348}" srcOrd="2" destOrd="0" presId="urn:microsoft.com/office/officeart/2018/2/layout/IconLabelList"/>
    <dgm:cxn modelId="{339E3EE7-5BBD-47FE-9C3B-CE57DEB2A38D}" type="presParOf" srcId="{20584AC9-9104-4ABB-96DC-070992634C37}" destId="{DAF36708-2C33-410A-94C0-DF11D50E732B}" srcOrd="3" destOrd="0" presId="urn:microsoft.com/office/officeart/2018/2/layout/IconLabelList"/>
    <dgm:cxn modelId="{3C652A91-10A6-4942-AC1A-A62B0215C14C}" type="presParOf" srcId="{20584AC9-9104-4ABB-96DC-070992634C37}" destId="{6D18BF09-CDDC-4E1E-B80B-F658FFF8B864}" srcOrd="4" destOrd="0" presId="urn:microsoft.com/office/officeart/2018/2/layout/IconLabelList"/>
    <dgm:cxn modelId="{9BFA94A8-BD83-4D68-B2BC-91CBF31FBCCC}" type="presParOf" srcId="{6D18BF09-CDDC-4E1E-B80B-F658FFF8B864}" destId="{A4E9FE40-99EE-41B5-A4D7-46D35D37B49A}" srcOrd="0" destOrd="0" presId="urn:microsoft.com/office/officeart/2018/2/layout/IconLabelList"/>
    <dgm:cxn modelId="{7A10560D-7AB9-4A01-B514-83903CD7C29F}" type="presParOf" srcId="{6D18BF09-CDDC-4E1E-B80B-F658FFF8B864}" destId="{83310122-DEF0-425B-8AC7-44A84B9D6F41}" srcOrd="1" destOrd="0" presId="urn:microsoft.com/office/officeart/2018/2/layout/IconLabelList"/>
    <dgm:cxn modelId="{E049A3FE-8838-4C37-8E5A-18D1014B667C}" type="presParOf" srcId="{6D18BF09-CDDC-4E1E-B80B-F658FFF8B864}" destId="{7583BE4E-863D-4141-A9BB-BDF368EA94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BA9B6-033B-443C-93AD-0D83CBA3673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CBE58-6034-4E48-83DB-B913184573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provide more support in helping students understand mathematical standards via the learning questions</a:t>
          </a:r>
        </a:p>
      </dgm:t>
    </dgm:pt>
    <dgm:pt modelId="{560EF820-267B-4CA8-BF21-1BD61E11EDE8}" type="parTrans" cxnId="{6F331B01-237D-4951-8BC4-DF170FCFD2AB}">
      <dgm:prSet/>
      <dgm:spPr/>
      <dgm:t>
        <a:bodyPr/>
        <a:lstStyle/>
        <a:p>
          <a:endParaRPr lang="en-US" sz="1800"/>
        </a:p>
      </dgm:t>
    </dgm:pt>
    <dgm:pt modelId="{B8A2F128-AAF9-45FA-BE69-6118B7CF7ADF}" type="sibTrans" cxnId="{6F331B01-237D-4951-8BC4-DF170FCFD2AB}">
      <dgm:prSet/>
      <dgm:spPr/>
      <dgm:t>
        <a:bodyPr/>
        <a:lstStyle/>
        <a:p>
          <a:endParaRPr lang="en-US" sz="1800"/>
        </a:p>
      </dgm:t>
    </dgm:pt>
    <dgm:pt modelId="{CEC7D036-3C90-4A05-8E49-5322F2C66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implement STEAM strategies during the work session to better assist students with math problems</a:t>
          </a:r>
        </a:p>
      </dgm:t>
    </dgm:pt>
    <dgm:pt modelId="{B8277BA5-DB7A-48DA-A0DF-ABA1E62A905B}" type="parTrans" cxnId="{CCB6EB32-CC6A-41C0-92B1-033A7E5EA17F}">
      <dgm:prSet/>
      <dgm:spPr/>
      <dgm:t>
        <a:bodyPr/>
        <a:lstStyle/>
        <a:p>
          <a:endParaRPr lang="en-US" sz="1800"/>
        </a:p>
      </dgm:t>
    </dgm:pt>
    <dgm:pt modelId="{E08F8CE0-8F07-4351-9F78-3C0CD8F01906}" type="sibTrans" cxnId="{CCB6EB32-CC6A-41C0-92B1-033A7E5EA17F}">
      <dgm:prSet/>
      <dgm:spPr/>
      <dgm:t>
        <a:bodyPr/>
        <a:lstStyle/>
        <a:p>
          <a:endParaRPr lang="en-US" sz="1800"/>
        </a:p>
      </dgm:t>
    </dgm:pt>
    <dgm:pt modelId="{37CE66FD-8578-4DEB-B438-015CEBCB6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model problem-solving skills for real world math problems and provide background knowledge</a:t>
          </a:r>
        </a:p>
      </dgm:t>
    </dgm:pt>
    <dgm:pt modelId="{0D251359-BB26-45C6-82D5-C3767D8E5EEB}" type="parTrans" cxnId="{F04BCB2B-A5EB-4C99-86F6-7895BF3DC8D4}">
      <dgm:prSet/>
      <dgm:spPr/>
      <dgm:t>
        <a:bodyPr/>
        <a:lstStyle/>
        <a:p>
          <a:endParaRPr lang="en-US" sz="1800"/>
        </a:p>
      </dgm:t>
    </dgm:pt>
    <dgm:pt modelId="{AD4EF78F-8E4E-4513-9793-CBFE6A7943FC}" type="sibTrans" cxnId="{F04BCB2B-A5EB-4C99-86F6-7895BF3DC8D4}">
      <dgm:prSet/>
      <dgm:spPr/>
      <dgm:t>
        <a:bodyPr/>
        <a:lstStyle/>
        <a:p>
          <a:endParaRPr lang="en-US" sz="1800"/>
        </a:p>
      </dgm:t>
    </dgm:pt>
    <dgm:pt modelId="{20584AC9-9104-4ABB-96DC-070992634C37}" type="pres">
      <dgm:prSet presAssocID="{3B2BA9B6-033B-443C-93AD-0D83CBA36731}" presName="root" presStyleCnt="0">
        <dgm:presLayoutVars>
          <dgm:dir/>
          <dgm:resizeHandles val="exact"/>
        </dgm:presLayoutVars>
      </dgm:prSet>
      <dgm:spPr/>
    </dgm:pt>
    <dgm:pt modelId="{82C4FC74-BA19-4A5B-929B-EC13A7D05706}" type="pres">
      <dgm:prSet presAssocID="{CB8CBE58-6034-4E48-83DB-B9131845738A}" presName="compNode" presStyleCnt="0"/>
      <dgm:spPr/>
    </dgm:pt>
    <dgm:pt modelId="{DE911A53-F080-474F-8C35-DB7A560359EA}" type="pres">
      <dgm:prSet presAssocID="{CB8CBE58-6034-4E48-83DB-B913184573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9377A4B-6802-44C8-9B17-B1184738B17F}" type="pres">
      <dgm:prSet presAssocID="{CB8CBE58-6034-4E48-83DB-B9131845738A}" presName="spaceRect" presStyleCnt="0"/>
      <dgm:spPr/>
    </dgm:pt>
    <dgm:pt modelId="{0E68E685-F858-400C-BAC1-EDF9916E8644}" type="pres">
      <dgm:prSet presAssocID="{CB8CBE58-6034-4E48-83DB-B9131845738A}" presName="textRect" presStyleLbl="revTx" presStyleIdx="0" presStyleCnt="3">
        <dgm:presLayoutVars>
          <dgm:chMax val="1"/>
          <dgm:chPref val="1"/>
        </dgm:presLayoutVars>
      </dgm:prSet>
      <dgm:spPr/>
    </dgm:pt>
    <dgm:pt modelId="{086F42B5-6D60-43D3-87DF-0D1B1911F925}" type="pres">
      <dgm:prSet presAssocID="{B8A2F128-AAF9-45FA-BE69-6118B7CF7ADF}" presName="sibTrans" presStyleCnt="0"/>
      <dgm:spPr/>
    </dgm:pt>
    <dgm:pt modelId="{4F4C03AE-9EC3-4C54-8D41-42BF79C8CC36}" type="pres">
      <dgm:prSet presAssocID="{CEC7D036-3C90-4A05-8E49-5322F2C66A2D}" presName="compNode" presStyleCnt="0"/>
      <dgm:spPr/>
    </dgm:pt>
    <dgm:pt modelId="{7EA5B3F8-BFB8-4887-939F-1DE54113BD14}" type="pres">
      <dgm:prSet presAssocID="{CEC7D036-3C90-4A05-8E49-5322F2C66A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BCC913F-874F-413A-B1A1-8CC79D689F3F}" type="pres">
      <dgm:prSet presAssocID="{CEC7D036-3C90-4A05-8E49-5322F2C66A2D}" presName="spaceRect" presStyleCnt="0"/>
      <dgm:spPr/>
    </dgm:pt>
    <dgm:pt modelId="{81A9B7D4-FD18-4F3F-A0BB-CEA6DDB2C348}" type="pres">
      <dgm:prSet presAssocID="{CEC7D036-3C90-4A05-8E49-5322F2C66A2D}" presName="textRect" presStyleLbl="revTx" presStyleIdx="1" presStyleCnt="3">
        <dgm:presLayoutVars>
          <dgm:chMax val="1"/>
          <dgm:chPref val="1"/>
        </dgm:presLayoutVars>
      </dgm:prSet>
      <dgm:spPr/>
    </dgm:pt>
    <dgm:pt modelId="{DAF36708-2C33-410A-94C0-DF11D50E732B}" type="pres">
      <dgm:prSet presAssocID="{E08F8CE0-8F07-4351-9F78-3C0CD8F01906}" presName="sibTrans" presStyleCnt="0"/>
      <dgm:spPr/>
    </dgm:pt>
    <dgm:pt modelId="{6D18BF09-CDDC-4E1E-B80B-F658FFF8B864}" type="pres">
      <dgm:prSet presAssocID="{37CE66FD-8578-4DEB-B438-015CEBCB63B0}" presName="compNode" presStyleCnt="0"/>
      <dgm:spPr/>
    </dgm:pt>
    <dgm:pt modelId="{A4E9FE40-99EE-41B5-A4D7-46D35D37B49A}" type="pres">
      <dgm:prSet presAssocID="{37CE66FD-8578-4DEB-B438-015CEBCB63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3310122-DEF0-425B-8AC7-44A84B9D6F41}" type="pres">
      <dgm:prSet presAssocID="{37CE66FD-8578-4DEB-B438-015CEBCB63B0}" presName="spaceRect" presStyleCnt="0"/>
      <dgm:spPr/>
    </dgm:pt>
    <dgm:pt modelId="{7583BE4E-863D-4141-A9BB-BDF368EA94AA}" type="pres">
      <dgm:prSet presAssocID="{37CE66FD-8578-4DEB-B438-015CEBCB63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F331B01-237D-4951-8BC4-DF170FCFD2AB}" srcId="{3B2BA9B6-033B-443C-93AD-0D83CBA36731}" destId="{CB8CBE58-6034-4E48-83DB-B9131845738A}" srcOrd="0" destOrd="0" parTransId="{560EF820-267B-4CA8-BF21-1BD61E11EDE8}" sibTransId="{B8A2F128-AAF9-45FA-BE69-6118B7CF7ADF}"/>
    <dgm:cxn modelId="{61D15C03-E1C3-48FE-85AE-EAA33FBB40EF}" type="presOf" srcId="{3B2BA9B6-033B-443C-93AD-0D83CBA36731}" destId="{20584AC9-9104-4ABB-96DC-070992634C37}" srcOrd="0" destOrd="0" presId="urn:microsoft.com/office/officeart/2018/2/layout/IconLabelList"/>
    <dgm:cxn modelId="{F04BCB2B-A5EB-4C99-86F6-7895BF3DC8D4}" srcId="{3B2BA9B6-033B-443C-93AD-0D83CBA36731}" destId="{37CE66FD-8578-4DEB-B438-015CEBCB63B0}" srcOrd="2" destOrd="0" parTransId="{0D251359-BB26-45C6-82D5-C3767D8E5EEB}" sibTransId="{AD4EF78F-8E4E-4513-9793-CBFE6A7943FC}"/>
    <dgm:cxn modelId="{CCB6EB32-CC6A-41C0-92B1-033A7E5EA17F}" srcId="{3B2BA9B6-033B-443C-93AD-0D83CBA36731}" destId="{CEC7D036-3C90-4A05-8E49-5322F2C66A2D}" srcOrd="1" destOrd="0" parTransId="{B8277BA5-DB7A-48DA-A0DF-ABA1E62A905B}" sibTransId="{E08F8CE0-8F07-4351-9F78-3C0CD8F01906}"/>
    <dgm:cxn modelId="{4179746F-D076-464A-BD62-DF1014354E33}" type="presOf" srcId="{CEC7D036-3C90-4A05-8E49-5322F2C66A2D}" destId="{81A9B7D4-FD18-4F3F-A0BB-CEA6DDB2C348}" srcOrd="0" destOrd="0" presId="urn:microsoft.com/office/officeart/2018/2/layout/IconLabelList"/>
    <dgm:cxn modelId="{B4A6E978-8249-4111-9635-4F487B594B11}" type="presOf" srcId="{CB8CBE58-6034-4E48-83DB-B9131845738A}" destId="{0E68E685-F858-400C-BAC1-EDF9916E8644}" srcOrd="0" destOrd="0" presId="urn:microsoft.com/office/officeart/2018/2/layout/IconLabelList"/>
    <dgm:cxn modelId="{16AB6FDD-7CCB-446B-8600-0BB924CD5847}" type="presOf" srcId="{37CE66FD-8578-4DEB-B438-015CEBCB63B0}" destId="{7583BE4E-863D-4141-A9BB-BDF368EA94AA}" srcOrd="0" destOrd="0" presId="urn:microsoft.com/office/officeart/2018/2/layout/IconLabelList"/>
    <dgm:cxn modelId="{2D2E2D04-C837-4E21-99DD-1348C4FA0595}" type="presParOf" srcId="{20584AC9-9104-4ABB-96DC-070992634C37}" destId="{82C4FC74-BA19-4A5B-929B-EC13A7D05706}" srcOrd="0" destOrd="0" presId="urn:microsoft.com/office/officeart/2018/2/layout/IconLabelList"/>
    <dgm:cxn modelId="{1C4A1F16-E882-4A17-A9C8-EEE5D6FEE972}" type="presParOf" srcId="{82C4FC74-BA19-4A5B-929B-EC13A7D05706}" destId="{DE911A53-F080-474F-8C35-DB7A560359EA}" srcOrd="0" destOrd="0" presId="urn:microsoft.com/office/officeart/2018/2/layout/IconLabelList"/>
    <dgm:cxn modelId="{55CEF275-BD39-4AAA-8F64-02474594FED7}" type="presParOf" srcId="{82C4FC74-BA19-4A5B-929B-EC13A7D05706}" destId="{69377A4B-6802-44C8-9B17-B1184738B17F}" srcOrd="1" destOrd="0" presId="urn:microsoft.com/office/officeart/2018/2/layout/IconLabelList"/>
    <dgm:cxn modelId="{9D0EA44E-8A42-42F8-86A2-A15E3DA2D152}" type="presParOf" srcId="{82C4FC74-BA19-4A5B-929B-EC13A7D05706}" destId="{0E68E685-F858-400C-BAC1-EDF9916E8644}" srcOrd="2" destOrd="0" presId="urn:microsoft.com/office/officeart/2018/2/layout/IconLabelList"/>
    <dgm:cxn modelId="{D3B07117-3891-41CE-BAD4-AC69E5D130D5}" type="presParOf" srcId="{20584AC9-9104-4ABB-96DC-070992634C37}" destId="{086F42B5-6D60-43D3-87DF-0D1B1911F925}" srcOrd="1" destOrd="0" presId="urn:microsoft.com/office/officeart/2018/2/layout/IconLabelList"/>
    <dgm:cxn modelId="{B9E22498-A531-4DAB-9BD5-FC23D11296C6}" type="presParOf" srcId="{20584AC9-9104-4ABB-96DC-070992634C37}" destId="{4F4C03AE-9EC3-4C54-8D41-42BF79C8CC36}" srcOrd="2" destOrd="0" presId="urn:microsoft.com/office/officeart/2018/2/layout/IconLabelList"/>
    <dgm:cxn modelId="{98167D78-FB64-43F9-B02F-347DCB75108F}" type="presParOf" srcId="{4F4C03AE-9EC3-4C54-8D41-42BF79C8CC36}" destId="{7EA5B3F8-BFB8-4887-939F-1DE54113BD14}" srcOrd="0" destOrd="0" presId="urn:microsoft.com/office/officeart/2018/2/layout/IconLabelList"/>
    <dgm:cxn modelId="{9082DDCE-CA73-4AE6-AABA-7434F9F5BDB5}" type="presParOf" srcId="{4F4C03AE-9EC3-4C54-8D41-42BF79C8CC36}" destId="{DBCC913F-874F-413A-B1A1-8CC79D689F3F}" srcOrd="1" destOrd="0" presId="urn:microsoft.com/office/officeart/2018/2/layout/IconLabelList"/>
    <dgm:cxn modelId="{C5B845F7-901E-4047-BFED-42988B60258D}" type="presParOf" srcId="{4F4C03AE-9EC3-4C54-8D41-42BF79C8CC36}" destId="{81A9B7D4-FD18-4F3F-A0BB-CEA6DDB2C348}" srcOrd="2" destOrd="0" presId="urn:microsoft.com/office/officeart/2018/2/layout/IconLabelList"/>
    <dgm:cxn modelId="{339E3EE7-5BBD-47FE-9C3B-CE57DEB2A38D}" type="presParOf" srcId="{20584AC9-9104-4ABB-96DC-070992634C37}" destId="{DAF36708-2C33-410A-94C0-DF11D50E732B}" srcOrd="3" destOrd="0" presId="urn:microsoft.com/office/officeart/2018/2/layout/IconLabelList"/>
    <dgm:cxn modelId="{3C652A91-10A6-4942-AC1A-A62B0215C14C}" type="presParOf" srcId="{20584AC9-9104-4ABB-96DC-070992634C37}" destId="{6D18BF09-CDDC-4E1E-B80B-F658FFF8B864}" srcOrd="4" destOrd="0" presId="urn:microsoft.com/office/officeart/2018/2/layout/IconLabelList"/>
    <dgm:cxn modelId="{9BFA94A8-BD83-4D68-B2BC-91CBF31FBCCC}" type="presParOf" srcId="{6D18BF09-CDDC-4E1E-B80B-F658FFF8B864}" destId="{A4E9FE40-99EE-41B5-A4D7-46D35D37B49A}" srcOrd="0" destOrd="0" presId="urn:microsoft.com/office/officeart/2018/2/layout/IconLabelList"/>
    <dgm:cxn modelId="{7A10560D-7AB9-4A01-B514-83903CD7C29F}" type="presParOf" srcId="{6D18BF09-CDDC-4E1E-B80B-F658FFF8B864}" destId="{83310122-DEF0-425B-8AC7-44A84B9D6F41}" srcOrd="1" destOrd="0" presId="urn:microsoft.com/office/officeart/2018/2/layout/IconLabelList"/>
    <dgm:cxn modelId="{E049A3FE-8838-4C37-8E5A-18D1014B667C}" type="presParOf" srcId="{6D18BF09-CDDC-4E1E-B80B-F658FFF8B864}" destId="{7583BE4E-863D-4141-A9BB-BDF368EA94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BA9B6-033B-443C-93AD-0D83CBA3673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CBE58-6034-4E48-83DB-B913184573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provide lessons regarding classroom and school behavior expectations </a:t>
          </a:r>
        </a:p>
      </dgm:t>
    </dgm:pt>
    <dgm:pt modelId="{560EF820-267B-4CA8-BF21-1BD61E11EDE8}" type="parTrans" cxnId="{6F331B01-237D-4951-8BC4-DF170FCFD2AB}">
      <dgm:prSet/>
      <dgm:spPr/>
      <dgm:t>
        <a:bodyPr/>
        <a:lstStyle/>
        <a:p>
          <a:endParaRPr lang="en-US" sz="1800"/>
        </a:p>
      </dgm:t>
    </dgm:pt>
    <dgm:pt modelId="{B8A2F128-AAF9-45FA-BE69-6118B7CF7ADF}" type="sibTrans" cxnId="{6F331B01-237D-4951-8BC4-DF170FCFD2AB}">
      <dgm:prSet/>
      <dgm:spPr/>
      <dgm:t>
        <a:bodyPr/>
        <a:lstStyle/>
        <a:p>
          <a:endParaRPr lang="en-US" sz="1800"/>
        </a:p>
      </dgm:t>
    </dgm:pt>
    <dgm:pt modelId="{CEC7D036-3C90-4A05-8E49-5322F2C66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utilize the PBIS awards App and infraction system </a:t>
          </a:r>
        </a:p>
      </dgm:t>
    </dgm:pt>
    <dgm:pt modelId="{B8277BA5-DB7A-48DA-A0DF-ABA1E62A905B}" type="parTrans" cxnId="{CCB6EB32-CC6A-41C0-92B1-033A7E5EA17F}">
      <dgm:prSet/>
      <dgm:spPr/>
      <dgm:t>
        <a:bodyPr/>
        <a:lstStyle/>
        <a:p>
          <a:endParaRPr lang="en-US" sz="1800"/>
        </a:p>
      </dgm:t>
    </dgm:pt>
    <dgm:pt modelId="{E08F8CE0-8F07-4351-9F78-3C0CD8F01906}" type="sibTrans" cxnId="{CCB6EB32-CC6A-41C0-92B1-033A7E5EA17F}">
      <dgm:prSet/>
      <dgm:spPr/>
      <dgm:t>
        <a:bodyPr/>
        <a:lstStyle/>
        <a:p>
          <a:endParaRPr lang="en-US" sz="1800"/>
        </a:p>
      </dgm:t>
    </dgm:pt>
    <dgm:pt modelId="{37CE66FD-8578-4DEB-B438-015CEBCB6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Teachers need to promote IB global mindedness and IB traits</a:t>
          </a:r>
          <a:r>
            <a:rPr lang="en-US" sz="1800" baseline="0" dirty="0"/>
            <a:t> </a:t>
          </a:r>
          <a:endParaRPr lang="en-US" sz="1800" dirty="0"/>
        </a:p>
      </dgm:t>
    </dgm:pt>
    <dgm:pt modelId="{0D251359-BB26-45C6-82D5-C3767D8E5EEB}" type="parTrans" cxnId="{F04BCB2B-A5EB-4C99-86F6-7895BF3DC8D4}">
      <dgm:prSet/>
      <dgm:spPr/>
      <dgm:t>
        <a:bodyPr/>
        <a:lstStyle/>
        <a:p>
          <a:endParaRPr lang="en-US" sz="1800"/>
        </a:p>
      </dgm:t>
    </dgm:pt>
    <dgm:pt modelId="{AD4EF78F-8E4E-4513-9793-CBFE6A7943FC}" type="sibTrans" cxnId="{F04BCB2B-A5EB-4C99-86F6-7895BF3DC8D4}">
      <dgm:prSet/>
      <dgm:spPr/>
      <dgm:t>
        <a:bodyPr/>
        <a:lstStyle/>
        <a:p>
          <a:endParaRPr lang="en-US" sz="1800"/>
        </a:p>
      </dgm:t>
    </dgm:pt>
    <dgm:pt modelId="{20584AC9-9104-4ABB-96DC-070992634C37}" type="pres">
      <dgm:prSet presAssocID="{3B2BA9B6-033B-443C-93AD-0D83CBA36731}" presName="root" presStyleCnt="0">
        <dgm:presLayoutVars>
          <dgm:dir/>
          <dgm:resizeHandles val="exact"/>
        </dgm:presLayoutVars>
      </dgm:prSet>
      <dgm:spPr/>
    </dgm:pt>
    <dgm:pt modelId="{82C4FC74-BA19-4A5B-929B-EC13A7D05706}" type="pres">
      <dgm:prSet presAssocID="{CB8CBE58-6034-4E48-83DB-B9131845738A}" presName="compNode" presStyleCnt="0"/>
      <dgm:spPr/>
    </dgm:pt>
    <dgm:pt modelId="{DE911A53-F080-474F-8C35-DB7A560359EA}" type="pres">
      <dgm:prSet presAssocID="{CB8CBE58-6034-4E48-83DB-B913184573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9377A4B-6802-44C8-9B17-B1184738B17F}" type="pres">
      <dgm:prSet presAssocID="{CB8CBE58-6034-4E48-83DB-B9131845738A}" presName="spaceRect" presStyleCnt="0"/>
      <dgm:spPr/>
    </dgm:pt>
    <dgm:pt modelId="{0E68E685-F858-400C-BAC1-EDF9916E8644}" type="pres">
      <dgm:prSet presAssocID="{CB8CBE58-6034-4E48-83DB-B9131845738A}" presName="textRect" presStyleLbl="revTx" presStyleIdx="0" presStyleCnt="3">
        <dgm:presLayoutVars>
          <dgm:chMax val="1"/>
          <dgm:chPref val="1"/>
        </dgm:presLayoutVars>
      </dgm:prSet>
      <dgm:spPr/>
    </dgm:pt>
    <dgm:pt modelId="{086F42B5-6D60-43D3-87DF-0D1B1911F925}" type="pres">
      <dgm:prSet presAssocID="{B8A2F128-AAF9-45FA-BE69-6118B7CF7ADF}" presName="sibTrans" presStyleCnt="0"/>
      <dgm:spPr/>
    </dgm:pt>
    <dgm:pt modelId="{4F4C03AE-9EC3-4C54-8D41-42BF79C8CC36}" type="pres">
      <dgm:prSet presAssocID="{CEC7D036-3C90-4A05-8E49-5322F2C66A2D}" presName="compNode" presStyleCnt="0"/>
      <dgm:spPr/>
    </dgm:pt>
    <dgm:pt modelId="{7EA5B3F8-BFB8-4887-939F-1DE54113BD14}" type="pres">
      <dgm:prSet presAssocID="{CEC7D036-3C90-4A05-8E49-5322F2C66A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BCC913F-874F-413A-B1A1-8CC79D689F3F}" type="pres">
      <dgm:prSet presAssocID="{CEC7D036-3C90-4A05-8E49-5322F2C66A2D}" presName="spaceRect" presStyleCnt="0"/>
      <dgm:spPr/>
    </dgm:pt>
    <dgm:pt modelId="{81A9B7D4-FD18-4F3F-A0BB-CEA6DDB2C348}" type="pres">
      <dgm:prSet presAssocID="{CEC7D036-3C90-4A05-8E49-5322F2C66A2D}" presName="textRect" presStyleLbl="revTx" presStyleIdx="1" presStyleCnt="3">
        <dgm:presLayoutVars>
          <dgm:chMax val="1"/>
          <dgm:chPref val="1"/>
        </dgm:presLayoutVars>
      </dgm:prSet>
      <dgm:spPr/>
    </dgm:pt>
    <dgm:pt modelId="{DAF36708-2C33-410A-94C0-DF11D50E732B}" type="pres">
      <dgm:prSet presAssocID="{E08F8CE0-8F07-4351-9F78-3C0CD8F01906}" presName="sibTrans" presStyleCnt="0"/>
      <dgm:spPr/>
    </dgm:pt>
    <dgm:pt modelId="{6D18BF09-CDDC-4E1E-B80B-F658FFF8B864}" type="pres">
      <dgm:prSet presAssocID="{37CE66FD-8578-4DEB-B438-015CEBCB63B0}" presName="compNode" presStyleCnt="0"/>
      <dgm:spPr/>
    </dgm:pt>
    <dgm:pt modelId="{A4E9FE40-99EE-41B5-A4D7-46D35D37B49A}" type="pres">
      <dgm:prSet presAssocID="{37CE66FD-8578-4DEB-B438-015CEBCB63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3310122-DEF0-425B-8AC7-44A84B9D6F41}" type="pres">
      <dgm:prSet presAssocID="{37CE66FD-8578-4DEB-B438-015CEBCB63B0}" presName="spaceRect" presStyleCnt="0"/>
      <dgm:spPr/>
    </dgm:pt>
    <dgm:pt modelId="{7583BE4E-863D-4141-A9BB-BDF368EA94AA}" type="pres">
      <dgm:prSet presAssocID="{37CE66FD-8578-4DEB-B438-015CEBCB63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F331B01-237D-4951-8BC4-DF170FCFD2AB}" srcId="{3B2BA9B6-033B-443C-93AD-0D83CBA36731}" destId="{CB8CBE58-6034-4E48-83DB-B9131845738A}" srcOrd="0" destOrd="0" parTransId="{560EF820-267B-4CA8-BF21-1BD61E11EDE8}" sibTransId="{B8A2F128-AAF9-45FA-BE69-6118B7CF7ADF}"/>
    <dgm:cxn modelId="{61D15C03-E1C3-48FE-85AE-EAA33FBB40EF}" type="presOf" srcId="{3B2BA9B6-033B-443C-93AD-0D83CBA36731}" destId="{20584AC9-9104-4ABB-96DC-070992634C37}" srcOrd="0" destOrd="0" presId="urn:microsoft.com/office/officeart/2018/2/layout/IconLabelList"/>
    <dgm:cxn modelId="{F04BCB2B-A5EB-4C99-86F6-7895BF3DC8D4}" srcId="{3B2BA9B6-033B-443C-93AD-0D83CBA36731}" destId="{37CE66FD-8578-4DEB-B438-015CEBCB63B0}" srcOrd="2" destOrd="0" parTransId="{0D251359-BB26-45C6-82D5-C3767D8E5EEB}" sibTransId="{AD4EF78F-8E4E-4513-9793-CBFE6A7943FC}"/>
    <dgm:cxn modelId="{CCB6EB32-CC6A-41C0-92B1-033A7E5EA17F}" srcId="{3B2BA9B6-033B-443C-93AD-0D83CBA36731}" destId="{CEC7D036-3C90-4A05-8E49-5322F2C66A2D}" srcOrd="1" destOrd="0" parTransId="{B8277BA5-DB7A-48DA-A0DF-ABA1E62A905B}" sibTransId="{E08F8CE0-8F07-4351-9F78-3C0CD8F01906}"/>
    <dgm:cxn modelId="{4179746F-D076-464A-BD62-DF1014354E33}" type="presOf" srcId="{CEC7D036-3C90-4A05-8E49-5322F2C66A2D}" destId="{81A9B7D4-FD18-4F3F-A0BB-CEA6DDB2C348}" srcOrd="0" destOrd="0" presId="urn:microsoft.com/office/officeart/2018/2/layout/IconLabelList"/>
    <dgm:cxn modelId="{B4A6E978-8249-4111-9635-4F487B594B11}" type="presOf" srcId="{CB8CBE58-6034-4E48-83DB-B9131845738A}" destId="{0E68E685-F858-400C-BAC1-EDF9916E8644}" srcOrd="0" destOrd="0" presId="urn:microsoft.com/office/officeart/2018/2/layout/IconLabelList"/>
    <dgm:cxn modelId="{16AB6FDD-7CCB-446B-8600-0BB924CD5847}" type="presOf" srcId="{37CE66FD-8578-4DEB-B438-015CEBCB63B0}" destId="{7583BE4E-863D-4141-A9BB-BDF368EA94AA}" srcOrd="0" destOrd="0" presId="urn:microsoft.com/office/officeart/2018/2/layout/IconLabelList"/>
    <dgm:cxn modelId="{2D2E2D04-C837-4E21-99DD-1348C4FA0595}" type="presParOf" srcId="{20584AC9-9104-4ABB-96DC-070992634C37}" destId="{82C4FC74-BA19-4A5B-929B-EC13A7D05706}" srcOrd="0" destOrd="0" presId="urn:microsoft.com/office/officeart/2018/2/layout/IconLabelList"/>
    <dgm:cxn modelId="{1C4A1F16-E882-4A17-A9C8-EEE5D6FEE972}" type="presParOf" srcId="{82C4FC74-BA19-4A5B-929B-EC13A7D05706}" destId="{DE911A53-F080-474F-8C35-DB7A560359EA}" srcOrd="0" destOrd="0" presId="urn:microsoft.com/office/officeart/2018/2/layout/IconLabelList"/>
    <dgm:cxn modelId="{55CEF275-BD39-4AAA-8F64-02474594FED7}" type="presParOf" srcId="{82C4FC74-BA19-4A5B-929B-EC13A7D05706}" destId="{69377A4B-6802-44C8-9B17-B1184738B17F}" srcOrd="1" destOrd="0" presId="urn:microsoft.com/office/officeart/2018/2/layout/IconLabelList"/>
    <dgm:cxn modelId="{9D0EA44E-8A42-42F8-86A2-A15E3DA2D152}" type="presParOf" srcId="{82C4FC74-BA19-4A5B-929B-EC13A7D05706}" destId="{0E68E685-F858-400C-BAC1-EDF9916E8644}" srcOrd="2" destOrd="0" presId="urn:microsoft.com/office/officeart/2018/2/layout/IconLabelList"/>
    <dgm:cxn modelId="{D3B07117-3891-41CE-BAD4-AC69E5D130D5}" type="presParOf" srcId="{20584AC9-9104-4ABB-96DC-070992634C37}" destId="{086F42B5-6D60-43D3-87DF-0D1B1911F925}" srcOrd="1" destOrd="0" presId="urn:microsoft.com/office/officeart/2018/2/layout/IconLabelList"/>
    <dgm:cxn modelId="{B9E22498-A531-4DAB-9BD5-FC23D11296C6}" type="presParOf" srcId="{20584AC9-9104-4ABB-96DC-070992634C37}" destId="{4F4C03AE-9EC3-4C54-8D41-42BF79C8CC36}" srcOrd="2" destOrd="0" presId="urn:microsoft.com/office/officeart/2018/2/layout/IconLabelList"/>
    <dgm:cxn modelId="{98167D78-FB64-43F9-B02F-347DCB75108F}" type="presParOf" srcId="{4F4C03AE-9EC3-4C54-8D41-42BF79C8CC36}" destId="{7EA5B3F8-BFB8-4887-939F-1DE54113BD14}" srcOrd="0" destOrd="0" presId="urn:microsoft.com/office/officeart/2018/2/layout/IconLabelList"/>
    <dgm:cxn modelId="{9082DDCE-CA73-4AE6-AABA-7434F9F5BDB5}" type="presParOf" srcId="{4F4C03AE-9EC3-4C54-8D41-42BF79C8CC36}" destId="{DBCC913F-874F-413A-B1A1-8CC79D689F3F}" srcOrd="1" destOrd="0" presId="urn:microsoft.com/office/officeart/2018/2/layout/IconLabelList"/>
    <dgm:cxn modelId="{C5B845F7-901E-4047-BFED-42988B60258D}" type="presParOf" srcId="{4F4C03AE-9EC3-4C54-8D41-42BF79C8CC36}" destId="{81A9B7D4-FD18-4F3F-A0BB-CEA6DDB2C348}" srcOrd="2" destOrd="0" presId="urn:microsoft.com/office/officeart/2018/2/layout/IconLabelList"/>
    <dgm:cxn modelId="{339E3EE7-5BBD-47FE-9C3B-CE57DEB2A38D}" type="presParOf" srcId="{20584AC9-9104-4ABB-96DC-070992634C37}" destId="{DAF36708-2C33-410A-94C0-DF11D50E732B}" srcOrd="3" destOrd="0" presId="urn:microsoft.com/office/officeart/2018/2/layout/IconLabelList"/>
    <dgm:cxn modelId="{3C652A91-10A6-4942-AC1A-A62B0215C14C}" type="presParOf" srcId="{20584AC9-9104-4ABB-96DC-070992634C37}" destId="{6D18BF09-CDDC-4E1E-B80B-F658FFF8B864}" srcOrd="4" destOrd="0" presId="urn:microsoft.com/office/officeart/2018/2/layout/IconLabelList"/>
    <dgm:cxn modelId="{9BFA94A8-BD83-4D68-B2BC-91CBF31FBCCC}" type="presParOf" srcId="{6D18BF09-CDDC-4E1E-B80B-F658FFF8B864}" destId="{A4E9FE40-99EE-41B5-A4D7-46D35D37B49A}" srcOrd="0" destOrd="0" presId="urn:microsoft.com/office/officeart/2018/2/layout/IconLabelList"/>
    <dgm:cxn modelId="{7A10560D-7AB9-4A01-B514-83903CD7C29F}" type="presParOf" srcId="{6D18BF09-CDDC-4E1E-B80B-F658FFF8B864}" destId="{83310122-DEF0-425B-8AC7-44A84B9D6F41}" srcOrd="1" destOrd="0" presId="urn:microsoft.com/office/officeart/2018/2/layout/IconLabelList"/>
    <dgm:cxn modelId="{E049A3FE-8838-4C37-8E5A-18D1014B667C}" type="presParOf" srcId="{6D18BF09-CDDC-4E1E-B80B-F658FFF8B864}" destId="{7583BE4E-863D-4141-A9BB-BDF368EA94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11A53-F080-474F-8C35-DB7A560359EA}">
      <dsp:nvSpPr>
        <dsp:cNvPr id="0" name=""/>
        <dsp:cNvSpPr/>
      </dsp:nvSpPr>
      <dsp:spPr>
        <a:xfrm>
          <a:off x="1212569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E685-F858-400C-BAC1-EDF9916E8644}">
      <dsp:nvSpPr>
        <dsp:cNvPr id="0" name=""/>
        <dsp:cNvSpPr/>
      </dsp:nvSpPr>
      <dsp:spPr>
        <a:xfrm>
          <a:off x="417971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provide more support in helping students understand reading and writing standards via the learning questions</a:t>
          </a:r>
        </a:p>
      </dsp:txBody>
      <dsp:txXfrm>
        <a:off x="417971" y="2356963"/>
        <a:ext cx="2889450" cy="1417500"/>
      </dsp:txXfrm>
    </dsp:sp>
    <dsp:sp modelId="{7EA5B3F8-BFB8-4887-939F-1DE54113BD14}">
      <dsp:nvSpPr>
        <dsp:cNvPr id="0" name=""/>
        <dsp:cNvSpPr/>
      </dsp:nvSpPr>
      <dsp:spPr>
        <a:xfrm>
          <a:off x="4607673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9B7D4-FD18-4F3F-A0BB-CEA6DDB2C348}">
      <dsp:nvSpPr>
        <dsp:cNvPr id="0" name=""/>
        <dsp:cNvSpPr/>
      </dsp:nvSpPr>
      <dsp:spPr>
        <a:xfrm>
          <a:off x="3813075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implement STEAM strategies during the work session to better assist students with reading and writing concepts</a:t>
          </a:r>
        </a:p>
      </dsp:txBody>
      <dsp:txXfrm>
        <a:off x="3813075" y="2356963"/>
        <a:ext cx="2889450" cy="1417500"/>
      </dsp:txXfrm>
    </dsp:sp>
    <dsp:sp modelId="{A4E9FE40-99EE-41B5-A4D7-46D35D37B49A}">
      <dsp:nvSpPr>
        <dsp:cNvPr id="0" name=""/>
        <dsp:cNvSpPr/>
      </dsp:nvSpPr>
      <dsp:spPr>
        <a:xfrm>
          <a:off x="8002777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BE4E-863D-4141-A9BB-BDF368EA94AA}">
      <dsp:nvSpPr>
        <dsp:cNvPr id="0" name=""/>
        <dsp:cNvSpPr/>
      </dsp:nvSpPr>
      <dsp:spPr>
        <a:xfrm>
          <a:off x="7208178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professional learning in differentiated strategies for teaching students how to write with clarity of expression</a:t>
          </a:r>
        </a:p>
      </dsp:txBody>
      <dsp:txXfrm>
        <a:off x="7208178" y="2356963"/>
        <a:ext cx="2889450" cy="14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11A53-F080-474F-8C35-DB7A560359EA}">
      <dsp:nvSpPr>
        <dsp:cNvPr id="0" name=""/>
        <dsp:cNvSpPr/>
      </dsp:nvSpPr>
      <dsp:spPr>
        <a:xfrm>
          <a:off x="1212569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E685-F858-400C-BAC1-EDF9916E8644}">
      <dsp:nvSpPr>
        <dsp:cNvPr id="0" name=""/>
        <dsp:cNvSpPr/>
      </dsp:nvSpPr>
      <dsp:spPr>
        <a:xfrm>
          <a:off x="417971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provide more support in helping students understand mathematical standards via the learning questions</a:t>
          </a:r>
        </a:p>
      </dsp:txBody>
      <dsp:txXfrm>
        <a:off x="417971" y="2356963"/>
        <a:ext cx="2889450" cy="1417500"/>
      </dsp:txXfrm>
    </dsp:sp>
    <dsp:sp modelId="{7EA5B3F8-BFB8-4887-939F-1DE54113BD14}">
      <dsp:nvSpPr>
        <dsp:cNvPr id="0" name=""/>
        <dsp:cNvSpPr/>
      </dsp:nvSpPr>
      <dsp:spPr>
        <a:xfrm>
          <a:off x="4607673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9B7D4-FD18-4F3F-A0BB-CEA6DDB2C348}">
      <dsp:nvSpPr>
        <dsp:cNvPr id="0" name=""/>
        <dsp:cNvSpPr/>
      </dsp:nvSpPr>
      <dsp:spPr>
        <a:xfrm>
          <a:off x="3813075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implement STEAM strategies during the work session to better assist students with math problems</a:t>
          </a:r>
        </a:p>
      </dsp:txBody>
      <dsp:txXfrm>
        <a:off x="3813075" y="2356963"/>
        <a:ext cx="2889450" cy="1417500"/>
      </dsp:txXfrm>
    </dsp:sp>
    <dsp:sp modelId="{A4E9FE40-99EE-41B5-A4D7-46D35D37B49A}">
      <dsp:nvSpPr>
        <dsp:cNvPr id="0" name=""/>
        <dsp:cNvSpPr/>
      </dsp:nvSpPr>
      <dsp:spPr>
        <a:xfrm>
          <a:off x="8002777" y="576874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BE4E-863D-4141-A9BB-BDF368EA94AA}">
      <dsp:nvSpPr>
        <dsp:cNvPr id="0" name=""/>
        <dsp:cNvSpPr/>
      </dsp:nvSpPr>
      <dsp:spPr>
        <a:xfrm>
          <a:off x="7208178" y="2356963"/>
          <a:ext cx="288945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model problem-solving skills for real world math problems and provide background knowledge</a:t>
          </a:r>
        </a:p>
      </dsp:txBody>
      <dsp:txXfrm>
        <a:off x="7208178" y="2356963"/>
        <a:ext cx="2889450" cy="141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11A53-F080-474F-8C35-DB7A560359EA}">
      <dsp:nvSpPr>
        <dsp:cNvPr id="0" name=""/>
        <dsp:cNvSpPr/>
      </dsp:nvSpPr>
      <dsp:spPr>
        <a:xfrm>
          <a:off x="1212569" y="749002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E685-F858-400C-BAC1-EDF9916E8644}">
      <dsp:nvSpPr>
        <dsp:cNvPr id="0" name=""/>
        <dsp:cNvSpPr/>
      </dsp:nvSpPr>
      <dsp:spPr>
        <a:xfrm>
          <a:off x="417971" y="2477335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provide lessons regarding classroom and school behavior expectations </a:t>
          </a:r>
        </a:p>
      </dsp:txBody>
      <dsp:txXfrm>
        <a:off x="417971" y="2477335"/>
        <a:ext cx="2889450" cy="1125000"/>
      </dsp:txXfrm>
    </dsp:sp>
    <dsp:sp modelId="{7EA5B3F8-BFB8-4887-939F-1DE54113BD14}">
      <dsp:nvSpPr>
        <dsp:cNvPr id="0" name=""/>
        <dsp:cNvSpPr/>
      </dsp:nvSpPr>
      <dsp:spPr>
        <a:xfrm>
          <a:off x="4607673" y="749002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9B7D4-FD18-4F3F-A0BB-CEA6DDB2C348}">
      <dsp:nvSpPr>
        <dsp:cNvPr id="0" name=""/>
        <dsp:cNvSpPr/>
      </dsp:nvSpPr>
      <dsp:spPr>
        <a:xfrm>
          <a:off x="3813075" y="2477335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utilize the PBIS awards App and infraction system </a:t>
          </a:r>
        </a:p>
      </dsp:txBody>
      <dsp:txXfrm>
        <a:off x="3813075" y="2477335"/>
        <a:ext cx="2889450" cy="1125000"/>
      </dsp:txXfrm>
    </dsp:sp>
    <dsp:sp modelId="{A4E9FE40-99EE-41B5-A4D7-46D35D37B49A}">
      <dsp:nvSpPr>
        <dsp:cNvPr id="0" name=""/>
        <dsp:cNvSpPr/>
      </dsp:nvSpPr>
      <dsp:spPr>
        <a:xfrm>
          <a:off x="8002777" y="749002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BE4E-863D-4141-A9BB-BDF368EA94AA}">
      <dsp:nvSpPr>
        <dsp:cNvPr id="0" name=""/>
        <dsp:cNvSpPr/>
      </dsp:nvSpPr>
      <dsp:spPr>
        <a:xfrm>
          <a:off x="7208178" y="2477335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need to promote IB global mindedness and IB traits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7208178" y="2477335"/>
        <a:ext cx="2889450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55B-1477-4433-AC2A-F5D68B40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905-9D66-4BF2-8016-F32C1E849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14BA-502B-4374-9876-1B4BDA17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89905-6C2D-4CE0-B364-A85665EB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8958-0393-4623-8018-64F29155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705C-73FF-4C80-B27F-C18566B9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3F80F-4A1E-4EE0-BE60-8F0391841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841D-E8E8-4752-88E1-DEB38290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00D49-CCE1-49C8-9778-9177EA64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C2D2-F289-4D7E-949B-51643B6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405D2-D357-44CE-9BD5-7983A7638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E2DD9-3FAC-4F8F-9E56-BFDF57CBB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F000-BC82-4BEE-BF8B-6FA8C3E5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9259B-9E30-46BB-B8A7-C1F0844E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182D-77AB-4816-AAE2-5196F9B5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60CF-115F-4102-BF4F-A2C5CBD8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B9C-C20E-4CDC-AF2B-0505E3E8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81E2C-DC01-4D91-8F3E-2D7BFCFD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38206-E92A-44F9-9076-4805FB4D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A4D9-EE55-46BD-A031-CD714CCF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9DE5-11E6-4B03-A56A-95FED22C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66BDE-1A9E-48A8-A0D0-2B0657D9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249E-421A-445F-BA3A-7BAB9CF1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67CF-CF03-44A7-8413-C5550CEE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8645-CF1E-44E6-8748-7E3B8C82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953C-9C73-4BCA-9DF5-9641439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3903-9701-4609-B59E-0F763FB44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FEEF0-2C5A-4D34-8809-DF0C8BF9A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B47C5-8779-4FE7-A29D-20FA33A0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B30E9-BAB3-4D34-9E04-4CF1CC38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BED86-1E56-4A5B-8F63-9DED3DFB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53B1-7C92-4B5E-9E17-A355BD06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053EA-6FA3-4C9B-ABB8-01B4014F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2EAD-0970-4E9C-8BB3-B280CB0A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FEC6-7EF8-4842-8D0D-628EB9366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16065-CD5D-4929-B45C-7DB9CC304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1E8AB-1034-41CD-BC36-B2008525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38E78-D0FC-4C4B-B97D-86C73C8D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28392-9613-492C-AF33-922EF604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A1C0-D6A7-4681-B1C7-E9465014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84542-0E4E-4A02-BC33-1A4DD985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53AB0-F66B-4890-B00A-039CB0B0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D5CED-04AF-4FD0-87A5-D501F1B8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21E13-D97E-4F3E-B4DB-6AF17FE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18467-7015-43F5-B46B-067C2411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04DC6-4A8B-4201-B995-140096B7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F51B-0874-4EE0-916A-32568B96B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AF5-0FCB-4701-8083-9DC70411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3943D-4493-4921-A964-1B51ED9E8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F6959-1129-4EB5-A4BF-30416C3A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E1ABC-23B1-4F77-834E-B7555BC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10CF5-900D-4003-BFB3-47E9DDFF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07B0-12D5-44FC-8DD6-3F6AFAFC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0A990-AAEC-4611-971F-8512D03B7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A6D8C-4045-4BB3-8726-9CF2EFCC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271D6-C6A2-4EEF-8632-0A394DCF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EBECB-D7DF-477C-9368-98356753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1E604-A9B1-4E88-AFDE-3D60E4D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E99FD-C21F-4E60-8500-337AFA2E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9B198-08B6-4289-AA71-9EA2B496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48A5B-3C5F-48F7-8D91-7CAA7C0F7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21A7-52A5-4E46-A500-54C85FC907F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F4C9-E4E6-4B4E-85C8-B776AD44A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151A-DB5D-4724-B0F5-BB5ED8B35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ED9B-7E60-4BF1-8948-40E261E1E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67855"/>
            <a:ext cx="10248900" cy="1808595"/>
          </a:xfrm>
        </p:spPr>
        <p:txBody>
          <a:bodyPr>
            <a:normAutofit/>
          </a:bodyPr>
          <a:lstStyle/>
          <a:p>
            <a:r>
              <a:rPr lang="en-US" b="1" dirty="0"/>
              <a:t>CAMPBELL MIDDLE SCHOOL</a:t>
            </a:r>
            <a:br>
              <a:rPr lang="en-US" b="1" dirty="0"/>
            </a:br>
            <a:r>
              <a:rPr lang="en-US" b="1" dirty="0"/>
              <a:t>Principal’s Advisory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55818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February 27,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B14D6-C788-4187-927F-F25CFD39B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32" y="2317457"/>
            <a:ext cx="4534133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erson Eating">
            <a:extLst>
              <a:ext uri="{FF2B5EF4-FFF2-40B4-BE49-F238E27FC236}">
                <a16:creationId xmlns:a16="http://schemas.microsoft.com/office/drawing/2014/main" id="{EB39DDC5-1E7F-4C35-B3EA-8B580F65B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-323850"/>
            <a:ext cx="5825201" cy="706755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Finally – CMS Foundation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1</a:t>
            </a:r>
            <a:r>
              <a:rPr lang="en-US" sz="4000" baseline="30000" dirty="0">
                <a:solidFill>
                  <a:srgbClr val="000000"/>
                </a:solidFill>
              </a:rPr>
              <a:t>st</a:t>
            </a:r>
            <a:r>
              <a:rPr lang="en-US" sz="4000" dirty="0">
                <a:solidFill>
                  <a:srgbClr val="000000"/>
                </a:solidFill>
              </a:rPr>
              <a:t> Courtyard Renovation should be starting this summer </a:t>
            </a:r>
            <a:r>
              <a:rPr lang="en-US" sz="40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44EDF-1973-4A6F-9108-C49A5C4E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1070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47C4DC-BE53-4358-B0DB-FDF04F256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948323"/>
              </p:ext>
            </p:extLst>
          </p:nvPr>
        </p:nvGraphicFramePr>
        <p:xfrm>
          <a:off x="644056" y="2225498"/>
          <a:ext cx="10927830" cy="4124599"/>
        </p:xfrm>
        <a:graphic>
          <a:graphicData uri="http://schemas.openxmlformats.org/drawingml/2006/table">
            <a:tbl>
              <a:tblPr firstRow="1" firstCol="1" bandRow="1"/>
              <a:tblGrid>
                <a:gridCol w="6603407">
                  <a:extLst>
                    <a:ext uri="{9D8B030D-6E8A-4147-A177-3AD203B41FA5}">
                      <a16:colId xmlns:a16="http://schemas.microsoft.com/office/drawing/2014/main" val="3651038006"/>
                    </a:ext>
                  </a:extLst>
                </a:gridCol>
                <a:gridCol w="1436450">
                  <a:extLst>
                    <a:ext uri="{9D8B030D-6E8A-4147-A177-3AD203B41FA5}">
                      <a16:colId xmlns:a16="http://schemas.microsoft.com/office/drawing/2014/main" val="653273510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2786579089"/>
                    </a:ext>
                  </a:extLst>
                </a:gridCol>
                <a:gridCol w="1409326">
                  <a:extLst>
                    <a:ext uri="{9D8B030D-6E8A-4147-A177-3AD203B41FA5}">
                      <a16:colId xmlns:a16="http://schemas.microsoft.com/office/drawing/2014/main" val="3439555835"/>
                    </a:ext>
                  </a:extLst>
                </a:gridCol>
              </a:tblGrid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Items for EACH STUDENT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Quantity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Cost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12776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Composition Notebooks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2,600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0.88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2,288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38593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Spiral Notebooks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2,600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0.56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1,457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359716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Pocket Folder with Prongs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5,200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0.18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936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42389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Sharpened Pencils Pack, 12 Count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1,300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2.58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3,354.00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526050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Colored Pencils 8 pack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1,300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1.65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2145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174819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Handheld Pencil Sharp w/ Cover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1,300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1.2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1,560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353904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 Pencil Erasers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1,300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32.69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555.73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932408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Highlighters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1,300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20.42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755.54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351551"/>
                  </a:ext>
                </a:extLst>
              </a:tr>
              <a:tr h="39669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$13,051</a:t>
                      </a:r>
                      <a:endParaRPr lang="en-US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203" marR="130203" marT="18083" marB="1808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7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E5B346-538F-4397-B1A6-7C40D3351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26282"/>
              </p:ext>
            </p:extLst>
          </p:nvPr>
        </p:nvGraphicFramePr>
        <p:xfrm>
          <a:off x="695325" y="2009775"/>
          <a:ext cx="10720295" cy="4591053"/>
        </p:xfrm>
        <a:graphic>
          <a:graphicData uri="http://schemas.openxmlformats.org/drawingml/2006/table">
            <a:tbl>
              <a:tblPr firstRow="1" firstCol="1" bandRow="1"/>
              <a:tblGrid>
                <a:gridCol w="7211757">
                  <a:extLst>
                    <a:ext uri="{9D8B030D-6E8A-4147-A177-3AD203B41FA5}">
                      <a16:colId xmlns:a16="http://schemas.microsoft.com/office/drawing/2014/main" val="1682364019"/>
                    </a:ext>
                  </a:extLst>
                </a:gridCol>
                <a:gridCol w="1145478">
                  <a:extLst>
                    <a:ext uri="{9D8B030D-6E8A-4147-A177-3AD203B41FA5}">
                      <a16:colId xmlns:a16="http://schemas.microsoft.com/office/drawing/2014/main" val="2142612181"/>
                    </a:ext>
                  </a:extLst>
                </a:gridCol>
                <a:gridCol w="1179127">
                  <a:extLst>
                    <a:ext uri="{9D8B030D-6E8A-4147-A177-3AD203B41FA5}">
                      <a16:colId xmlns:a16="http://schemas.microsoft.com/office/drawing/2014/main" val="1543240935"/>
                    </a:ext>
                  </a:extLst>
                </a:gridCol>
                <a:gridCol w="1183933">
                  <a:extLst>
                    <a:ext uri="{9D8B030D-6E8A-4147-A177-3AD203B41FA5}">
                      <a16:colId xmlns:a16="http://schemas.microsoft.com/office/drawing/2014/main" val="592807289"/>
                    </a:ext>
                  </a:extLst>
                </a:gridCol>
              </a:tblGrid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Items for EACH TEACHER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Quantity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Unit Cost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689115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Copy Paper Box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42.49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4249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544607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ream of each colored paper (bright yellow, orange, green, blue)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5.72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118036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boxes of  pens paper mate 0.7 gel (black, blue, red)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15.29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623.6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182385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boxes of pencils (144)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9.74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671232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box of glue sticks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13.52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676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1194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Pack of scissors (2pk)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1.79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042456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Box of large paper clips (pack of10)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7.74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80145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pack of 12 yellow sticky notes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8.99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899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658942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boxes of expo markers (black)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16.55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1,655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969354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expo erasers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4335"/>
                  </a:ext>
                </a:extLst>
              </a:tr>
              <a:tr h="34483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bottle of expo cleaning solution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3.31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81772"/>
                  </a:ext>
                </a:extLst>
              </a:tr>
              <a:tr h="453069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$12487.6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9" marR="99069" marT="13760" marB="137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0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0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9866-A0C3-4A75-98F4-C06520E02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64634"/>
              </p:ext>
            </p:extLst>
          </p:nvPr>
        </p:nvGraphicFramePr>
        <p:xfrm>
          <a:off x="644056" y="2175826"/>
          <a:ext cx="10927830" cy="4066313"/>
        </p:xfrm>
        <a:graphic>
          <a:graphicData uri="http://schemas.openxmlformats.org/drawingml/2006/table">
            <a:tbl>
              <a:tblPr firstRow="1" firstCol="1" bandRow="1"/>
              <a:tblGrid>
                <a:gridCol w="8147893">
                  <a:extLst>
                    <a:ext uri="{9D8B030D-6E8A-4147-A177-3AD203B41FA5}">
                      <a16:colId xmlns:a16="http://schemas.microsoft.com/office/drawing/2014/main" val="700631458"/>
                    </a:ext>
                  </a:extLst>
                </a:gridCol>
                <a:gridCol w="607958">
                  <a:extLst>
                    <a:ext uri="{9D8B030D-6E8A-4147-A177-3AD203B41FA5}">
                      <a16:colId xmlns:a16="http://schemas.microsoft.com/office/drawing/2014/main" val="1131858632"/>
                    </a:ext>
                  </a:extLst>
                </a:gridCol>
                <a:gridCol w="607958">
                  <a:extLst>
                    <a:ext uri="{9D8B030D-6E8A-4147-A177-3AD203B41FA5}">
                      <a16:colId xmlns:a16="http://schemas.microsoft.com/office/drawing/2014/main" val="1132953381"/>
                    </a:ext>
                  </a:extLst>
                </a:gridCol>
                <a:gridCol w="1564021">
                  <a:extLst>
                    <a:ext uri="{9D8B030D-6E8A-4147-A177-3AD203B41FA5}">
                      <a16:colId xmlns:a16="http://schemas.microsoft.com/office/drawing/2014/main" val="2151618876"/>
                    </a:ext>
                  </a:extLst>
                </a:gridCol>
              </a:tblGrid>
              <a:tr h="862348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Items for Math &amp; Literacy Outdoor Classroom </a:t>
                      </a: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(Instructional Materials)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291999"/>
                  </a:ext>
                </a:extLst>
              </a:tr>
              <a:tr h="2711435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OUT TEACH STEM Station: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Whiteboard/Weatherboard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Bench Seating (for 25-30)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Earth Science Station w/ Sand &amp; Rock Bins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Maker Space Bin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Measuring Poles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Veggie Bed w/ SQ FT Gardening Value Counter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528733"/>
                  </a:ext>
                </a:extLst>
              </a:tr>
              <a:tr h="492530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$14,000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289" marR="151289" marT="21012" marB="210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78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8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DE5F9A-D683-4BA2-AD3D-E5A914131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08024"/>
              </p:ext>
            </p:extLst>
          </p:nvPr>
        </p:nvGraphicFramePr>
        <p:xfrm>
          <a:off x="161925" y="2174099"/>
          <a:ext cx="11849099" cy="40782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8149788">
                  <a:extLst>
                    <a:ext uri="{9D8B030D-6E8A-4147-A177-3AD203B41FA5}">
                      <a16:colId xmlns:a16="http://schemas.microsoft.com/office/drawing/2014/main" val="3702374270"/>
                    </a:ext>
                  </a:extLst>
                </a:gridCol>
                <a:gridCol w="1455927">
                  <a:extLst>
                    <a:ext uri="{9D8B030D-6E8A-4147-A177-3AD203B41FA5}">
                      <a16:colId xmlns:a16="http://schemas.microsoft.com/office/drawing/2014/main" val="205061460"/>
                    </a:ext>
                  </a:extLst>
                </a:gridCol>
                <a:gridCol w="1292829">
                  <a:extLst>
                    <a:ext uri="{9D8B030D-6E8A-4147-A177-3AD203B41FA5}">
                      <a16:colId xmlns:a16="http://schemas.microsoft.com/office/drawing/2014/main" val="2627287812"/>
                    </a:ext>
                  </a:extLst>
                </a:gridCol>
                <a:gridCol w="950555">
                  <a:extLst>
                    <a:ext uri="{9D8B030D-6E8A-4147-A177-3AD203B41FA5}">
                      <a16:colId xmlns:a16="http://schemas.microsoft.com/office/drawing/2014/main" val="1107566807"/>
                    </a:ext>
                  </a:extLst>
                </a:gridCol>
              </a:tblGrid>
              <a:tr h="654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solidFill>
                            <a:schemeClr val="tx1"/>
                          </a:solidFill>
                          <a:effectLst/>
                        </a:rPr>
                        <a:t>Items for CCSD Professional Development</a:t>
                      </a:r>
                      <a:endParaRPr lang="en-US" sz="2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effectLst/>
                        </a:rPr>
                        <a:t># People</a:t>
                      </a:r>
                      <a:endParaRPr lang="en-US" sz="2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effectLst/>
                        </a:rPr>
                        <a:t>Stipend</a:t>
                      </a:r>
                      <a:endParaRPr lang="en-US" sz="2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26672"/>
                  </a:ext>
                </a:extLst>
              </a:tr>
              <a:tr h="828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STEAM TEAM Collaboration Post Planning Stipend (May 30 &amp;31) 9 to 1pm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75x2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37030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</a:rPr>
                        <a:t>Cobb InTech Stipend (June 1 &amp;2) 8am to 4pm</a:t>
                      </a:r>
                      <a:endParaRPr lang="en-US" sz="2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150x2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08659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Cobb Exceptional (SWD) Conference (June 6) 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640025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</a:rPr>
                        <a:t>Cobb Steam A Polooza Stipend (June 21 &amp; 22)</a:t>
                      </a:r>
                      <a:endParaRPr lang="en-US" sz="2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150x2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7670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</a:rPr>
                        <a:t>Rising 6</a:t>
                      </a:r>
                      <a:r>
                        <a:rPr lang="en-US" sz="2100" b="0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</a:rPr>
                        <a:t> Grade Boot Camp Stipend (July 17 &amp; 18)</a:t>
                      </a:r>
                      <a:endParaRPr lang="en-US" sz="2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75x2</a:t>
                      </a: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583732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$6950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3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0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DE5F9A-D683-4BA2-AD3D-E5A914131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51514"/>
              </p:ext>
            </p:extLst>
          </p:nvPr>
        </p:nvGraphicFramePr>
        <p:xfrm>
          <a:off x="161925" y="2174099"/>
          <a:ext cx="11849100" cy="306431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37023742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506146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627287812"/>
                    </a:ext>
                  </a:extLst>
                </a:gridCol>
                <a:gridCol w="1667080">
                  <a:extLst>
                    <a:ext uri="{9D8B030D-6E8A-4147-A177-3AD203B41FA5}">
                      <a16:colId xmlns:a16="http://schemas.microsoft.com/office/drawing/2014/main" val="3295475342"/>
                    </a:ext>
                  </a:extLst>
                </a:gridCol>
                <a:gridCol w="857045">
                  <a:extLst>
                    <a:ext uri="{9D8B030D-6E8A-4147-A177-3AD203B41FA5}">
                      <a16:colId xmlns:a16="http://schemas.microsoft.com/office/drawing/2014/main" val="1107566807"/>
                    </a:ext>
                  </a:extLst>
                </a:gridCol>
              </a:tblGrid>
              <a:tr h="654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solidFill>
                            <a:schemeClr val="tx1"/>
                          </a:solidFill>
                          <a:effectLst/>
                        </a:rPr>
                        <a:t>Items for GEORGIA Professional Development</a:t>
                      </a:r>
                      <a:endParaRPr lang="en-US" sz="2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effectLst/>
                        </a:rPr>
                        <a:t># People</a:t>
                      </a:r>
                      <a:endParaRPr lang="en-US" sz="2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effectLst/>
                        </a:rPr>
                        <a:t>Stipend</a:t>
                      </a:r>
                      <a:endParaRPr lang="en-US" sz="2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26672"/>
                  </a:ext>
                </a:extLst>
              </a:tr>
              <a:tr h="828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Innovative Schools Summit (June 20-24)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150x2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650x2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37030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IB MYP Workshop (June 13-15) ONLINE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08659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IB MYP Workshop (July 11-13) North Atlanta High School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150x4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1295x4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5780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583732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$8330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3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5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86B0F-5EC5-40D6-87FB-B74E683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Title 1 $70,000 … this is what they approved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DE5F9A-D683-4BA2-AD3D-E5A914131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7364"/>
              </p:ext>
            </p:extLst>
          </p:nvPr>
        </p:nvGraphicFramePr>
        <p:xfrm>
          <a:off x="161925" y="2174099"/>
          <a:ext cx="11849100" cy="327767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37023742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506146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627287812"/>
                    </a:ext>
                  </a:extLst>
                </a:gridCol>
                <a:gridCol w="1667080">
                  <a:extLst>
                    <a:ext uri="{9D8B030D-6E8A-4147-A177-3AD203B41FA5}">
                      <a16:colId xmlns:a16="http://schemas.microsoft.com/office/drawing/2014/main" val="3295475342"/>
                    </a:ext>
                  </a:extLst>
                </a:gridCol>
                <a:gridCol w="857045">
                  <a:extLst>
                    <a:ext uri="{9D8B030D-6E8A-4147-A177-3AD203B41FA5}">
                      <a16:colId xmlns:a16="http://schemas.microsoft.com/office/drawing/2014/main" val="1107566807"/>
                    </a:ext>
                  </a:extLst>
                </a:gridCol>
              </a:tblGrid>
              <a:tr h="654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none" spc="0" dirty="0">
                          <a:solidFill>
                            <a:schemeClr val="tx1"/>
                          </a:solidFill>
                          <a:effectLst/>
                        </a:rPr>
                        <a:t>Items for OTHER Professional Development</a:t>
                      </a:r>
                      <a:endParaRPr lang="en-US" sz="28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>
                          <a:solidFill>
                            <a:schemeClr val="tx1"/>
                          </a:solidFill>
                          <a:effectLst/>
                        </a:rPr>
                        <a:t># People</a:t>
                      </a:r>
                      <a:endParaRPr lang="en-US" sz="2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</a:rPr>
                        <a:t>Travel &amp;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Hotel</a:t>
                      </a: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66548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26672"/>
                  </a:ext>
                </a:extLst>
              </a:tr>
              <a:tr h="828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ISTE Conference in Philadelphia (June 25-28)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$2500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3200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37030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Making Schools Work Conference in Orlando (July 18-21)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2500x2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500X2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6000</a:t>
                      </a: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08659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583732"/>
                  </a:ext>
                </a:extLst>
              </a:tr>
              <a:tr h="50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$9200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14" marR="61014" marT="17349" marB="1220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03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0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172E-ADE7-4D8C-8F0B-03579CD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0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621F9-0F3F-4B84-A90C-0B95BCE4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148081"/>
            <a:ext cx="7474171" cy="5953760"/>
          </a:xfrm>
        </p:spPr>
        <p:txBody>
          <a:bodyPr anchor="ctr">
            <a:noAutofit/>
          </a:bodyPr>
          <a:lstStyle/>
          <a:p>
            <a:r>
              <a:rPr lang="en-US" dirty="0"/>
              <a:t>That is about $64000</a:t>
            </a:r>
          </a:p>
          <a:p>
            <a:endParaRPr lang="en-US" dirty="0"/>
          </a:p>
          <a:p>
            <a:r>
              <a:rPr lang="en-US" dirty="0"/>
              <a:t>ALL of them still need to eat and be reimbursed for gas </a:t>
            </a:r>
          </a:p>
          <a:p>
            <a:endParaRPr lang="en-US" dirty="0"/>
          </a:p>
          <a:p>
            <a:r>
              <a:rPr lang="en-US" dirty="0"/>
              <a:t>Anything left after that will stay with us into the August / September</a:t>
            </a:r>
          </a:p>
          <a:p>
            <a:endParaRPr lang="en-US" dirty="0"/>
          </a:p>
          <a:p>
            <a:r>
              <a:rPr lang="en-US" dirty="0"/>
              <a:t>Plus, whatever we haven’t spent in the current Title budget</a:t>
            </a:r>
          </a:p>
          <a:p>
            <a:pPr lvl="1"/>
            <a:r>
              <a:rPr lang="en-US" sz="2800" dirty="0"/>
              <a:t>Still left to buy … agendas for next year and charging stations for core teachers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E66AEE18-4D98-7A6C-B380-849E5B19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E978-5ECC-4345-974F-0C65EAFF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Need #1: All students need to be able to read and write on grade level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145B0-52BF-4A93-9F2E-EC28B7394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07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79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98AB-FEF5-4D7D-B2A1-7D5424E9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9DFF-9F19-416E-A9C2-8963948B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21516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2 Staff – Kiersten Martin and Jessica Richardson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Parents – Latoya Palmer-Addy and Beth Seelinger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Community - Tim Gould and Shawn Freeman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Counselor - Alex Gorrell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Rep from Title 1 - Dalia Saldierna (Parent Facilitator)</a:t>
            </a:r>
          </a:p>
        </p:txBody>
      </p:sp>
    </p:spTree>
    <p:extLst>
      <p:ext uri="{BB962C8B-B14F-4D97-AF65-F5344CB8AC3E}">
        <p14:creationId xmlns:p14="http://schemas.microsoft.com/office/powerpoint/2010/main" val="379713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E978-5ECC-4345-974F-0C65EAFF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Need #2: All students need to be able to perform on grade level in math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145B0-52BF-4A93-9F2E-EC28B7394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798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8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E978-5ECC-4345-974F-0C65EAFF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Need #3: All students need to demonstrate social emotional control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145B0-52BF-4A93-9F2E-EC28B7394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535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20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FC94-76A9-4304-A163-18AE9FE0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 for 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AF64-1565-4E82-9AFF-10CCBE68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801866"/>
            <a:ext cx="5634701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Next Meeting is March 20</a:t>
            </a:r>
            <a:r>
              <a:rPr lang="en-US" sz="3600" baseline="30000" dirty="0">
                <a:solidFill>
                  <a:srgbClr val="000000"/>
                </a:solidFill>
              </a:rPr>
              <a:t>th</a:t>
            </a:r>
            <a:r>
              <a:rPr lang="en-US" sz="3600" dirty="0">
                <a:solidFill>
                  <a:srgbClr val="000000"/>
                </a:solidFill>
              </a:rPr>
              <a:t> @5:30PM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Any new information from the district will be discussed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Title 1 School Improvement Plan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9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B96E9-9711-4C22-8EFA-218A4234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FROM THE BOARD MEETING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BD55-4B48-49D4-BAA1-639174D6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5"/>
            <a:ext cx="11295647" cy="211105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/>
              <a:t>CMS COUNSELORS RECOGNIZED FOR RAMP (Feb. 16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ASCA RAMP CEREMONY JULY 17 @ 7pm Georgia World Congress Center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8B7544-6C81-47DB-A178-282B726E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2889083"/>
            <a:ext cx="6029325" cy="41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5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528066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TESTING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563" y="552091"/>
            <a:ext cx="7303389" cy="5431536"/>
          </a:xfrm>
        </p:spPr>
        <p:txBody>
          <a:bodyPr anchor="ctr">
            <a:normAutofit/>
          </a:bodyPr>
          <a:lstStyle/>
          <a:p>
            <a:pPr lvl="0"/>
            <a:r>
              <a:rPr lang="en-US" sz="3600" b="1" dirty="0"/>
              <a:t>EOG / EOC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r>
              <a:rPr lang="en-US" sz="2800" dirty="0"/>
              <a:t>April 24</a:t>
            </a:r>
            <a:r>
              <a:rPr lang="en-US" sz="2800" baseline="30000" dirty="0"/>
              <a:t>th</a:t>
            </a:r>
            <a:r>
              <a:rPr lang="en-US" sz="2800" dirty="0"/>
              <a:t> - May 2</a:t>
            </a:r>
            <a:r>
              <a:rPr lang="en-US" sz="2800" baseline="30000" dirty="0"/>
              <a:t>nd</a:t>
            </a:r>
            <a:r>
              <a:rPr lang="en-US" sz="2800" dirty="0"/>
              <a:t> 	8</a:t>
            </a:r>
            <a:r>
              <a:rPr lang="en-US" sz="2800" baseline="30000" dirty="0"/>
              <a:t>th</a:t>
            </a:r>
            <a:r>
              <a:rPr lang="en-US" sz="2800" dirty="0"/>
              <a:t> grade testing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May 3</a:t>
            </a:r>
            <a:r>
              <a:rPr lang="en-US" sz="2800" baseline="30000" dirty="0"/>
              <a:t>rd</a:t>
            </a:r>
            <a:r>
              <a:rPr lang="en-US" sz="2800" dirty="0"/>
              <a:t>	- May 5</a:t>
            </a:r>
            <a:r>
              <a:rPr lang="en-US" sz="2800" baseline="30000" dirty="0"/>
              <a:t>th</a:t>
            </a:r>
            <a:r>
              <a:rPr lang="en-US" sz="2800" dirty="0"/>
              <a:t> 1 	7</a:t>
            </a:r>
            <a:r>
              <a:rPr lang="en-US" sz="2800" baseline="30000" dirty="0"/>
              <a:t>th</a:t>
            </a:r>
            <a:r>
              <a:rPr lang="en-US" sz="2800" dirty="0"/>
              <a:t> grade testing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May 8</a:t>
            </a:r>
            <a:r>
              <a:rPr lang="en-US" sz="2800" baseline="30000" dirty="0"/>
              <a:t>th</a:t>
            </a:r>
            <a:r>
              <a:rPr lang="en-US" sz="2800" dirty="0"/>
              <a:t> - May 10</a:t>
            </a:r>
            <a:r>
              <a:rPr lang="en-US" sz="2800" baseline="30000" dirty="0"/>
              <a:t>th</a:t>
            </a:r>
            <a:r>
              <a:rPr lang="en-US" sz="2800" dirty="0"/>
              <a:t> 	6</a:t>
            </a:r>
            <a:r>
              <a:rPr lang="en-US" sz="2800" baseline="30000" dirty="0"/>
              <a:t>th</a:t>
            </a:r>
            <a:r>
              <a:rPr lang="en-US" sz="2800" dirty="0"/>
              <a:t> grade testing	</a:t>
            </a:r>
          </a:p>
        </p:txBody>
      </p:sp>
    </p:spTree>
    <p:extLst>
      <p:ext uri="{BB962C8B-B14F-4D97-AF65-F5344CB8AC3E}">
        <p14:creationId xmlns:p14="http://schemas.microsoft.com/office/powerpoint/2010/main" val="419879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UPCOMING</a:t>
            </a:r>
            <a:br>
              <a:rPr lang="en-US" sz="5400" dirty="0"/>
            </a:br>
            <a:r>
              <a:rPr lang="en-US" sz="5400" dirty="0"/>
              <a:t>STUDENT EVENTS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26" y="0"/>
            <a:ext cx="7221474" cy="6858000"/>
          </a:xfrm>
        </p:spPr>
        <p:txBody>
          <a:bodyPr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9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&amp; Roll to School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Goodie Bag for participating students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10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Fresh Air Friday &amp; $1 Hat Day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Ice Cream Truck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your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PBIS Points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16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Lion King the Musical (CMS Drama)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PTSA Color Battle Pep Rally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23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CMS 8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IB Showcase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Light Snacks Provided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30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7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Zoo Trip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31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PTSA Color Battle Fundraiser Event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$30 raised from the color battle gets you 		into the event (this is Fresh Air Friday)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3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UPCOMING</a:t>
            </a:r>
            <a:br>
              <a:rPr lang="en-US" sz="5400" dirty="0"/>
            </a:br>
            <a:r>
              <a:rPr lang="en-US" sz="5400" dirty="0"/>
              <a:t>GRADE LEVEL EVENTS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5" y="552091"/>
            <a:ext cx="7380305" cy="5915384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DAYS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– April 28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- May 5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– May 12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Grade Level Will Have: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set by 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 of War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Inflatable Obstacle Course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Sumo Wrestling or Gladiator (TBD)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Kona Ice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3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UPCOMING</a:t>
            </a:r>
            <a:br>
              <a:rPr lang="en-US" sz="5400" dirty="0"/>
            </a:br>
            <a:r>
              <a:rPr lang="en-US" sz="5400" dirty="0"/>
              <a:t>8</a:t>
            </a:r>
            <a:r>
              <a:rPr lang="en-US" sz="5400" baseline="30000" dirty="0"/>
              <a:t>th</a:t>
            </a:r>
            <a:r>
              <a:rPr lang="en-US" sz="5400" dirty="0"/>
              <a:t> GRADE EVENTS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027" y="-85725"/>
            <a:ext cx="7380305" cy="6549749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ONLY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i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Dance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19</a:t>
            </a:r>
            <a:r>
              <a:rPr lang="en-US" sz="24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Food = Carrabba’s Italian Grill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i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Fun Day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22</a:t>
            </a:r>
            <a:r>
              <a:rPr lang="en-US" sz="2400" baseline="30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an early release day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9:45 	Chick Fil A Breakfast (Biscuit / Chips/ OJ) $10</a:t>
            </a: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	Inflatables in the gy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/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Day Truck</a:t>
            </a: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	Lunch from Zaxby’s out in the Stadium</a:t>
            </a: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12:45	Pie Teacher in the face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UPCOMING</a:t>
            </a:r>
            <a:br>
              <a:rPr lang="en-US" sz="5400" dirty="0"/>
            </a:br>
            <a:r>
              <a:rPr lang="en-US" sz="5400" dirty="0"/>
              <a:t>8</a:t>
            </a:r>
            <a:r>
              <a:rPr lang="en-US" sz="5400" baseline="30000" dirty="0"/>
              <a:t>th</a:t>
            </a:r>
            <a:r>
              <a:rPr lang="en-US" sz="5400" dirty="0"/>
              <a:t> GRADE EVENTS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027" y="-85725"/>
            <a:ext cx="7380305" cy="6772275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ONLY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i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Academic Signing / Awards / Yearbook Signing Day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23</a:t>
            </a:r>
            <a:r>
              <a:rPr lang="en-US" sz="24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Awards Ceremony Live (9:45)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 of Honor – All A’s All 3 Years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Principal’s Honor Roll – All A’s for Q4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Signing Ceremony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Announce Magnet Students / CITA Students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*(they can take a pic in front their school sign)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Teacher’s Students of the Year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Superlative Winners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8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Video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Walk the Halls to say goodbye to 6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7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Yearbook Signing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grab and go lunch from the cafeteria and students will report to the stadium to sign yearbooks</a:t>
            </a:r>
          </a:p>
        </p:txBody>
      </p:sp>
    </p:spTree>
    <p:extLst>
      <p:ext uri="{BB962C8B-B14F-4D97-AF65-F5344CB8AC3E}">
        <p14:creationId xmlns:p14="http://schemas.microsoft.com/office/powerpoint/2010/main" val="9027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C8681-39CA-4F44-BE40-78B6AEA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UPCOMING</a:t>
            </a:r>
            <a:br>
              <a:rPr lang="en-US" sz="5400" dirty="0"/>
            </a:br>
            <a:r>
              <a:rPr lang="en-US" sz="5400" dirty="0"/>
              <a:t>STUDENT EVENTS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F9A3-0ABD-482F-AAFA-5070755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027" y="-85725"/>
            <a:ext cx="7380305" cy="6772275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ONLY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i="1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Drive Thru Ceremony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24</a:t>
            </a:r>
            <a:r>
              <a:rPr lang="en-US" sz="24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Parade (Starts at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gym)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1:  Entrance / Traffic Line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2: Welcome Signs &amp; Drive Thru Directions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3: Check In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4: Mr. Thompson announces name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5: Havis gives student certificate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6: Bubble machine / Confetti / Streamers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7: 8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Teacher Picture (Noise makers-Horns)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8: PTSA Sign or Sweet Treat? TBD by PTSA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Times: will be by homeroom teacher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9:45 	ELA Homerooms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	Math Homerooms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	Social Studies Homerooms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	Science Homerooms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5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1350</Words>
  <Application>Microsoft Office PowerPoint</Application>
  <PresentationFormat>Widescreen</PresentationFormat>
  <Paragraphs>317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CAMPBELL MIDDLE SCHOOL Principal’s Advisory Council</vt:lpstr>
      <vt:lpstr>MEMBERS</vt:lpstr>
      <vt:lpstr>FROM THE BOARD MEETING</vt:lpstr>
      <vt:lpstr>TESTING</vt:lpstr>
      <vt:lpstr>UPCOMING STUDENT EVENTS</vt:lpstr>
      <vt:lpstr>UPCOMING GRADE LEVEL EVENTS</vt:lpstr>
      <vt:lpstr>UPCOMING 8th GRADE EVENTS</vt:lpstr>
      <vt:lpstr>UPCOMING 8th GRADE EVENTS</vt:lpstr>
      <vt:lpstr>UPCOMING STUDENT EVENTS</vt:lpstr>
      <vt:lpstr>PowerPoint Presentation</vt:lpstr>
      <vt:lpstr>PowerPoint Presentation</vt:lpstr>
      <vt:lpstr>Title 1 $70,000 … this is what they approved</vt:lpstr>
      <vt:lpstr>Title 1 $70,000 … this is what they approved</vt:lpstr>
      <vt:lpstr>Title 1 $70,000 … this is what they approved</vt:lpstr>
      <vt:lpstr>Title 1 $70,000 … this is what they approved</vt:lpstr>
      <vt:lpstr>Title 1 $70,000 … this is what they approved</vt:lpstr>
      <vt:lpstr>Title 1 $70,000 … this is what they approved</vt:lpstr>
      <vt:lpstr>SO …</vt:lpstr>
      <vt:lpstr>Prioritized Need #1: All students need to be able to read and write on grade level</vt:lpstr>
      <vt:lpstr>Prioritized Need #2: All students need to be able to perform on grade level in math</vt:lpstr>
      <vt:lpstr>Prioritized Need #3: All students need to demonstrate social emotional control </vt:lpstr>
      <vt:lpstr>Agenda for 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CAMPBELL MIDDLE SCHOOL Principal’s Advisory Council</dc:title>
  <dc:creator>Camille Havis</dc:creator>
  <cp:lastModifiedBy>Camille Havis</cp:lastModifiedBy>
  <cp:revision>45</cp:revision>
  <cp:lastPrinted>2021-02-11T18:35:27Z</cp:lastPrinted>
  <dcterms:created xsi:type="dcterms:W3CDTF">2021-02-02T20:15:04Z</dcterms:created>
  <dcterms:modified xsi:type="dcterms:W3CDTF">2023-02-25T16:58:45Z</dcterms:modified>
</cp:coreProperties>
</file>