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5" r:id="rId3"/>
    <p:sldId id="259" r:id="rId4"/>
    <p:sldId id="277" r:id="rId5"/>
    <p:sldId id="295" r:id="rId6"/>
    <p:sldId id="305" r:id="rId7"/>
    <p:sldId id="296" r:id="rId8"/>
    <p:sldId id="260" r:id="rId9"/>
    <p:sldId id="291" r:id="rId10"/>
    <p:sldId id="262" r:id="rId11"/>
    <p:sldId id="282" r:id="rId12"/>
    <p:sldId id="261" r:id="rId13"/>
    <p:sldId id="281" r:id="rId14"/>
    <p:sldId id="263" r:id="rId15"/>
    <p:sldId id="283" r:id="rId16"/>
    <p:sldId id="297" r:id="rId17"/>
    <p:sldId id="310" r:id="rId18"/>
    <p:sldId id="309" r:id="rId19"/>
    <p:sldId id="267" r:id="rId20"/>
    <p:sldId id="286" r:id="rId21"/>
    <p:sldId id="268" r:id="rId22"/>
    <p:sldId id="287" r:id="rId23"/>
    <p:sldId id="269" r:id="rId24"/>
    <p:sldId id="288" r:id="rId25"/>
    <p:sldId id="311" r:id="rId26"/>
    <p:sldId id="307" r:id="rId27"/>
    <p:sldId id="306" r:id="rId28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arry On" panose="020B0604020202020204" charset="0"/>
      <p:regular r:id="rId35"/>
    </p:embeddedFont>
    <p:embeddedFont>
      <p:font typeface="Gorgeous Serif Font" panose="020B0604020202020204" charset="0"/>
      <p:regular r:id="rId36"/>
    </p:embeddedFont>
    <p:embeddedFont>
      <p:font typeface="KASunsetChaser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4605C7"/>
    <a:srgbClr val="E40066"/>
    <a:srgbClr val="FB4D3D"/>
    <a:srgbClr val="03CEA4"/>
    <a:srgbClr val="BF0000"/>
    <a:srgbClr val="345995"/>
    <a:srgbClr val="F4B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9077F-4320-4D85-A902-C25936160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BB05F-8FE4-4231-B39F-0DB736B8C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E1CE0-8C7D-4078-8F51-A7CD3DFB7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1C-7D22-40F8-A086-71107A171FF6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83235-626B-4B93-8BA1-5ED7DAD5E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627D6-EFC1-4620-8FBA-9517DEF45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6EBA-C17D-4F8A-9560-743981A94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7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04B6A-E951-485D-8794-827A7DB01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0B888-AA90-4E5D-B2CA-927F44070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C8736-05E4-4B81-A87F-0BACE724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1C-7D22-40F8-A086-71107A171FF6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979D3-D009-4665-B209-5DC0D431C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7B533-5F10-4621-B94D-A081F88DD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6EBA-C17D-4F8A-9560-743981A94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D09985-7171-4559-8DD0-185A45DF5C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3078F-43BB-43E5-82C5-B9621795B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79FF8-F10E-4549-891B-C26BC4D88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1C-7D22-40F8-A086-71107A171FF6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2B129-6DC7-48DB-8C32-BD99D366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4121-5386-4AEA-89AA-56B832FB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6EBA-C17D-4F8A-9560-743981A94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2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D78C0-78D3-4EF5-8D8A-F08E3206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88996-F45F-4390-8195-081F0402E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FF973-5B76-48CD-B486-6C576FD7C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1C-7D22-40F8-A086-71107A171FF6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CB3E-9E83-40BB-99D3-2533F95BF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E21FE-FACF-4076-8E2A-9FB12522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6EBA-C17D-4F8A-9560-743981A94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7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1663A-1297-4FC5-9E87-74FF8C2C0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F85B2-A5C1-4BDF-9F14-DA2212B2B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58D3D-F927-4808-909E-A99BA655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1C-7D22-40F8-A086-71107A171FF6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7F08-4467-4A0D-A99B-2B85E28DB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CEDE2-87A6-4BE3-899E-8907B38D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6EBA-C17D-4F8A-9560-743981A94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3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275D-903D-4000-8114-E20C9CBBB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33964-2698-49BA-AE90-A2AF20D8F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32C14-6366-4CF4-8DB4-78994EAE5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AA44A-21E1-47CC-A2CE-16CDC2A9C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1C-7D22-40F8-A086-71107A171FF6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BE200-ABF3-4AA8-8157-F8AF2AD32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009FE-D6E6-4C08-8848-FA9F43898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6EBA-C17D-4F8A-9560-743981A94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2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04E29-EA78-468B-A7A2-D59B164AC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0404A-E5C8-4018-9C1E-333A4F34C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3B144-2C2A-4A08-9E39-484EBF12E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E19C5-CA5E-41E7-95BD-493C097BD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6B36A0-1662-49C4-94C9-6270B721C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F57371-491C-421D-80F0-0D0459A7B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1C-7D22-40F8-A086-71107A171FF6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B3CD1-1ED3-4D9D-AD52-68B969CAC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A305B-C295-4564-8472-6F1D3A1E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6EBA-C17D-4F8A-9560-743981A94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0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394F1-73AB-4990-9A44-674EFF6C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460DBF-40C3-47C7-B6A5-BFE98B41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1C-7D22-40F8-A086-71107A171FF6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14BFC-B732-433E-917A-4E193342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15AAA-CAA3-4F8F-B568-F719A7FF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6EBA-C17D-4F8A-9560-743981A94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09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5C7D7-860F-4875-916A-ACE416F64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1C-7D22-40F8-A086-71107A171FF6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4B73A3-547A-4309-B060-B9A2463D4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3BBFB-36C6-4124-ACF4-1E3DF246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6EBA-C17D-4F8A-9560-743981A94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3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7096-A9E9-41DC-9A01-EB2F914E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E2F09-7B50-4FEC-A4AF-5EFC486E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C0094-0455-477D-B276-CBA111C12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7F854-EB3F-47AF-BA05-0C58C00E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1C-7D22-40F8-A086-71107A171FF6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7AC38-A7B4-4132-A7B5-3F9F6B150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3252A-FCE4-4A2F-93C4-890BFD3B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6EBA-C17D-4F8A-9560-743981A94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FCBE6-8387-4903-8A96-9FD771F9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E34B9E-DD91-4EC0-92CE-170CDFAF76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C1BC7-003D-43BE-9216-4CF022B58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C8429-D537-439B-BED3-4FBD40CFF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851C-7D22-40F8-A086-71107A171FF6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64026-70CE-4CBE-A483-062B3D6A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F978A-65F6-4E4B-A16C-FD9936CD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6EBA-C17D-4F8A-9560-743981A94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1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4DB190-D5E0-4C78-AC24-5F48BC1B4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67A02-EDD7-4ADE-B43F-6AE595B57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487B2-86ED-4FBA-8FD8-48F180CCE5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7851C-7D22-40F8-A086-71107A171FF6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86871-7A99-4F2E-A872-72B7A0227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DAEEF-07C4-467A-BBD1-E5D5565DB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06EBA-C17D-4F8A-9560-743981A94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7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bbk12.org/page/51289/student-laptop-program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bcobbstor.blob.core.windows.net/media/WWWCobb/medialib/laptop-installprinterusbcable.309cb358596.pd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bbk12.or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with a blank screen&#10;&#10;Description automatically generated with medium confidence">
            <a:extLst>
              <a:ext uri="{FF2B5EF4-FFF2-40B4-BE49-F238E27FC236}">
                <a16:creationId xmlns:a16="http://schemas.microsoft.com/office/drawing/2014/main" id="{02C72F38-9E12-47AB-AA1A-4507C2DD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42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BA7D92-5D4F-4316-9BC1-2F744E06CEFA}"/>
              </a:ext>
            </a:extLst>
          </p:cNvPr>
          <p:cNvSpPr/>
          <p:nvPr/>
        </p:nvSpPr>
        <p:spPr>
          <a:xfrm>
            <a:off x="4067244" y="707610"/>
            <a:ext cx="40575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rry On" pitchFamily="50" charset="0"/>
              </a:rPr>
              <a:t>Lost Mountain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D611DE-B9CA-46F4-A8FB-7581C350A4B4}"/>
              </a:ext>
            </a:extLst>
          </p:cNvPr>
          <p:cNvSpPr/>
          <p:nvPr/>
        </p:nvSpPr>
        <p:spPr>
          <a:xfrm>
            <a:off x="2972237" y="1376285"/>
            <a:ext cx="6247525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0" cap="none" spc="0" dirty="0">
                <a:ln w="0"/>
                <a:solidFill>
                  <a:schemeClr val="tx1"/>
                </a:solidFill>
                <a:effectLst>
                  <a:glow rad="63500">
                    <a:srgbClr val="BF000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SunsetChaser" pitchFamily="2" charset="0"/>
                <a:ea typeface="PBLifeBeginsAfterCoffee" panose="02000603000000000000" pitchFamily="2" charset="0"/>
              </a:rPr>
              <a:t>Laptop</a:t>
            </a:r>
          </a:p>
          <a:p>
            <a:pPr algn="ctr"/>
            <a:r>
              <a:rPr lang="en-US" sz="11500" dirty="0">
                <a:ln w="0"/>
                <a:effectLst>
                  <a:glow rad="63500">
                    <a:srgbClr val="BF000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SunsetChaser" pitchFamily="2" charset="0"/>
                <a:ea typeface="PBLifeBeginsAfterCoffee" panose="02000603000000000000" pitchFamily="2" charset="0"/>
              </a:rPr>
              <a:t>Orientation</a:t>
            </a:r>
            <a:endParaRPr lang="en-US" sz="11500" b="0" cap="none" spc="0" dirty="0">
              <a:ln w="0"/>
              <a:solidFill>
                <a:schemeClr val="tx1"/>
              </a:solidFill>
              <a:effectLst>
                <a:glow rad="63500">
                  <a:srgbClr val="BF0000">
                    <a:alpha val="4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SunsetChaser" pitchFamily="2" charset="0"/>
              <a:ea typeface="PBLifeBeginsAfterCoffee" panose="02000603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AF6DDF-7339-4952-BE3C-FBBB2DF9A1AB}"/>
              </a:ext>
            </a:extLst>
          </p:cNvPr>
          <p:cNvSpPr txBox="1"/>
          <p:nvPr/>
        </p:nvSpPr>
        <p:spPr>
          <a:xfrm>
            <a:off x="4012743" y="4609585"/>
            <a:ext cx="50449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600" i="0" dirty="0">
                <a:solidFill>
                  <a:srgbClr val="201F1E"/>
                </a:solidFill>
                <a:effectLst/>
                <a:latin typeface="+mj-lt"/>
              </a:rPr>
              <a:t>Today I will learn the knowledge </a:t>
            </a:r>
            <a:r>
              <a:rPr lang="en-US" sz="1600" b="0" i="0" dirty="0">
                <a:solidFill>
                  <a:srgbClr val="201F1E"/>
                </a:solidFill>
                <a:effectLst/>
                <a:latin typeface="+mj-lt"/>
              </a:rPr>
              <a:t>and skills needed to be successful using technology within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2860652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with a blank screen&#10;&#10;Description automatically generated with medium confidence">
            <a:extLst>
              <a:ext uri="{FF2B5EF4-FFF2-40B4-BE49-F238E27FC236}">
                <a16:creationId xmlns:a16="http://schemas.microsoft.com/office/drawing/2014/main" id="{02C72F38-9E12-47AB-AA1A-4507C2DD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8D611DE-B9CA-46F4-A8FB-7581C350A4B4}"/>
              </a:ext>
            </a:extLst>
          </p:cNvPr>
          <p:cNvSpPr/>
          <p:nvPr/>
        </p:nvSpPr>
        <p:spPr>
          <a:xfrm>
            <a:off x="2586886" y="1613118"/>
            <a:ext cx="7018268" cy="1862048"/>
          </a:xfrm>
          <a:prstGeom prst="rect">
            <a:avLst/>
          </a:prstGeom>
          <a:noFill/>
          <a:effectLst>
            <a:glow rad="127000">
              <a:srgbClr val="F4B333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effectLst>
                  <a:glow rad="63500">
                    <a:srgbClr val="FB4D3D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SunsetChaser" pitchFamily="2" charset="0"/>
                <a:ea typeface="PBLifeBeginsAfterCoffee" panose="02000603000000000000" pitchFamily="2" charset="0"/>
              </a:rPr>
              <a:t>Laptop Issues</a:t>
            </a:r>
            <a:endParaRPr lang="en-US" sz="11500" b="0" cap="none" spc="0" dirty="0">
              <a:ln w="0"/>
              <a:solidFill>
                <a:schemeClr val="tx1"/>
              </a:solidFill>
              <a:effectLst>
                <a:glow rad="63500">
                  <a:srgbClr val="FB4D3D">
                    <a:alpha val="4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SunsetChaser" pitchFamily="2" charset="0"/>
              <a:ea typeface="PBLifeBeginsAfterCoffe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6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B10F4F-C610-4B2B-874D-95F1627D5DA9}"/>
              </a:ext>
            </a:extLst>
          </p:cNvPr>
          <p:cNvSpPr/>
          <p:nvPr/>
        </p:nvSpPr>
        <p:spPr>
          <a:xfrm>
            <a:off x="715108" y="1878068"/>
            <a:ext cx="10761784" cy="472765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Shut down your laptop.  Do this by clicking on the Windows Icon in the bottom Left-hand corner of your screen.  Click on Shut Down.  DO NOT Shut Down by holding the power button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Wait 1 minute (This is important; count to 60)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Restart your Laptop by pushing the power button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If this does not solve the issue, then go to Laptop Support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85BC80-7FB8-42C2-9B20-EA31AE05E482}"/>
              </a:ext>
            </a:extLst>
          </p:cNvPr>
          <p:cNvSpPr/>
          <p:nvPr/>
        </p:nvSpPr>
        <p:spPr>
          <a:xfrm>
            <a:off x="1114590" y="123742"/>
            <a:ext cx="100973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cs typeface="Times New Roman" panose="02020603050405020304" pitchFamily="18" charset="0"/>
              </a:rPr>
              <a:t>If you are having an issue with your laptop follow these steps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orgeous Serif Fon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25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with a blank screen&#10;&#10;Description automatically generated with medium confidence">
            <a:extLst>
              <a:ext uri="{FF2B5EF4-FFF2-40B4-BE49-F238E27FC236}">
                <a16:creationId xmlns:a16="http://schemas.microsoft.com/office/drawing/2014/main" id="{02C72F38-9E12-47AB-AA1A-4507C2DD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8D611DE-B9CA-46F4-A8FB-7581C350A4B4}"/>
              </a:ext>
            </a:extLst>
          </p:cNvPr>
          <p:cNvSpPr/>
          <p:nvPr/>
        </p:nvSpPr>
        <p:spPr>
          <a:xfrm>
            <a:off x="4040790" y="1155918"/>
            <a:ext cx="4110420" cy="3631763"/>
          </a:xfrm>
          <a:prstGeom prst="rect">
            <a:avLst/>
          </a:prstGeom>
          <a:noFill/>
          <a:effectLst>
            <a:glow rad="127000">
              <a:srgbClr val="F4B333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>
                <a:ln w="0"/>
                <a:solidFill>
                  <a:schemeClr val="tx1"/>
                </a:solidFill>
                <a:effectLst>
                  <a:glow rad="63500">
                    <a:srgbClr val="F4B333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SunsetChaser" pitchFamily="2" charset="0"/>
                <a:ea typeface="PBLifeBeginsAfterCoffee" panose="02000603000000000000" pitchFamily="2" charset="0"/>
              </a:rPr>
              <a:t>Laptop </a:t>
            </a:r>
          </a:p>
          <a:p>
            <a:pPr algn="ctr"/>
            <a:r>
              <a:rPr lang="en-US" sz="11500" b="0" cap="none" spc="0" dirty="0">
                <a:ln w="0"/>
                <a:solidFill>
                  <a:schemeClr val="tx1"/>
                </a:solidFill>
                <a:effectLst>
                  <a:glow rad="63500">
                    <a:srgbClr val="F4B333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SunsetChaser" pitchFamily="2" charset="0"/>
                <a:ea typeface="PBLifeBeginsAfterCoffee" panose="02000603000000000000" pitchFamily="2" charset="0"/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2440141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B10F4F-C610-4B2B-874D-95F1627D5DA9}"/>
              </a:ext>
            </a:extLst>
          </p:cNvPr>
          <p:cNvSpPr/>
          <p:nvPr/>
        </p:nvSpPr>
        <p:spPr>
          <a:xfrm>
            <a:off x="1114590" y="2006600"/>
            <a:ext cx="9896310" cy="44577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Laptop Support</a:t>
            </a:r>
            <a:endParaRPr lang="en-US" sz="2800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Laptop Kiosk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Located in the school media center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Follow the instructions at the Laptop Kiosk and print your ticket.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Leave your laptop in the media center- ask one of the media center staff members to help you find it if needed.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85BC80-7FB8-42C2-9B20-EA31AE05E482}"/>
              </a:ext>
            </a:extLst>
          </p:cNvPr>
          <p:cNvSpPr/>
          <p:nvPr/>
        </p:nvSpPr>
        <p:spPr>
          <a:xfrm>
            <a:off x="1114590" y="123742"/>
            <a:ext cx="100973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atin typeface="Gorgeous Serif Font" panose="00000500000000000000" pitchFamily="50" charset="0"/>
              </a:rPr>
              <a:t>How do I get help for problems with my laptop?</a:t>
            </a:r>
          </a:p>
        </p:txBody>
      </p:sp>
    </p:spTree>
    <p:extLst>
      <p:ext uri="{BB962C8B-B14F-4D97-AF65-F5344CB8AC3E}">
        <p14:creationId xmlns:p14="http://schemas.microsoft.com/office/powerpoint/2010/main" val="2453071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with a blank screen&#10;&#10;Description automatically generated with medium confidence">
            <a:extLst>
              <a:ext uri="{FF2B5EF4-FFF2-40B4-BE49-F238E27FC236}">
                <a16:creationId xmlns:a16="http://schemas.microsoft.com/office/drawing/2014/main" id="{02C72F38-9E12-47AB-AA1A-4507C2DD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8D611DE-B9CA-46F4-A8FB-7581C350A4B4}"/>
              </a:ext>
            </a:extLst>
          </p:cNvPr>
          <p:cNvSpPr/>
          <p:nvPr/>
        </p:nvSpPr>
        <p:spPr>
          <a:xfrm>
            <a:off x="2861808" y="1613118"/>
            <a:ext cx="6468437" cy="3785652"/>
          </a:xfrm>
          <a:prstGeom prst="rect">
            <a:avLst/>
          </a:prstGeom>
          <a:noFill/>
          <a:effectLst>
            <a:glow rad="127000">
              <a:srgbClr val="F4B333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glow rad="63500">
                    <a:srgbClr val="345995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SunsetChaser" pitchFamily="2" charset="0"/>
                <a:ea typeface="PBLifeBeginsAfterCoffee" panose="02000603000000000000" pitchFamily="2" charset="0"/>
              </a:rPr>
              <a:t>Adding Printers</a:t>
            </a:r>
            <a:r>
              <a:rPr lang="en-US" sz="8000" dirty="0">
                <a:ln w="0"/>
                <a:effectLst>
                  <a:glow rad="63500">
                    <a:srgbClr val="345995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SunsetChaser" pitchFamily="2" charset="0"/>
                <a:ea typeface="PBLifeBeginsAfterCoffee" panose="02000603000000000000" pitchFamily="2" charset="0"/>
              </a:rPr>
              <a:t>,</a:t>
            </a:r>
          </a:p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glow rad="63500">
                    <a:srgbClr val="345995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SunsetChaser" pitchFamily="2" charset="0"/>
                <a:ea typeface="PBLifeBeginsAfterCoffee" panose="02000603000000000000" pitchFamily="2" charset="0"/>
              </a:rPr>
              <a:t>Headphones, &amp; </a:t>
            </a:r>
          </a:p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glow rad="63500">
                    <a:srgbClr val="345995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SunsetChaser" pitchFamily="2" charset="0"/>
                <a:ea typeface="PBLifeBeginsAfterCoffee" panose="02000603000000000000" pitchFamily="2" charset="0"/>
              </a:rPr>
              <a:t>Bluetooth Devices</a:t>
            </a:r>
          </a:p>
        </p:txBody>
      </p:sp>
    </p:spTree>
    <p:extLst>
      <p:ext uri="{BB962C8B-B14F-4D97-AF65-F5344CB8AC3E}">
        <p14:creationId xmlns:p14="http://schemas.microsoft.com/office/powerpoint/2010/main" val="3707524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B10F4F-C610-4B2B-874D-95F1627D5DA9}"/>
              </a:ext>
            </a:extLst>
          </p:cNvPr>
          <p:cNvSpPr/>
          <p:nvPr/>
        </p:nvSpPr>
        <p:spPr>
          <a:xfrm>
            <a:off x="715108" y="2118359"/>
            <a:ext cx="10761784" cy="41148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When you are at home, you will be able to access these instructions from your bookmarked “Student Laptop Resources” site.</a:t>
            </a:r>
          </a:p>
          <a:p>
            <a:endParaRPr lang="en-US" sz="3200" dirty="0">
              <a:solidFill>
                <a:schemeClr val="tx1"/>
              </a:solidFill>
              <a:latin typeface="+mj-lt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Instructions for Installing Printers at Home</a:t>
            </a:r>
            <a:endParaRPr lang="en-US" sz="3200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85BC80-7FB8-42C2-9B20-EA31AE05E482}"/>
              </a:ext>
            </a:extLst>
          </p:cNvPr>
          <p:cNvSpPr/>
          <p:nvPr/>
        </p:nvSpPr>
        <p:spPr>
          <a:xfrm>
            <a:off x="1114590" y="123742"/>
            <a:ext cx="100973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Gorgeous Serif Font" panose="00000500000000000000" pitchFamily="50" charset="0"/>
              </a:rPr>
              <a:t>How can I add my home printer to my laptop?</a:t>
            </a:r>
          </a:p>
        </p:txBody>
      </p:sp>
    </p:spTree>
    <p:extLst>
      <p:ext uri="{BB962C8B-B14F-4D97-AF65-F5344CB8AC3E}">
        <p14:creationId xmlns:p14="http://schemas.microsoft.com/office/powerpoint/2010/main" val="3051018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B10F4F-C610-4B2B-874D-95F1627D5DA9}"/>
              </a:ext>
            </a:extLst>
          </p:cNvPr>
          <p:cNvSpPr/>
          <p:nvPr/>
        </p:nvSpPr>
        <p:spPr>
          <a:xfrm>
            <a:off x="715108" y="1862667"/>
            <a:ext cx="10761784" cy="4165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 the search bar, type “Bluetooth.” Click “Open.”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Click on the + “Add Bluetooth or other device.”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Choose the option for your device.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85BC80-7FB8-42C2-9B20-EA31AE05E482}"/>
              </a:ext>
            </a:extLst>
          </p:cNvPr>
          <p:cNvSpPr/>
          <p:nvPr/>
        </p:nvSpPr>
        <p:spPr>
          <a:xfrm>
            <a:off x="1047319" y="108341"/>
            <a:ext cx="100973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350" cmpd="sng">
                  <a:noFill/>
                  <a:prstDash val="solid"/>
                </a:ln>
                <a:solidFill>
                  <a:srgbClr val="00B050"/>
                </a:solidFill>
                <a:latin typeface="Gorgeous Serif Font" panose="00000500000000000000" pitchFamily="50" charset="0"/>
              </a:rPr>
              <a:t>How can I link my Bluetooth devices (headphones) to my laptop?</a:t>
            </a:r>
          </a:p>
        </p:txBody>
      </p:sp>
    </p:spTree>
    <p:extLst>
      <p:ext uri="{BB962C8B-B14F-4D97-AF65-F5344CB8AC3E}">
        <p14:creationId xmlns:p14="http://schemas.microsoft.com/office/powerpoint/2010/main" val="379577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B10F4F-C610-4B2B-874D-95F1627D5DA9}"/>
              </a:ext>
            </a:extLst>
          </p:cNvPr>
          <p:cNvSpPr/>
          <p:nvPr/>
        </p:nvSpPr>
        <p:spPr>
          <a:xfrm>
            <a:off x="715108" y="1417321"/>
            <a:ext cx="10761784" cy="50596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Click on File in the upper left corner.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Scroll down to Save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Click on the “folder icon”: Browse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Name the file and Click Save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If you want to save the file to a specific folder then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Click on the folder icon listed with the name of the folder you want to save in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Name the file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Click Save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85BC80-7FB8-42C2-9B20-EA31AE05E482}"/>
              </a:ext>
            </a:extLst>
          </p:cNvPr>
          <p:cNvSpPr/>
          <p:nvPr/>
        </p:nvSpPr>
        <p:spPr>
          <a:xfrm>
            <a:off x="382897" y="138821"/>
            <a:ext cx="10761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350" cmpd="sng">
                  <a:noFill/>
                  <a:prstDash val="solid"/>
                </a:ln>
                <a:solidFill>
                  <a:srgbClr val="FFFF00"/>
                </a:solidFill>
                <a:latin typeface="Gorgeous Serif Font" panose="00000500000000000000" pitchFamily="50" charset="0"/>
              </a:rPr>
              <a:t>How do I save a File on my Computer</a:t>
            </a:r>
          </a:p>
        </p:txBody>
      </p:sp>
    </p:spTree>
    <p:extLst>
      <p:ext uri="{BB962C8B-B14F-4D97-AF65-F5344CB8AC3E}">
        <p14:creationId xmlns:p14="http://schemas.microsoft.com/office/powerpoint/2010/main" val="2696421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B10F4F-C610-4B2B-874D-95F1627D5DA9}"/>
              </a:ext>
            </a:extLst>
          </p:cNvPr>
          <p:cNvSpPr/>
          <p:nvPr/>
        </p:nvSpPr>
        <p:spPr>
          <a:xfrm>
            <a:off x="715108" y="1478280"/>
            <a:ext cx="10761784" cy="50901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Click on File in the upper left corner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Scroll down to Save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Click on the “blue cloud” icon: One Drive – Cobb County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Name the File and click Save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If you want to save the file to a specific folder then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Click on the folder icon listed with the name of the folder you want to save in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Name the file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Click Save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85BC80-7FB8-42C2-9B20-EA31AE05E482}"/>
              </a:ext>
            </a:extLst>
          </p:cNvPr>
          <p:cNvSpPr/>
          <p:nvPr/>
        </p:nvSpPr>
        <p:spPr>
          <a:xfrm>
            <a:off x="1047319" y="108341"/>
            <a:ext cx="100973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350" cmpd="sng">
                  <a:noFill/>
                  <a:prstDash val="solid"/>
                </a:ln>
                <a:solidFill>
                  <a:srgbClr val="FFFF00"/>
                </a:solidFill>
                <a:latin typeface="Gorgeous Serif Font" panose="00000500000000000000" pitchFamily="50" charset="0"/>
              </a:rPr>
              <a:t>How do I save a File on One Drive</a:t>
            </a:r>
          </a:p>
        </p:txBody>
      </p:sp>
    </p:spTree>
    <p:extLst>
      <p:ext uri="{BB962C8B-B14F-4D97-AF65-F5344CB8AC3E}">
        <p14:creationId xmlns:p14="http://schemas.microsoft.com/office/powerpoint/2010/main" val="542451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with a blank screen&#10;&#10;Description automatically generated with medium confidence">
            <a:extLst>
              <a:ext uri="{FF2B5EF4-FFF2-40B4-BE49-F238E27FC236}">
                <a16:creationId xmlns:a16="http://schemas.microsoft.com/office/drawing/2014/main" id="{02C72F38-9E12-47AB-AA1A-4507C2DD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8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8D611DE-B9CA-46F4-A8FB-7581C350A4B4}"/>
              </a:ext>
            </a:extLst>
          </p:cNvPr>
          <p:cNvSpPr/>
          <p:nvPr/>
        </p:nvSpPr>
        <p:spPr>
          <a:xfrm>
            <a:off x="2728773" y="1613118"/>
            <a:ext cx="6734536" cy="3046988"/>
          </a:xfrm>
          <a:prstGeom prst="rect">
            <a:avLst/>
          </a:prstGeom>
          <a:noFill/>
          <a:effectLst>
            <a:glow rad="127000">
              <a:srgbClr val="F4B333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chemeClr val="tx1"/>
                </a:solidFill>
                <a:effectLst>
                  <a:glow rad="63500">
                    <a:srgbClr val="E40066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SunsetChaser" pitchFamily="2" charset="0"/>
                <a:ea typeface="PBLifeBeginsAfterCoffee" panose="02000603000000000000" pitchFamily="2" charset="0"/>
              </a:rPr>
              <a:t>Organizing &amp;</a:t>
            </a:r>
          </a:p>
          <a:p>
            <a:pPr algn="ctr"/>
            <a:r>
              <a:rPr lang="en-US" sz="9600" dirty="0">
                <a:ln w="0"/>
                <a:effectLst>
                  <a:glow rad="63500">
                    <a:srgbClr val="E40066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SunsetChaser" pitchFamily="2" charset="0"/>
                <a:ea typeface="PBLifeBeginsAfterCoffee" panose="02000603000000000000" pitchFamily="2" charset="0"/>
              </a:rPr>
              <a:t>Managing Files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glow rad="63500">
                  <a:srgbClr val="E40066">
                    <a:alpha val="4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SunsetChaser" pitchFamily="2" charset="0"/>
              <a:ea typeface="PBLifeBeginsAfterCoffe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2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B10F4F-C610-4B2B-874D-95F1627D5DA9}"/>
              </a:ext>
            </a:extLst>
          </p:cNvPr>
          <p:cNvSpPr/>
          <p:nvPr/>
        </p:nvSpPr>
        <p:spPr>
          <a:xfrm>
            <a:off x="661180" y="2225040"/>
            <a:ext cx="10761784" cy="423672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will come to school each day with a charged laptop.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will use the laptop appropriately with class lessons.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will keep my laptop protected in the case at all times.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will carry my laptop appropriately.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will not have food and drink near my laptop.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will follow procedures to report issues with my laptop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will not touch the laptop of another student without permission.</a:t>
            </a: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85BC80-7FB8-42C2-9B20-EA31AE05E482}"/>
              </a:ext>
            </a:extLst>
          </p:cNvPr>
          <p:cNvSpPr/>
          <p:nvPr/>
        </p:nvSpPr>
        <p:spPr>
          <a:xfrm>
            <a:off x="773721" y="144844"/>
            <a:ext cx="105367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Gorgeous Serif Font" panose="00000500000000000000" pitchFamily="50" charset="0"/>
              </a:rPr>
              <a:t>What are the norms and expectations for using my laptop?</a:t>
            </a:r>
          </a:p>
        </p:txBody>
      </p:sp>
    </p:spTree>
    <p:extLst>
      <p:ext uri="{BB962C8B-B14F-4D97-AF65-F5344CB8AC3E}">
        <p14:creationId xmlns:p14="http://schemas.microsoft.com/office/powerpoint/2010/main" val="114224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B10F4F-C610-4B2B-874D-95F1627D5DA9}"/>
              </a:ext>
            </a:extLst>
          </p:cNvPr>
          <p:cNvSpPr/>
          <p:nvPr/>
        </p:nvSpPr>
        <p:spPr>
          <a:xfrm>
            <a:off x="782379" y="2606040"/>
            <a:ext cx="10761784" cy="362712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Open 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Office 365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Select 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One Drive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All of your files are displayed in a list.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Look through your old files. Delete any that aren’t needed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85BC80-7FB8-42C2-9B20-EA31AE05E482}"/>
              </a:ext>
            </a:extLst>
          </p:cNvPr>
          <p:cNvSpPr/>
          <p:nvPr/>
        </p:nvSpPr>
        <p:spPr>
          <a:xfrm>
            <a:off x="1114590" y="123742"/>
            <a:ext cx="100973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noFill/>
                  <a:prstDash val="solid"/>
                </a:ln>
                <a:latin typeface="Gorgeous Serif Font" panose="00000500000000000000" pitchFamily="50" charset="0"/>
              </a:rPr>
              <a:t>How should I organize my files and folders in Office 365?</a:t>
            </a:r>
          </a:p>
        </p:txBody>
      </p:sp>
    </p:spTree>
    <p:extLst>
      <p:ext uri="{BB962C8B-B14F-4D97-AF65-F5344CB8AC3E}">
        <p14:creationId xmlns:p14="http://schemas.microsoft.com/office/powerpoint/2010/main" val="3212887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05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with a blank screen&#10;&#10;Description automatically generated with medium confidence">
            <a:extLst>
              <a:ext uri="{FF2B5EF4-FFF2-40B4-BE49-F238E27FC236}">
                <a16:creationId xmlns:a16="http://schemas.microsoft.com/office/drawing/2014/main" id="{02C72F38-9E12-47AB-AA1A-4507C2DD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8D611DE-B9CA-46F4-A8FB-7581C350A4B4}"/>
              </a:ext>
            </a:extLst>
          </p:cNvPr>
          <p:cNvSpPr/>
          <p:nvPr/>
        </p:nvSpPr>
        <p:spPr>
          <a:xfrm>
            <a:off x="3608780" y="1201638"/>
            <a:ext cx="4974439" cy="3631763"/>
          </a:xfrm>
          <a:prstGeom prst="rect">
            <a:avLst/>
          </a:prstGeom>
          <a:noFill/>
          <a:effectLst>
            <a:glow rad="127000">
              <a:srgbClr val="F4B333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>
                <a:ln w="0"/>
                <a:solidFill>
                  <a:schemeClr val="tx1"/>
                </a:solidFill>
                <a:effectLst>
                  <a:glow rad="63500">
                    <a:srgbClr val="F4B333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SunsetChaser" pitchFamily="2" charset="0"/>
                <a:ea typeface="PBLifeBeginsAfterCoffee" panose="02000603000000000000" pitchFamily="2" charset="0"/>
              </a:rPr>
              <a:t>Creating </a:t>
            </a:r>
          </a:p>
          <a:p>
            <a:pPr algn="ctr"/>
            <a:r>
              <a:rPr lang="en-US" sz="11500" b="0" cap="none" spc="0" dirty="0">
                <a:ln w="0"/>
                <a:solidFill>
                  <a:schemeClr val="tx1"/>
                </a:solidFill>
                <a:effectLst>
                  <a:glow rad="63500">
                    <a:srgbClr val="F4B333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SunsetChaser" pitchFamily="2" charset="0"/>
                <a:ea typeface="PBLifeBeginsAfterCoffee" panose="02000603000000000000" pitchFamily="2" charset="0"/>
              </a:rPr>
              <a:t>Folders</a:t>
            </a:r>
          </a:p>
        </p:txBody>
      </p:sp>
    </p:spTree>
    <p:extLst>
      <p:ext uri="{BB962C8B-B14F-4D97-AF65-F5344CB8AC3E}">
        <p14:creationId xmlns:p14="http://schemas.microsoft.com/office/powerpoint/2010/main" val="248825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05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B10F4F-C610-4B2B-874D-95F1627D5DA9}"/>
              </a:ext>
            </a:extLst>
          </p:cNvPr>
          <p:cNvSpPr/>
          <p:nvPr/>
        </p:nvSpPr>
        <p:spPr>
          <a:xfrm>
            <a:off x="715108" y="1878068"/>
            <a:ext cx="10761784" cy="403505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Open Office 365.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Select the One Drive icon that looks like a blue cloud.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All of your files are listed here.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At the top of the page is a blue button that says “+ New.”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 the drop-down menu, select “Folder.”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Name your folder for your first block.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Create a folder for each of your blocks/classes.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85BC80-7FB8-42C2-9B20-EA31AE05E482}"/>
              </a:ext>
            </a:extLst>
          </p:cNvPr>
          <p:cNvSpPr/>
          <p:nvPr/>
        </p:nvSpPr>
        <p:spPr>
          <a:xfrm>
            <a:off x="1114590" y="123742"/>
            <a:ext cx="100973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rgeous Serif Font" panose="00000500000000000000" pitchFamily="50" charset="0"/>
              </a:rPr>
              <a:t>How do I create a new folder in Office 365?</a:t>
            </a:r>
          </a:p>
        </p:txBody>
      </p:sp>
    </p:spTree>
    <p:extLst>
      <p:ext uri="{BB962C8B-B14F-4D97-AF65-F5344CB8AC3E}">
        <p14:creationId xmlns:p14="http://schemas.microsoft.com/office/powerpoint/2010/main" val="2885786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with a blank screen&#10;&#10;Description automatically generated with medium confidence">
            <a:extLst>
              <a:ext uri="{FF2B5EF4-FFF2-40B4-BE49-F238E27FC236}">
                <a16:creationId xmlns:a16="http://schemas.microsoft.com/office/drawing/2014/main" id="{02C72F38-9E12-47AB-AA1A-4507C2DD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8D611DE-B9CA-46F4-A8FB-7581C350A4B4}"/>
              </a:ext>
            </a:extLst>
          </p:cNvPr>
          <p:cNvSpPr/>
          <p:nvPr/>
        </p:nvSpPr>
        <p:spPr>
          <a:xfrm>
            <a:off x="2607705" y="1140678"/>
            <a:ext cx="6976589" cy="3631763"/>
          </a:xfrm>
          <a:prstGeom prst="rect">
            <a:avLst/>
          </a:prstGeom>
          <a:noFill/>
          <a:effectLst>
            <a:glow rad="127000">
              <a:srgbClr val="F4B333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>
                <a:ln w="0"/>
                <a:solidFill>
                  <a:schemeClr val="tx1"/>
                </a:solidFill>
                <a:effectLst>
                  <a:glow rad="63500">
                    <a:srgbClr val="FB4D3D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SunsetChaser" pitchFamily="2" charset="0"/>
                <a:ea typeface="PBLifeBeginsAfterCoffee" panose="02000603000000000000" pitchFamily="2" charset="0"/>
              </a:rPr>
              <a:t>Naming &amp; </a:t>
            </a:r>
          </a:p>
          <a:p>
            <a:pPr algn="ctr"/>
            <a:r>
              <a:rPr lang="en-US" sz="11500" b="0" cap="none" spc="0" dirty="0">
                <a:ln w="0"/>
                <a:solidFill>
                  <a:schemeClr val="tx1"/>
                </a:solidFill>
                <a:effectLst>
                  <a:glow rad="63500">
                    <a:srgbClr val="FB4D3D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SunsetChaser" pitchFamily="2" charset="0"/>
                <a:ea typeface="PBLifeBeginsAfterCoffee" panose="02000603000000000000" pitchFamily="2" charset="0"/>
              </a:rPr>
              <a:t>Sharing Files</a:t>
            </a:r>
          </a:p>
        </p:txBody>
      </p:sp>
    </p:spTree>
    <p:extLst>
      <p:ext uri="{BB962C8B-B14F-4D97-AF65-F5344CB8AC3E}">
        <p14:creationId xmlns:p14="http://schemas.microsoft.com/office/powerpoint/2010/main" val="3620528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B10F4F-C610-4B2B-874D-95F1627D5DA9}"/>
              </a:ext>
            </a:extLst>
          </p:cNvPr>
          <p:cNvSpPr/>
          <p:nvPr/>
        </p:nvSpPr>
        <p:spPr>
          <a:xfrm>
            <a:off x="715108" y="1878068"/>
            <a:ext cx="10684412" cy="464465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To rename a file: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Right click on the file name.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Type in the new name that you want to use.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If necessary, use the “delete key” to delete the other name of the file.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85BC80-7FB8-42C2-9B20-EA31AE05E482}"/>
              </a:ext>
            </a:extLst>
          </p:cNvPr>
          <p:cNvSpPr/>
          <p:nvPr/>
        </p:nvSpPr>
        <p:spPr>
          <a:xfrm>
            <a:off x="830317" y="123742"/>
            <a:ext cx="10381635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orgeous Serif Font" panose="00000500000000000000" pitchFamily="50" charset="0"/>
              </a:rPr>
              <a:t>How can I name or rename a file?</a:t>
            </a:r>
          </a:p>
        </p:txBody>
      </p:sp>
    </p:spTree>
    <p:extLst>
      <p:ext uri="{BB962C8B-B14F-4D97-AF65-F5344CB8AC3E}">
        <p14:creationId xmlns:p14="http://schemas.microsoft.com/office/powerpoint/2010/main" val="3267071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B10F4F-C610-4B2B-874D-95F1627D5DA9}"/>
              </a:ext>
            </a:extLst>
          </p:cNvPr>
          <p:cNvSpPr/>
          <p:nvPr/>
        </p:nvSpPr>
        <p:spPr>
          <a:xfrm>
            <a:off x="715108" y="1878068"/>
            <a:ext cx="10684412" cy="464465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To share a file from One Drive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Find the file in your One Drive list.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Use the icon with 3 dots to bring up the options menu.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Select “Share” to allow your teacher to access your work.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When the new box pops up, be sure to allow your teacher to edit next to </a:t>
            </a:r>
            <a:r>
              <a:rPr lang="en-US" sz="32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their name</a:t>
            </a:r>
            <a:endParaRPr lang="en-US" sz="3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85BC80-7FB8-42C2-9B20-EA31AE05E482}"/>
              </a:ext>
            </a:extLst>
          </p:cNvPr>
          <p:cNvSpPr/>
          <p:nvPr/>
        </p:nvSpPr>
        <p:spPr>
          <a:xfrm>
            <a:off x="830317" y="123742"/>
            <a:ext cx="1038163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orgeous Serif Font" panose="00000500000000000000" pitchFamily="50" charset="0"/>
            </a:endParaRPr>
          </a:p>
          <a:p>
            <a:pPr algn="ctr"/>
            <a:r>
              <a:rPr lang="en-US" sz="5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orgeous Serif Font" panose="00000500000000000000" pitchFamily="50" charset="0"/>
              </a:rPr>
              <a:t>How do I share a file with my teacher?</a:t>
            </a:r>
          </a:p>
        </p:txBody>
      </p:sp>
    </p:spTree>
    <p:extLst>
      <p:ext uri="{BB962C8B-B14F-4D97-AF65-F5344CB8AC3E}">
        <p14:creationId xmlns:p14="http://schemas.microsoft.com/office/powerpoint/2010/main" val="3533207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with a blank screen&#10;&#10;Description automatically generated with medium confidence">
            <a:extLst>
              <a:ext uri="{FF2B5EF4-FFF2-40B4-BE49-F238E27FC236}">
                <a16:creationId xmlns:a16="http://schemas.microsoft.com/office/drawing/2014/main" id="{02C72F38-9E12-47AB-AA1A-4507C2DD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8D611DE-B9CA-46F4-A8FB-7581C350A4B4}"/>
              </a:ext>
            </a:extLst>
          </p:cNvPr>
          <p:cNvSpPr/>
          <p:nvPr/>
        </p:nvSpPr>
        <p:spPr>
          <a:xfrm>
            <a:off x="2699077" y="1201638"/>
            <a:ext cx="6793848" cy="3631763"/>
          </a:xfrm>
          <a:prstGeom prst="rect">
            <a:avLst/>
          </a:prstGeom>
          <a:noFill/>
          <a:effectLst>
            <a:glow rad="127000">
              <a:srgbClr val="F4B333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>
                <a:ln w="0"/>
                <a:solidFill>
                  <a:schemeClr val="tx1"/>
                </a:solidFill>
                <a:effectLst>
                  <a:glow rad="63500">
                    <a:srgbClr val="F4B333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SunsetChaser" pitchFamily="2" charset="0"/>
                <a:ea typeface="PBLifeBeginsAfterCoffee" panose="02000603000000000000" pitchFamily="2" charset="0"/>
              </a:rPr>
              <a:t>Daily Laptop</a:t>
            </a:r>
          </a:p>
          <a:p>
            <a:pPr algn="ctr"/>
            <a:r>
              <a:rPr lang="en-US" sz="11500" dirty="0">
                <a:ln w="0"/>
                <a:effectLst>
                  <a:glow rad="63500">
                    <a:srgbClr val="F4B333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SunsetChaser" pitchFamily="2" charset="0"/>
                <a:ea typeface="PBLifeBeginsAfterCoffee" panose="02000603000000000000" pitchFamily="2" charset="0"/>
              </a:rPr>
              <a:t>Practices</a:t>
            </a:r>
            <a:endParaRPr lang="en-US" sz="11500" b="0" cap="none" spc="0" dirty="0">
              <a:ln w="0"/>
              <a:solidFill>
                <a:schemeClr val="tx1"/>
              </a:solidFill>
              <a:effectLst>
                <a:glow rad="63500">
                  <a:srgbClr val="F4B333">
                    <a:alpha val="4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SunsetChaser" pitchFamily="2" charset="0"/>
              <a:ea typeface="PBLifeBeginsAfterCoffe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72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B10F4F-C610-4B2B-874D-95F1627D5DA9}"/>
              </a:ext>
            </a:extLst>
          </p:cNvPr>
          <p:cNvSpPr/>
          <p:nvPr/>
        </p:nvSpPr>
        <p:spPr>
          <a:xfrm>
            <a:off x="450168" y="1889760"/>
            <a:ext cx="10761784" cy="484449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Before leaving home, make sure you have your laptop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During the day keep our laptop closed unless you are told to open it and use 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Make sure your laptop is powered off before leaving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Before going to bed, make sure your laptop is charging overnight.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85BC80-7FB8-42C2-9B20-EA31AE05E482}"/>
              </a:ext>
            </a:extLst>
          </p:cNvPr>
          <p:cNvSpPr/>
          <p:nvPr/>
        </p:nvSpPr>
        <p:spPr>
          <a:xfrm>
            <a:off x="1114590" y="123742"/>
            <a:ext cx="100973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noFill/>
                  <a:prstDash val="solid"/>
                </a:ln>
                <a:latin typeface="Gorgeous Serif Font" panose="00000500000000000000" pitchFamily="50" charset="0"/>
              </a:rPr>
              <a:t>Every Morning and end of day</a:t>
            </a:r>
          </a:p>
        </p:txBody>
      </p:sp>
    </p:spTree>
    <p:extLst>
      <p:ext uri="{BB962C8B-B14F-4D97-AF65-F5344CB8AC3E}">
        <p14:creationId xmlns:p14="http://schemas.microsoft.com/office/powerpoint/2010/main" val="35093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05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with a blank screen&#10;&#10;Description automatically generated with medium confidence">
            <a:extLst>
              <a:ext uri="{FF2B5EF4-FFF2-40B4-BE49-F238E27FC236}">
                <a16:creationId xmlns:a16="http://schemas.microsoft.com/office/drawing/2014/main" id="{02C72F38-9E12-47AB-AA1A-4507C2DD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8D611DE-B9CA-46F4-A8FB-7581C350A4B4}"/>
              </a:ext>
            </a:extLst>
          </p:cNvPr>
          <p:cNvSpPr/>
          <p:nvPr/>
        </p:nvSpPr>
        <p:spPr>
          <a:xfrm>
            <a:off x="2743200" y="1295400"/>
            <a:ext cx="6540500" cy="42346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0" cap="none" spc="0" dirty="0">
                <a:ln w="0"/>
                <a:solidFill>
                  <a:schemeClr val="tx1"/>
                </a:solidFill>
                <a:effectLst>
                  <a:glow rad="63500">
                    <a:srgbClr val="7030A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SunsetChaser" pitchFamily="2" charset="0"/>
                <a:ea typeface="PBLifeBeginsAfterCoffee" panose="02000603000000000000" pitchFamily="2" charset="0"/>
              </a:rPr>
              <a:t>Customizing</a:t>
            </a:r>
          </a:p>
          <a:p>
            <a:pPr algn="ctr"/>
            <a:r>
              <a:rPr lang="en-US" sz="9000" b="0" cap="none" spc="0" dirty="0">
                <a:ln w="0"/>
                <a:solidFill>
                  <a:schemeClr val="tx1"/>
                </a:solidFill>
                <a:effectLst>
                  <a:glow rad="63500">
                    <a:srgbClr val="7030A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SunsetChaser" pitchFamily="2" charset="0"/>
                <a:ea typeface="PBLifeBeginsAfterCoffee" panose="02000603000000000000" pitchFamily="2" charset="0"/>
              </a:rPr>
              <a:t> your</a:t>
            </a:r>
          </a:p>
          <a:p>
            <a:pPr algn="ctr"/>
            <a:r>
              <a:rPr lang="en-US" sz="9000" dirty="0">
                <a:ln w="0"/>
                <a:effectLst>
                  <a:glow rad="63500">
                    <a:srgbClr val="7030A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SunsetChaser" pitchFamily="2" charset="0"/>
                <a:ea typeface="PBLifeBeginsAfterCoffee" panose="02000603000000000000" pitchFamily="2" charset="0"/>
              </a:rPr>
              <a:t>Desktop</a:t>
            </a:r>
            <a:endParaRPr lang="en-US" sz="9000" b="0" cap="none" spc="0" dirty="0">
              <a:ln w="0"/>
              <a:solidFill>
                <a:schemeClr val="tx1"/>
              </a:solidFill>
              <a:effectLst>
                <a:glow rad="63500">
                  <a:srgbClr val="7030A0">
                    <a:alpha val="4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SunsetChaser" pitchFamily="2" charset="0"/>
              <a:ea typeface="PBLifeBeginsAfterCoffe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7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05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B10F4F-C610-4B2B-874D-95F1627D5DA9}"/>
              </a:ext>
            </a:extLst>
          </p:cNvPr>
          <p:cNvSpPr/>
          <p:nvPr/>
        </p:nvSpPr>
        <p:spPr>
          <a:xfrm>
            <a:off x="557233" y="1615440"/>
            <a:ext cx="10809267" cy="50012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At the bottom left-hand side of your screen in the “Type here to search” box: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Type in “Outlook”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Right Click on the Outlook App Icon and choose Pin to Taskbar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Repeat these steps for: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Word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Office 365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Chrome</a:t>
            </a:r>
          </a:p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85BC80-7FB8-42C2-9B20-EA31AE05E482}"/>
              </a:ext>
            </a:extLst>
          </p:cNvPr>
          <p:cNvSpPr/>
          <p:nvPr/>
        </p:nvSpPr>
        <p:spPr>
          <a:xfrm>
            <a:off x="1114590" y="123742"/>
            <a:ext cx="100973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orgeous Serif Font" panose="00000500000000000000" pitchFamily="50" charset="0"/>
              </a:rPr>
              <a:t>How can I pin items to my taskbar?</a:t>
            </a:r>
          </a:p>
        </p:txBody>
      </p:sp>
    </p:spTree>
    <p:extLst>
      <p:ext uri="{BB962C8B-B14F-4D97-AF65-F5344CB8AC3E}">
        <p14:creationId xmlns:p14="http://schemas.microsoft.com/office/powerpoint/2010/main" val="3409876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05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B10F4F-C610-4B2B-874D-95F1627D5DA9}"/>
              </a:ext>
            </a:extLst>
          </p:cNvPr>
          <p:cNvSpPr/>
          <p:nvPr/>
        </p:nvSpPr>
        <p:spPr>
          <a:xfrm>
            <a:off x="715108" y="1047072"/>
            <a:ext cx="10761784" cy="5417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Navigate to the website you want to bookmark.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Click the star that is on the right side of the web address bar.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Name your tab and save.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Practice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Navigate to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Cobbk12.org</a:t>
            </a:r>
            <a:endParaRPr lang="en-US" sz="2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 the top right, click “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Find It Fast.”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Select “Student Laptop Resources.”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Bookmark this site to use later.</a:t>
            </a:r>
            <a:endParaRPr lang="en-US" sz="2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85BC80-7FB8-42C2-9B20-EA31AE05E482}"/>
              </a:ext>
            </a:extLst>
          </p:cNvPr>
          <p:cNvSpPr/>
          <p:nvPr/>
        </p:nvSpPr>
        <p:spPr>
          <a:xfrm>
            <a:off x="1114590" y="123742"/>
            <a:ext cx="100973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orgeous Serif Font" panose="00000500000000000000" pitchFamily="50" charset="0"/>
              </a:rPr>
              <a:t>How do I bookmark a website?</a:t>
            </a:r>
          </a:p>
        </p:txBody>
      </p:sp>
    </p:spTree>
    <p:extLst>
      <p:ext uri="{BB962C8B-B14F-4D97-AF65-F5344CB8AC3E}">
        <p14:creationId xmlns:p14="http://schemas.microsoft.com/office/powerpoint/2010/main" val="85633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05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B10F4F-C610-4B2B-874D-95F1627D5DA9}"/>
              </a:ext>
            </a:extLst>
          </p:cNvPr>
          <p:cNvSpPr/>
          <p:nvPr/>
        </p:nvSpPr>
        <p:spPr>
          <a:xfrm>
            <a:off x="450168" y="2315689"/>
            <a:ext cx="10761784" cy="37918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Grade Level Specific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85BC80-7FB8-42C2-9B20-EA31AE05E482}"/>
              </a:ext>
            </a:extLst>
          </p:cNvPr>
          <p:cNvSpPr/>
          <p:nvPr/>
        </p:nvSpPr>
        <p:spPr>
          <a:xfrm>
            <a:off x="1114590" y="123742"/>
            <a:ext cx="100973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orgeous Serif Font" panose="00000500000000000000" pitchFamily="50" charset="0"/>
              </a:rPr>
              <a:t>The following need to be bookmarks on your computer:</a:t>
            </a:r>
          </a:p>
        </p:txBody>
      </p:sp>
    </p:spTree>
    <p:extLst>
      <p:ext uri="{BB962C8B-B14F-4D97-AF65-F5344CB8AC3E}">
        <p14:creationId xmlns:p14="http://schemas.microsoft.com/office/powerpoint/2010/main" val="170317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05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B10F4F-C610-4B2B-874D-95F1627D5DA9}"/>
              </a:ext>
            </a:extLst>
          </p:cNvPr>
          <p:cNvSpPr/>
          <p:nvPr/>
        </p:nvSpPr>
        <p:spPr>
          <a:xfrm>
            <a:off x="450168" y="1206500"/>
            <a:ext cx="10761784" cy="552775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Go to a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Click on the Lock right next to the web address and drag it to the desktop screen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Right Click on the icon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Click on Rename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Rename the link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For </a:t>
            </a:r>
            <a:r>
              <a:rPr 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CLEVER, CTLS, and Cobb Digital Library (CDL) 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create a shortcut through the Start Menu.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In the “search box” beside the Start Menu, type in CLEVER and make a shortcut.  Do the same for CTLS and CDL</a:t>
            </a:r>
          </a:p>
          <a:p>
            <a:endParaRPr lang="en-US" sz="3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85BC80-7FB8-42C2-9B20-EA31AE05E482}"/>
              </a:ext>
            </a:extLst>
          </p:cNvPr>
          <p:cNvSpPr/>
          <p:nvPr/>
        </p:nvSpPr>
        <p:spPr>
          <a:xfrm>
            <a:off x="1114590" y="123742"/>
            <a:ext cx="100973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orgeous Serif Font" panose="00000500000000000000" pitchFamily="50" charset="0"/>
              </a:rPr>
              <a:t>How can I create a shortcut?</a:t>
            </a:r>
          </a:p>
        </p:txBody>
      </p:sp>
    </p:spTree>
    <p:extLst>
      <p:ext uri="{BB962C8B-B14F-4D97-AF65-F5344CB8AC3E}">
        <p14:creationId xmlns:p14="http://schemas.microsoft.com/office/powerpoint/2010/main" val="72922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with a blank screen&#10;&#10;Description automatically generated with medium confidence">
            <a:extLst>
              <a:ext uri="{FF2B5EF4-FFF2-40B4-BE49-F238E27FC236}">
                <a16:creationId xmlns:a16="http://schemas.microsoft.com/office/drawing/2014/main" id="{02C72F38-9E12-47AB-AA1A-4507C2DD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8D611DE-B9CA-46F4-A8FB-7581C350A4B4}"/>
              </a:ext>
            </a:extLst>
          </p:cNvPr>
          <p:cNvSpPr/>
          <p:nvPr/>
        </p:nvSpPr>
        <p:spPr>
          <a:xfrm>
            <a:off x="2590800" y="1613118"/>
            <a:ext cx="7213921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dirty="0">
                <a:ln w="0"/>
                <a:effectLst>
                  <a:glow rad="63500">
                    <a:srgbClr val="E40066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SunsetChaser" pitchFamily="2" charset="0"/>
                <a:ea typeface="PBLifeBeginsAfterCoffee" panose="02000603000000000000" pitchFamily="2" charset="0"/>
              </a:rPr>
              <a:t>CTLS</a:t>
            </a:r>
            <a:endParaRPr lang="en-US" sz="9000" b="0" cap="none" spc="0" dirty="0">
              <a:ln w="0"/>
              <a:solidFill>
                <a:schemeClr val="tx1"/>
              </a:solidFill>
              <a:effectLst>
                <a:glow rad="63500">
                  <a:srgbClr val="E40066">
                    <a:alpha val="4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SunsetChaser" pitchFamily="2" charset="0"/>
              <a:ea typeface="PBLifeBeginsAfterCoffe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02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B10F4F-C610-4B2B-874D-95F1627D5DA9}"/>
              </a:ext>
            </a:extLst>
          </p:cNvPr>
          <p:cNvSpPr/>
          <p:nvPr/>
        </p:nvSpPr>
        <p:spPr>
          <a:xfrm>
            <a:off x="715108" y="2438399"/>
            <a:ext cx="10761784" cy="359664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 your bookmarks navigate to CTLS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 CTLS navigate to one of your classes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85BC80-7FB8-42C2-9B20-EA31AE05E482}"/>
              </a:ext>
            </a:extLst>
          </p:cNvPr>
          <p:cNvSpPr/>
          <p:nvPr/>
        </p:nvSpPr>
        <p:spPr>
          <a:xfrm>
            <a:off x="1114590" y="123742"/>
            <a:ext cx="100973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orgeous Serif Font" panose="00000500000000000000" pitchFamily="50" charset="0"/>
              </a:rPr>
              <a:t>How do I access CTLS?</a:t>
            </a:r>
          </a:p>
        </p:txBody>
      </p:sp>
    </p:spTree>
    <p:extLst>
      <p:ext uri="{BB962C8B-B14F-4D97-AF65-F5344CB8AC3E}">
        <p14:creationId xmlns:p14="http://schemas.microsoft.com/office/powerpoint/2010/main" val="3878526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1044</Words>
  <Application>Microsoft Office PowerPoint</Application>
  <PresentationFormat>Widescreen</PresentationFormat>
  <Paragraphs>135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 Light</vt:lpstr>
      <vt:lpstr>Courier New</vt:lpstr>
      <vt:lpstr>Carry On</vt:lpstr>
      <vt:lpstr>Calibri</vt:lpstr>
      <vt:lpstr>KASunsetChaser</vt:lpstr>
      <vt:lpstr>Gorgeous Serif Font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Dutton</dc:creator>
  <cp:lastModifiedBy>Joshua Fowler</cp:lastModifiedBy>
  <cp:revision>17</cp:revision>
  <dcterms:created xsi:type="dcterms:W3CDTF">2021-12-07T19:37:23Z</dcterms:created>
  <dcterms:modified xsi:type="dcterms:W3CDTF">2023-08-02T09:55:25Z</dcterms:modified>
</cp:coreProperties>
</file>