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8" r:id="rId8"/>
    <p:sldId id="271" r:id="rId9"/>
    <p:sldId id="276" r:id="rId10"/>
    <p:sldId id="272" r:id="rId11"/>
    <p:sldId id="277" r:id="rId12"/>
    <p:sldId id="261" r:id="rId13"/>
    <p:sldId id="263" r:id="rId14"/>
    <p:sldId id="264" r:id="rId15"/>
    <p:sldId id="269" r:id="rId16"/>
    <p:sldId id="26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46FDAD-6CB6-4D24-98DF-6E3E9A1771C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0605078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46FDAD-6CB6-4D24-98DF-6E3E9A1771C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423346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46FDAD-6CB6-4D24-98DF-6E3E9A1771C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4407702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F46FDAD-6CB6-4D24-98DF-6E3E9A1771C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521380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46FDAD-6CB6-4D24-98DF-6E3E9A1771CA}" type="datetimeFigureOut">
              <a:rPr lang="en-US" smtClean="0"/>
              <a:t>9/22/2022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1572963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F46FDAD-6CB6-4D24-98DF-6E3E9A1771CA}"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147426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F46FDAD-6CB6-4D24-98DF-6E3E9A1771CA}" type="datetimeFigureOut">
              <a:rPr lang="en-US" smtClean="0"/>
              <a:t>9/22/2022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35858724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F46FDAD-6CB6-4D24-98DF-6E3E9A1771CA}" type="datetimeFigureOut">
              <a:rPr lang="en-US" smtClean="0"/>
              <a:t>9/22/2022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841353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6FDAD-6CB6-4D24-98DF-6E3E9A1771CA}" type="datetimeFigureOut">
              <a:rPr lang="en-US" smtClean="0"/>
              <a:t>9/22/2022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961443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46FDAD-6CB6-4D24-98DF-6E3E9A1771CA}"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2393672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46FDAD-6CB6-4D24-98DF-6E3E9A1771CA}" type="datetimeFigureOut">
              <a:rPr lang="en-US" smtClean="0"/>
              <a:t>9/22/2022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54A685-D619-48C5-9F36-8D5E5E680E37}" type="slidenum">
              <a:rPr lang="en-US" smtClean="0"/>
              <a:t>‹#›</a:t>
            </a:fld>
            <a:endParaRPr lang="en-US"/>
          </a:p>
        </p:txBody>
      </p:sp>
    </p:spTree>
    <p:extLst>
      <p:ext uri="{BB962C8B-B14F-4D97-AF65-F5344CB8AC3E}">
        <p14:creationId xmlns:p14="http://schemas.microsoft.com/office/powerpoint/2010/main" val="16139180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46FDAD-6CB6-4D24-98DF-6E3E9A1771CA}" type="datetimeFigureOut">
              <a:rPr lang="en-US" smtClean="0"/>
              <a:t>9/22/2022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54A685-D619-48C5-9F36-8D5E5E680E37}" type="slidenum">
              <a:rPr lang="en-US" smtClean="0"/>
              <a:t>‹#›</a:t>
            </a:fld>
            <a:endParaRPr lang="en-US"/>
          </a:p>
        </p:txBody>
      </p:sp>
    </p:spTree>
    <p:extLst>
      <p:ext uri="{BB962C8B-B14F-4D97-AF65-F5344CB8AC3E}">
        <p14:creationId xmlns:p14="http://schemas.microsoft.com/office/powerpoint/2010/main" val="10218990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3" Type="http://schemas.openxmlformats.org/officeDocument/2006/relationships/hyperlink" Target="https://forms.office.com/r/CJ0EzEdzgT" TargetMode="External"/><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199"/>
            <a:ext cx="3932237" cy="2286001"/>
          </a:xfrm>
        </p:spPr>
        <p:txBody>
          <a:bodyPr>
            <a:noAutofit/>
          </a:bodyPr>
          <a:lstStyle/>
          <a:p>
            <a:r>
              <a:rPr lang="en-US" sz="3600" b="1" dirty="0"/>
              <a:t>Campbell Middle</a:t>
            </a:r>
            <a:br>
              <a:rPr lang="en-US" sz="3600" b="1" dirty="0"/>
            </a:br>
            <a:r>
              <a:rPr lang="en-US" sz="3600" b="1" dirty="0"/>
              <a:t>State of the School Title 1 Meeting</a:t>
            </a:r>
            <a:br>
              <a:rPr lang="en-US" sz="3600" b="1" dirty="0"/>
            </a:br>
            <a:r>
              <a:rPr lang="en-US" sz="3600" b="1" dirty="0"/>
              <a:t>September 22, 2022</a:t>
            </a:r>
          </a:p>
        </p:txBody>
      </p:sp>
      <p:sp>
        <p:nvSpPr>
          <p:cNvPr id="4" name="Content Placeholder 3"/>
          <p:cNvSpPr>
            <a:spLocks noGrp="1"/>
          </p:cNvSpPr>
          <p:nvPr>
            <p:ph idx="1"/>
          </p:nvPr>
        </p:nvSpPr>
        <p:spPr>
          <a:xfrm>
            <a:off x="5183188" y="457199"/>
            <a:ext cx="6805612" cy="6202219"/>
          </a:xfrm>
        </p:spPr>
        <p:txBody>
          <a:bodyPr>
            <a:normAutofit/>
          </a:bodyPr>
          <a:lstStyle/>
          <a:p>
            <a:pPr marL="0" indent="0">
              <a:buNone/>
            </a:pPr>
            <a:r>
              <a:rPr lang="en-US" sz="4000" b="1" u="sng" dirty="0"/>
              <a:t>AGENDA</a:t>
            </a:r>
          </a:p>
          <a:p>
            <a:r>
              <a:rPr lang="en-US" sz="4000" dirty="0"/>
              <a:t>What is Title I    </a:t>
            </a:r>
          </a:p>
          <a:p>
            <a:r>
              <a:rPr lang="en-US" sz="4000" dirty="0"/>
              <a:t>Who is Funded</a:t>
            </a:r>
          </a:p>
          <a:p>
            <a:r>
              <a:rPr lang="en-US" sz="4000" dirty="0"/>
              <a:t>ESEA Parents Right-to-Know </a:t>
            </a:r>
          </a:p>
          <a:p>
            <a:r>
              <a:rPr lang="en-US" sz="4000" dirty="0"/>
              <a:t>Parental Involvement</a:t>
            </a:r>
          </a:p>
          <a:p>
            <a:r>
              <a:rPr lang="en-US" sz="4000" dirty="0"/>
              <a:t>The Budget</a:t>
            </a:r>
          </a:p>
          <a:p>
            <a:r>
              <a:rPr lang="en-US" sz="4000" dirty="0"/>
              <a:t>Sample Title 1 Survey Items</a:t>
            </a:r>
          </a:p>
          <a:p>
            <a:r>
              <a:rPr lang="en-US" sz="4000" dirty="0"/>
              <a:t>3 GOALS of the Title 1 PLAN</a:t>
            </a:r>
          </a:p>
        </p:txBody>
      </p:sp>
      <p:sp>
        <p:nvSpPr>
          <p:cNvPr id="5" name="Text Placeholder 4"/>
          <p:cNvSpPr>
            <a:spLocks noGrp="1"/>
          </p:cNvSpPr>
          <p:nvPr>
            <p:ph type="body" sz="half" idx="2"/>
          </p:nvPr>
        </p:nvSpPr>
        <p:spPr>
          <a:xfrm>
            <a:off x="839788" y="2946400"/>
            <a:ext cx="3932237" cy="3288145"/>
          </a:xfrm>
        </p:spPr>
        <p:txBody>
          <a:bodyPr>
            <a:normAutofit/>
          </a:bodyPr>
          <a:lstStyle/>
          <a:p>
            <a:endParaRPr lang="en-US" sz="2800" dirty="0"/>
          </a:p>
          <a:p>
            <a:r>
              <a:rPr lang="en-US" sz="2800" dirty="0"/>
              <a:t>Dr. Camille Havis</a:t>
            </a:r>
          </a:p>
          <a:p>
            <a:r>
              <a:rPr lang="en-US" sz="2800" dirty="0"/>
              <a:t>Principal</a:t>
            </a:r>
          </a:p>
          <a:p>
            <a:endParaRPr lang="en-US" sz="2800" dirty="0"/>
          </a:p>
          <a:p>
            <a:r>
              <a:rPr lang="en-US" sz="2800" dirty="0"/>
              <a:t>Ms. Dalia Saldierna</a:t>
            </a:r>
          </a:p>
          <a:p>
            <a:r>
              <a:rPr lang="en-US" sz="2800" dirty="0"/>
              <a:t>Parent Facilitator</a:t>
            </a:r>
          </a:p>
        </p:txBody>
      </p:sp>
    </p:spTree>
    <p:extLst>
      <p:ext uri="{BB962C8B-B14F-4D97-AF65-F5344CB8AC3E}">
        <p14:creationId xmlns:p14="http://schemas.microsoft.com/office/powerpoint/2010/main" val="745878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25C3-0FC6-46CA-AAD8-1C524DDC24F4}"/>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b="1" kern="1200" dirty="0">
                <a:solidFill>
                  <a:schemeClr val="tx1"/>
                </a:solidFill>
                <a:latin typeface="+mj-lt"/>
                <a:ea typeface="+mj-ea"/>
                <a:cs typeface="+mj-cs"/>
              </a:rPr>
              <a:t>FROM THE BUDGET</a:t>
            </a:r>
          </a:p>
        </p:txBody>
      </p:sp>
      <p:graphicFrame>
        <p:nvGraphicFramePr>
          <p:cNvPr id="5" name="Content Placeholder 4">
            <a:extLst>
              <a:ext uri="{FF2B5EF4-FFF2-40B4-BE49-F238E27FC236}">
                <a16:creationId xmlns:a16="http://schemas.microsoft.com/office/drawing/2014/main" id="{3FCEB7DD-4CC1-4364-8C34-F900FC25D5FF}"/>
              </a:ext>
            </a:extLst>
          </p:cNvPr>
          <p:cNvGraphicFramePr>
            <a:graphicFrameLocks noGrp="1"/>
          </p:cNvGraphicFramePr>
          <p:nvPr>
            <p:ph idx="1"/>
            <p:extLst>
              <p:ext uri="{D42A27DB-BD31-4B8C-83A1-F6EECF244321}">
                <p14:modId xmlns:p14="http://schemas.microsoft.com/office/powerpoint/2010/main" val="1519419996"/>
              </p:ext>
            </p:extLst>
          </p:nvPr>
        </p:nvGraphicFramePr>
        <p:xfrm>
          <a:off x="1141508" y="1863801"/>
          <a:ext cx="9908983" cy="3951267"/>
        </p:xfrm>
        <a:graphic>
          <a:graphicData uri="http://schemas.openxmlformats.org/drawingml/2006/table">
            <a:tbl>
              <a:tblPr firstRow="1" bandRow="1">
                <a:tableStyleId>{5C22544A-7EE6-4342-B048-85BDC9FD1C3A}</a:tableStyleId>
              </a:tblPr>
              <a:tblGrid>
                <a:gridCol w="6547621">
                  <a:extLst>
                    <a:ext uri="{9D8B030D-6E8A-4147-A177-3AD203B41FA5}">
                      <a16:colId xmlns:a16="http://schemas.microsoft.com/office/drawing/2014/main" val="612508577"/>
                    </a:ext>
                  </a:extLst>
                </a:gridCol>
                <a:gridCol w="3361362">
                  <a:extLst>
                    <a:ext uri="{9D8B030D-6E8A-4147-A177-3AD203B41FA5}">
                      <a16:colId xmlns:a16="http://schemas.microsoft.com/office/drawing/2014/main" val="2085517662"/>
                    </a:ext>
                  </a:extLst>
                </a:gridCol>
              </a:tblGrid>
              <a:tr h="524907">
                <a:tc rowSpan="2">
                  <a:txBody>
                    <a:bodyPr/>
                    <a:lstStyle/>
                    <a:p>
                      <a:pPr algn="ctr" fontAlgn="ctr"/>
                      <a:r>
                        <a:rPr lang="en-US" sz="2800" u="none" strike="noStrike" dirty="0">
                          <a:solidFill>
                            <a:schemeClr val="tx1"/>
                          </a:solidFill>
                          <a:effectLst/>
                        </a:rPr>
                        <a:t>SUPPLIES</a:t>
                      </a:r>
                      <a:endParaRPr lang="en-US" sz="2800" b="1" i="0" u="none" strike="noStrike" dirty="0">
                        <a:solidFill>
                          <a:schemeClr val="tx1"/>
                        </a:solidFill>
                        <a:effectLst/>
                        <a:latin typeface="Calibri" panose="020F0502020204030204" pitchFamily="34" charset="0"/>
                      </a:endParaRPr>
                    </a:p>
                  </a:txBody>
                  <a:tcPr marL="14761" marR="14761" marT="14761" marB="0" anchor="ctr"/>
                </a:tc>
                <a:tc>
                  <a:txBody>
                    <a:bodyPr/>
                    <a:lstStyle/>
                    <a:p>
                      <a:pPr algn="ctr" fontAlgn="ctr"/>
                      <a:r>
                        <a:rPr lang="en-US" sz="2800" u="none" strike="noStrike">
                          <a:effectLst/>
                        </a:rPr>
                        <a:t>Budgeted</a:t>
                      </a:r>
                      <a:endParaRPr lang="en-US" sz="2800" b="1" i="0" u="none" strike="noStrike">
                        <a:solidFill>
                          <a:srgbClr val="000000"/>
                        </a:solidFill>
                        <a:effectLst/>
                        <a:latin typeface="Calibri" panose="020F0502020204030204" pitchFamily="34" charset="0"/>
                      </a:endParaRPr>
                    </a:p>
                  </a:txBody>
                  <a:tcPr marL="14761" marR="14761" marT="14761" marB="0" anchor="ctr"/>
                </a:tc>
                <a:extLst>
                  <a:ext uri="{0D108BD9-81ED-4DB2-BD59-A6C34878D82A}">
                    <a16:rowId xmlns:a16="http://schemas.microsoft.com/office/drawing/2014/main" val="1030652913"/>
                  </a:ext>
                </a:extLst>
              </a:tr>
              <a:tr h="489480">
                <a:tc vMerge="1">
                  <a:txBody>
                    <a:bodyPr/>
                    <a:lstStyle/>
                    <a:p>
                      <a:endParaRPr lang="en-US"/>
                    </a:p>
                  </a:txBody>
                  <a:tcPr/>
                </a:tc>
                <a:tc>
                  <a:txBody>
                    <a:bodyPr/>
                    <a:lstStyle/>
                    <a:p>
                      <a:pPr algn="r" fontAlgn="b"/>
                      <a:r>
                        <a:rPr lang="en-US" sz="2600" u="none" strike="noStrike" dirty="0">
                          <a:effectLst/>
                        </a:rPr>
                        <a:t>$33,300 </a:t>
                      </a:r>
                      <a:endParaRPr lang="en-US" sz="2600" b="1"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2531352974"/>
                  </a:ext>
                </a:extLst>
              </a:tr>
              <a:tr h="489480">
                <a:tc>
                  <a:txBody>
                    <a:bodyPr/>
                    <a:lstStyle/>
                    <a:p>
                      <a:pPr algn="l" fontAlgn="ctr"/>
                      <a:r>
                        <a:rPr lang="en-US" sz="2600" u="none" strike="noStrike" dirty="0">
                          <a:effectLst/>
                        </a:rPr>
                        <a:t>Student Agenda</a:t>
                      </a:r>
                      <a:endParaRPr lang="en-US" sz="2600" b="0" i="0" u="none" strike="noStrike" dirty="0">
                        <a:solidFill>
                          <a:srgbClr val="000000"/>
                        </a:solidFill>
                        <a:effectLst/>
                        <a:latin typeface="Calibri" panose="020F0502020204030204" pitchFamily="34" charset="0"/>
                      </a:endParaRPr>
                    </a:p>
                  </a:txBody>
                  <a:tcPr marL="14761" marR="14761" marT="14761" marB="0" anchor="ctr"/>
                </a:tc>
                <a:tc>
                  <a:txBody>
                    <a:bodyPr/>
                    <a:lstStyle/>
                    <a:p>
                      <a:pPr algn="l" fontAlgn="b"/>
                      <a:r>
                        <a:rPr lang="en-US" sz="2600" b="0" i="0" u="none" strike="noStrike" dirty="0">
                          <a:solidFill>
                            <a:srgbClr val="000000"/>
                          </a:solidFill>
                          <a:effectLst/>
                          <a:latin typeface="Calibri" panose="020F0502020204030204" pitchFamily="34" charset="0"/>
                        </a:rPr>
                        <a:t>$7000 PAID</a:t>
                      </a:r>
                    </a:p>
                  </a:txBody>
                  <a:tcPr marL="14761" marR="14761" marT="14761" marB="0" anchor="b"/>
                </a:tc>
                <a:extLst>
                  <a:ext uri="{0D108BD9-81ED-4DB2-BD59-A6C34878D82A}">
                    <a16:rowId xmlns:a16="http://schemas.microsoft.com/office/drawing/2014/main" val="1258027964"/>
                  </a:ext>
                </a:extLst>
              </a:tr>
              <a:tr h="489480">
                <a:tc>
                  <a:txBody>
                    <a:bodyPr/>
                    <a:lstStyle/>
                    <a:p>
                      <a:pPr algn="l" fontAlgn="ctr"/>
                      <a:r>
                        <a:rPr lang="en-US" sz="2600" u="none" strike="noStrike" dirty="0">
                          <a:effectLst/>
                        </a:rPr>
                        <a:t>Copier Toner</a:t>
                      </a:r>
                      <a:endParaRPr lang="en-US" sz="2600" b="0" i="0" u="none" strike="noStrike" dirty="0">
                        <a:solidFill>
                          <a:srgbClr val="000000"/>
                        </a:solidFill>
                        <a:effectLst/>
                        <a:latin typeface="Calibri" panose="020F0502020204030204" pitchFamily="34" charset="0"/>
                      </a:endParaRP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1932286006"/>
                  </a:ext>
                </a:extLst>
              </a:tr>
              <a:tr h="489480">
                <a:tc>
                  <a:txBody>
                    <a:bodyPr/>
                    <a:lstStyle/>
                    <a:p>
                      <a:pPr algn="l" fontAlgn="ctr"/>
                      <a:r>
                        <a:rPr lang="en-US" sz="2600" u="none" strike="noStrike" dirty="0">
                          <a:effectLst/>
                        </a:rPr>
                        <a:t>Dry Erase Markers</a:t>
                      </a:r>
                      <a:endParaRPr lang="en-US" sz="2600" b="0" i="0" u="none" strike="noStrike" dirty="0">
                        <a:solidFill>
                          <a:srgbClr val="000000"/>
                        </a:solidFill>
                        <a:effectLst/>
                        <a:latin typeface="Calibri" panose="020F0502020204030204" pitchFamily="34" charset="0"/>
                      </a:endParaRP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3442499963"/>
                  </a:ext>
                </a:extLst>
              </a:tr>
              <a:tr h="489480">
                <a:tc>
                  <a:txBody>
                    <a:bodyPr/>
                    <a:lstStyle/>
                    <a:p>
                      <a:pPr algn="l" fontAlgn="ctr"/>
                      <a:r>
                        <a:rPr lang="en-US" sz="2600" u="none" strike="noStrike" dirty="0">
                          <a:effectLst/>
                        </a:rPr>
                        <a:t>Copy Paper</a:t>
                      </a:r>
                      <a:endParaRPr lang="en-US" sz="2600" b="0" i="0" u="none" strike="noStrike" dirty="0">
                        <a:solidFill>
                          <a:srgbClr val="000000"/>
                        </a:solidFill>
                        <a:effectLst/>
                        <a:latin typeface="Calibri" panose="020F0502020204030204" pitchFamily="34" charset="0"/>
                      </a:endParaRP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802266274"/>
                  </a:ext>
                </a:extLst>
              </a:tr>
              <a:tr h="489480">
                <a:tc>
                  <a:txBody>
                    <a:bodyPr/>
                    <a:lstStyle/>
                    <a:p>
                      <a:pPr algn="l" fontAlgn="ctr"/>
                      <a:r>
                        <a:rPr lang="en-US" sz="2600" b="0" i="0" u="none" strike="noStrike" dirty="0">
                          <a:solidFill>
                            <a:srgbClr val="000000"/>
                          </a:solidFill>
                          <a:effectLst/>
                          <a:latin typeface="Calibri" panose="020F0502020204030204" pitchFamily="34" charset="0"/>
                        </a:rPr>
                        <a:t>PBIS APP</a:t>
                      </a:r>
                    </a:p>
                  </a:txBody>
                  <a:tcPr marL="14761" marR="14761" marT="14761" marB="0" anchor="ctr"/>
                </a:tc>
                <a:tc>
                  <a:txBody>
                    <a:bodyPr/>
                    <a:lstStyle/>
                    <a:p>
                      <a:pPr algn="l" fontAlgn="b"/>
                      <a:r>
                        <a:rPr lang="en-US" sz="2600" b="0" i="0" u="none" strike="noStrike" dirty="0">
                          <a:solidFill>
                            <a:srgbClr val="000000"/>
                          </a:solidFill>
                          <a:effectLst/>
                          <a:latin typeface="Calibri" panose="020F0502020204030204" pitchFamily="34" charset="0"/>
                        </a:rPr>
                        <a:t>$7000 PAID</a:t>
                      </a:r>
                    </a:p>
                  </a:txBody>
                  <a:tcPr marL="14761" marR="14761" marT="14761" marB="0" anchor="b"/>
                </a:tc>
                <a:extLst>
                  <a:ext uri="{0D108BD9-81ED-4DB2-BD59-A6C34878D82A}">
                    <a16:rowId xmlns:a16="http://schemas.microsoft.com/office/drawing/2014/main" val="3592784495"/>
                  </a:ext>
                </a:extLst>
              </a:tr>
              <a:tr h="489480">
                <a:tc>
                  <a:txBody>
                    <a:bodyPr/>
                    <a:lstStyle/>
                    <a:p>
                      <a:pPr algn="l" fontAlgn="ctr"/>
                      <a:r>
                        <a:rPr lang="en-US" sz="2600" b="0" i="0" u="none" strike="noStrike" dirty="0">
                          <a:solidFill>
                            <a:srgbClr val="000000"/>
                          </a:solidFill>
                          <a:effectLst/>
                          <a:latin typeface="Calibri" panose="020F0502020204030204" pitchFamily="34" charset="0"/>
                        </a:rPr>
                        <a:t>Binders, Notebooks, Folders</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4215002814"/>
                  </a:ext>
                </a:extLst>
              </a:tr>
            </a:tbl>
          </a:graphicData>
        </a:graphic>
      </p:graphicFrame>
    </p:spTree>
    <p:extLst>
      <p:ext uri="{BB962C8B-B14F-4D97-AF65-F5344CB8AC3E}">
        <p14:creationId xmlns:p14="http://schemas.microsoft.com/office/powerpoint/2010/main" val="1236784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25C3-0FC6-46CA-AAD8-1C524DDC24F4}"/>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b="1" kern="1200" dirty="0">
                <a:solidFill>
                  <a:schemeClr val="tx1"/>
                </a:solidFill>
                <a:latin typeface="+mj-lt"/>
                <a:ea typeface="+mj-ea"/>
                <a:cs typeface="+mj-cs"/>
              </a:rPr>
              <a:t>FROM THE BUDGET</a:t>
            </a:r>
          </a:p>
        </p:txBody>
      </p:sp>
      <p:graphicFrame>
        <p:nvGraphicFramePr>
          <p:cNvPr id="5" name="Content Placeholder 4">
            <a:extLst>
              <a:ext uri="{FF2B5EF4-FFF2-40B4-BE49-F238E27FC236}">
                <a16:creationId xmlns:a16="http://schemas.microsoft.com/office/drawing/2014/main" id="{3FCEB7DD-4CC1-4364-8C34-F900FC25D5FF}"/>
              </a:ext>
            </a:extLst>
          </p:cNvPr>
          <p:cNvGraphicFramePr>
            <a:graphicFrameLocks noGrp="1"/>
          </p:cNvGraphicFramePr>
          <p:nvPr>
            <p:ph idx="1"/>
            <p:extLst>
              <p:ext uri="{D42A27DB-BD31-4B8C-83A1-F6EECF244321}">
                <p14:modId xmlns:p14="http://schemas.microsoft.com/office/powerpoint/2010/main" val="1472344113"/>
              </p:ext>
            </p:extLst>
          </p:nvPr>
        </p:nvGraphicFramePr>
        <p:xfrm>
          <a:off x="1141506" y="1759026"/>
          <a:ext cx="9908983" cy="4930227"/>
        </p:xfrm>
        <a:graphic>
          <a:graphicData uri="http://schemas.openxmlformats.org/drawingml/2006/table">
            <a:tbl>
              <a:tblPr firstRow="1" bandRow="1">
                <a:tableStyleId>{5C22544A-7EE6-4342-B048-85BDC9FD1C3A}</a:tableStyleId>
              </a:tblPr>
              <a:tblGrid>
                <a:gridCol w="6547621">
                  <a:extLst>
                    <a:ext uri="{9D8B030D-6E8A-4147-A177-3AD203B41FA5}">
                      <a16:colId xmlns:a16="http://schemas.microsoft.com/office/drawing/2014/main" val="612508577"/>
                    </a:ext>
                  </a:extLst>
                </a:gridCol>
                <a:gridCol w="3361362">
                  <a:extLst>
                    <a:ext uri="{9D8B030D-6E8A-4147-A177-3AD203B41FA5}">
                      <a16:colId xmlns:a16="http://schemas.microsoft.com/office/drawing/2014/main" val="2085517662"/>
                    </a:ext>
                  </a:extLst>
                </a:gridCol>
              </a:tblGrid>
              <a:tr h="524907">
                <a:tc rowSpan="2">
                  <a:txBody>
                    <a:bodyPr/>
                    <a:lstStyle/>
                    <a:p>
                      <a:pPr algn="ctr" fontAlgn="ctr"/>
                      <a:r>
                        <a:rPr lang="en-US" sz="2800" b="1" i="0" u="none" strike="noStrike" dirty="0">
                          <a:solidFill>
                            <a:srgbClr val="000000"/>
                          </a:solidFill>
                          <a:effectLst/>
                          <a:latin typeface="Calibri" panose="020F0502020204030204" pitchFamily="34" charset="0"/>
                        </a:rPr>
                        <a:t>CONFERENCES &amp; WORKSHOPS </a:t>
                      </a:r>
                    </a:p>
                  </a:txBody>
                  <a:tcPr marL="14761" marR="14761" marT="14761" marB="0" anchor="ctr"/>
                </a:tc>
                <a:tc>
                  <a:txBody>
                    <a:bodyPr/>
                    <a:lstStyle/>
                    <a:p>
                      <a:pPr algn="ctr" fontAlgn="ctr"/>
                      <a:r>
                        <a:rPr lang="en-US" sz="2800" u="none" strike="noStrike">
                          <a:effectLst/>
                        </a:rPr>
                        <a:t>Budgeted</a:t>
                      </a:r>
                      <a:endParaRPr lang="en-US" sz="2800" b="1" i="0" u="none" strike="noStrike">
                        <a:solidFill>
                          <a:srgbClr val="000000"/>
                        </a:solidFill>
                        <a:effectLst/>
                        <a:latin typeface="Calibri" panose="020F0502020204030204" pitchFamily="34" charset="0"/>
                      </a:endParaRPr>
                    </a:p>
                  </a:txBody>
                  <a:tcPr marL="14761" marR="14761" marT="14761" marB="0" anchor="ctr"/>
                </a:tc>
                <a:extLst>
                  <a:ext uri="{0D108BD9-81ED-4DB2-BD59-A6C34878D82A}">
                    <a16:rowId xmlns:a16="http://schemas.microsoft.com/office/drawing/2014/main" val="1030652913"/>
                  </a:ext>
                </a:extLst>
              </a:tr>
              <a:tr h="489480">
                <a:tc vMerge="1">
                  <a:txBody>
                    <a:bodyPr/>
                    <a:lstStyle/>
                    <a:p>
                      <a:endParaRPr lang="en-US"/>
                    </a:p>
                  </a:txBody>
                  <a:tcPr/>
                </a:tc>
                <a:tc>
                  <a:txBody>
                    <a:bodyPr/>
                    <a:lstStyle/>
                    <a:p>
                      <a:pPr algn="r" fontAlgn="b"/>
                      <a:r>
                        <a:rPr lang="en-US" sz="2600" u="none" strike="noStrike" dirty="0">
                          <a:effectLst/>
                        </a:rPr>
                        <a:t>$26,541 </a:t>
                      </a:r>
                      <a:endParaRPr lang="en-US" sz="2600" b="1"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2531352974"/>
                  </a:ext>
                </a:extLst>
              </a:tr>
              <a:tr h="489480">
                <a:tc>
                  <a:txBody>
                    <a:bodyPr/>
                    <a:lstStyle/>
                    <a:p>
                      <a:pPr algn="l" fontAlgn="ctr"/>
                      <a:r>
                        <a:rPr lang="en-US" sz="2600" b="0" i="0" u="none" strike="noStrike" dirty="0">
                          <a:solidFill>
                            <a:srgbClr val="000000"/>
                          </a:solidFill>
                          <a:effectLst/>
                          <a:latin typeface="Calibri" panose="020F0502020204030204" pitchFamily="34" charset="0"/>
                        </a:rPr>
                        <a:t>Innovative Schools Summit</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1258027964"/>
                  </a:ext>
                </a:extLst>
              </a:tr>
              <a:tr h="489480">
                <a:tc>
                  <a:txBody>
                    <a:bodyPr/>
                    <a:lstStyle/>
                    <a:p>
                      <a:pPr algn="l" fontAlgn="ctr"/>
                      <a:r>
                        <a:rPr lang="en-US" sz="2600" u="none" strike="noStrike" dirty="0">
                          <a:effectLst/>
                        </a:rPr>
                        <a:t>National Association of Science Teachers</a:t>
                      </a:r>
                      <a:endParaRPr lang="en-US" sz="2600" b="0" i="0" u="none" strike="noStrike" dirty="0">
                        <a:solidFill>
                          <a:srgbClr val="000000"/>
                        </a:solidFill>
                        <a:effectLst/>
                        <a:latin typeface="Calibri" panose="020F0502020204030204" pitchFamily="34" charset="0"/>
                      </a:endParaRP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1932286006"/>
                  </a:ext>
                </a:extLst>
              </a:tr>
              <a:tr h="489480">
                <a:tc>
                  <a:txBody>
                    <a:bodyPr/>
                    <a:lstStyle/>
                    <a:p>
                      <a:pPr algn="l" fontAlgn="ctr"/>
                      <a:r>
                        <a:rPr lang="en-US" sz="2600" b="0" i="0" u="none" strike="noStrike" dirty="0">
                          <a:solidFill>
                            <a:srgbClr val="000000"/>
                          </a:solidFill>
                          <a:effectLst/>
                          <a:latin typeface="Calibri" panose="020F0502020204030204" pitchFamily="34" charset="0"/>
                        </a:rPr>
                        <a:t>Title 1 Conference</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3442499963"/>
                  </a:ext>
                </a:extLst>
              </a:tr>
              <a:tr h="489480">
                <a:tc>
                  <a:txBody>
                    <a:bodyPr/>
                    <a:lstStyle/>
                    <a:p>
                      <a:pPr algn="l" fontAlgn="ctr"/>
                      <a:r>
                        <a:rPr lang="en-US" sz="2600" u="none" strike="noStrike" dirty="0">
                          <a:effectLst/>
                        </a:rPr>
                        <a:t>IB Workshops  &amp; IB  World Conference</a:t>
                      </a:r>
                      <a:endParaRPr lang="en-US" sz="2600" b="0" i="0" u="none" strike="noStrike" dirty="0">
                        <a:solidFill>
                          <a:srgbClr val="000000"/>
                        </a:solidFill>
                        <a:effectLst/>
                        <a:latin typeface="Calibri" panose="020F0502020204030204" pitchFamily="34" charset="0"/>
                      </a:endParaRP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802266274"/>
                  </a:ext>
                </a:extLst>
              </a:tr>
              <a:tr h="489480">
                <a:tc>
                  <a:txBody>
                    <a:bodyPr/>
                    <a:lstStyle/>
                    <a:p>
                      <a:pPr algn="l" fontAlgn="ctr"/>
                      <a:r>
                        <a:rPr lang="en-US" sz="2600" b="0" i="0" u="none" strike="noStrike" dirty="0">
                          <a:solidFill>
                            <a:srgbClr val="000000"/>
                          </a:solidFill>
                          <a:effectLst/>
                          <a:latin typeface="Calibri" panose="020F0502020204030204" pitchFamily="34" charset="0"/>
                        </a:rPr>
                        <a:t>Foreign Language Association of Georgia</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3592784495"/>
                  </a:ext>
                </a:extLst>
              </a:tr>
              <a:tr h="489480">
                <a:tc>
                  <a:txBody>
                    <a:bodyPr/>
                    <a:lstStyle/>
                    <a:p>
                      <a:pPr algn="l" fontAlgn="ctr"/>
                      <a:r>
                        <a:rPr lang="en-US" sz="2600" b="0" i="0" u="none" strike="noStrike" dirty="0">
                          <a:solidFill>
                            <a:srgbClr val="000000"/>
                          </a:solidFill>
                          <a:effectLst/>
                          <a:latin typeface="Calibri" panose="020F0502020204030204" pitchFamily="34" charset="0"/>
                        </a:rPr>
                        <a:t>Georgia Teachers of ESOL</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4215002814"/>
                  </a:ext>
                </a:extLst>
              </a:tr>
              <a:tr h="489480">
                <a:tc>
                  <a:txBody>
                    <a:bodyPr/>
                    <a:lstStyle/>
                    <a:p>
                      <a:pPr algn="l" fontAlgn="ctr"/>
                      <a:r>
                        <a:rPr lang="en-US" sz="2600" b="0" i="0" u="none" strike="noStrike" dirty="0">
                          <a:solidFill>
                            <a:srgbClr val="000000"/>
                          </a:solidFill>
                          <a:effectLst/>
                          <a:latin typeface="Calibri" panose="020F0502020204030204" pitchFamily="34" charset="0"/>
                        </a:rPr>
                        <a:t>Georgia Council for Teachers of English</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1089911542"/>
                  </a:ext>
                </a:extLst>
              </a:tr>
              <a:tr h="489480">
                <a:tc>
                  <a:txBody>
                    <a:bodyPr/>
                    <a:lstStyle/>
                    <a:p>
                      <a:pPr algn="l" fontAlgn="ctr"/>
                      <a:r>
                        <a:rPr lang="en-US" sz="2600" b="0" i="0" u="none" strike="noStrike" dirty="0">
                          <a:solidFill>
                            <a:srgbClr val="000000"/>
                          </a:solidFill>
                          <a:effectLst/>
                          <a:latin typeface="Calibri" panose="020F0502020204030204" pitchFamily="34" charset="0"/>
                        </a:rPr>
                        <a:t>Georgia Council for Teachers of Math</a:t>
                      </a:r>
                    </a:p>
                  </a:txBody>
                  <a:tcPr marL="14761" marR="14761" marT="14761" marB="0" anchor="ctr"/>
                </a:tc>
                <a:tc>
                  <a:txBody>
                    <a:bodyPr/>
                    <a:lstStyle/>
                    <a:p>
                      <a:pPr algn="l" fontAlgn="b"/>
                      <a:endParaRPr lang="en-US" sz="2600" b="0" i="0" u="none" strike="noStrike" dirty="0">
                        <a:solidFill>
                          <a:srgbClr val="000000"/>
                        </a:solidFill>
                        <a:effectLst/>
                        <a:latin typeface="Calibri" panose="020F0502020204030204" pitchFamily="34" charset="0"/>
                      </a:endParaRPr>
                    </a:p>
                  </a:txBody>
                  <a:tcPr marL="14761" marR="14761" marT="14761" marB="0" anchor="b"/>
                </a:tc>
                <a:extLst>
                  <a:ext uri="{0D108BD9-81ED-4DB2-BD59-A6C34878D82A}">
                    <a16:rowId xmlns:a16="http://schemas.microsoft.com/office/drawing/2014/main" val="1577226367"/>
                  </a:ext>
                </a:extLst>
              </a:tr>
            </a:tbl>
          </a:graphicData>
        </a:graphic>
      </p:graphicFrame>
    </p:spTree>
    <p:extLst>
      <p:ext uri="{BB962C8B-B14F-4D97-AF65-F5344CB8AC3E}">
        <p14:creationId xmlns:p14="http://schemas.microsoft.com/office/powerpoint/2010/main" val="29038561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#6</a:t>
            </a:r>
            <a:endParaRPr lang="en-US" sz="5400" dirty="0"/>
          </a:p>
        </p:txBody>
      </p:sp>
      <p:sp>
        <p:nvSpPr>
          <p:cNvPr id="3" name="Content Placeholder 2"/>
          <p:cNvSpPr>
            <a:spLocks noGrp="1"/>
          </p:cNvSpPr>
          <p:nvPr>
            <p:ph idx="1"/>
          </p:nvPr>
        </p:nvSpPr>
        <p:spPr>
          <a:xfrm>
            <a:off x="5532582" y="457200"/>
            <a:ext cx="5468794" cy="6467475"/>
          </a:xfrm>
        </p:spPr>
        <p:txBody>
          <a:bodyPr>
            <a:normAutofit lnSpcReduction="10000"/>
          </a:bodyPr>
          <a:lstStyle/>
          <a:p>
            <a:pPr marL="0" indent="0">
              <a:buNone/>
            </a:pPr>
            <a:r>
              <a:rPr lang="en-US" sz="3900" dirty="0"/>
              <a:t>Do you have a clear understanding of how the school qualifies for Title I assistance?</a:t>
            </a:r>
          </a:p>
          <a:p>
            <a:pPr marL="0" indent="0">
              <a:buNone/>
            </a:pPr>
            <a:endParaRPr lang="en-US" sz="3900" dirty="0"/>
          </a:p>
          <a:p>
            <a:pPr marL="0" indent="0">
              <a:buNone/>
            </a:pPr>
            <a:r>
              <a:rPr lang="en-US" sz="3900" dirty="0"/>
              <a:t>Do you have a clear understanding of how the funding is being used?</a:t>
            </a:r>
          </a:p>
          <a:p>
            <a:pPr marL="0" indent="0">
              <a:buNone/>
            </a:pPr>
            <a:endParaRPr lang="en-US" sz="3900" dirty="0"/>
          </a:p>
          <a:p>
            <a:pPr marL="0" indent="0">
              <a:buNone/>
            </a:pPr>
            <a:r>
              <a:rPr lang="en-US" sz="3900" dirty="0"/>
              <a:t>Did you attend Title I Parent Night?</a:t>
            </a:r>
          </a:p>
          <a:p>
            <a:endParaRPr lang="en-US" dirty="0"/>
          </a:p>
        </p:txBody>
      </p:sp>
      <p:sp>
        <p:nvSpPr>
          <p:cNvPr id="4" name="Text Placeholder 3"/>
          <p:cNvSpPr>
            <a:spLocks noGrp="1"/>
          </p:cNvSpPr>
          <p:nvPr>
            <p:ph type="body" sz="half" idx="2"/>
          </p:nvPr>
        </p:nvSpPr>
        <p:spPr>
          <a:xfrm>
            <a:off x="66676" y="2057400"/>
            <a:ext cx="4930198" cy="3811588"/>
          </a:xfrm>
        </p:spPr>
        <p:txBody>
          <a:bodyPr>
            <a:normAutofit/>
          </a:bodyPr>
          <a:lstStyle/>
          <a:p>
            <a:endParaRPr lang="en-US" sz="4400" dirty="0"/>
          </a:p>
          <a:p>
            <a:r>
              <a:rPr lang="en-US" sz="4400" dirty="0"/>
              <a:t>Sample </a:t>
            </a:r>
          </a:p>
          <a:p>
            <a:r>
              <a:rPr lang="en-US" sz="4400" dirty="0"/>
              <a:t>Survey </a:t>
            </a:r>
          </a:p>
          <a:p>
            <a:r>
              <a:rPr lang="en-US" sz="4400" dirty="0"/>
              <a:t>Items</a:t>
            </a:r>
          </a:p>
        </p:txBody>
      </p:sp>
    </p:spTree>
    <p:extLst>
      <p:ext uri="{BB962C8B-B14F-4D97-AF65-F5344CB8AC3E}">
        <p14:creationId xmlns:p14="http://schemas.microsoft.com/office/powerpoint/2010/main" val="588044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#7</a:t>
            </a:r>
          </a:p>
        </p:txBody>
      </p:sp>
      <p:sp>
        <p:nvSpPr>
          <p:cNvPr id="3" name="Content Placeholder 2"/>
          <p:cNvSpPr>
            <a:spLocks noGrp="1"/>
          </p:cNvSpPr>
          <p:nvPr>
            <p:ph idx="1"/>
          </p:nvPr>
        </p:nvSpPr>
        <p:spPr>
          <a:xfrm>
            <a:off x="4879976" y="457200"/>
            <a:ext cx="7312024" cy="6400800"/>
          </a:xfrm>
        </p:spPr>
        <p:txBody>
          <a:bodyPr>
            <a:noAutofit/>
          </a:bodyPr>
          <a:lstStyle/>
          <a:p>
            <a:r>
              <a:rPr lang="en-US" dirty="0"/>
              <a:t>GOAL #1 </a:t>
            </a:r>
          </a:p>
          <a:p>
            <a:pPr marL="0" indent="0">
              <a:buNone/>
            </a:pPr>
            <a:r>
              <a:rPr lang="en-US" b="1" dirty="0"/>
              <a:t>Implement differentiated interventions to decrease the number of students scoring below basic by 10% on the Reading Inventory by the end of the 2022-2023 school year.</a:t>
            </a:r>
          </a:p>
          <a:p>
            <a:pPr marL="457200" lvl="1" indent="0">
              <a:buNone/>
            </a:pPr>
            <a:endParaRPr lang="en-US" sz="2400" b="1" dirty="0"/>
          </a:p>
          <a:p>
            <a:pPr lvl="1"/>
            <a:r>
              <a:rPr lang="en-US" sz="2400" b="1" dirty="0"/>
              <a:t>School wide writing strategy for ELA</a:t>
            </a:r>
          </a:p>
          <a:p>
            <a:pPr lvl="1"/>
            <a:r>
              <a:rPr lang="en-US" sz="2400" b="1" dirty="0"/>
              <a:t>CTLS Assess for common summative assessments</a:t>
            </a:r>
          </a:p>
          <a:p>
            <a:pPr lvl="1"/>
            <a:r>
              <a:rPr lang="en-US" sz="2400" b="1" dirty="0"/>
              <a:t>Read 180 Training for support teachers</a:t>
            </a:r>
          </a:p>
          <a:p>
            <a:pPr lvl="1"/>
            <a:r>
              <a:rPr lang="en-US" sz="2400" b="1" dirty="0"/>
              <a:t>Monitoring Student Data via CTLS </a:t>
            </a:r>
          </a:p>
          <a:p>
            <a:pPr lvl="2"/>
            <a:r>
              <a:rPr lang="en-US" sz="2000" b="1" dirty="0"/>
              <a:t>Reading Inventory Scores</a:t>
            </a:r>
          </a:p>
          <a:p>
            <a:pPr lvl="2"/>
            <a:r>
              <a:rPr lang="en-US" sz="2000" b="1" dirty="0"/>
              <a:t>Reading Inventory Incentives</a:t>
            </a:r>
          </a:p>
          <a:p>
            <a:pPr lvl="1"/>
            <a:r>
              <a:rPr lang="en-US" sz="2400" b="1" dirty="0"/>
              <a:t>Monitoring of IB Unit Plans</a:t>
            </a:r>
          </a:p>
          <a:p>
            <a:pPr lvl="1"/>
            <a:endParaRPr lang="en-US" sz="2400" dirty="0"/>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Highlights of 2022-2023             Title 1 Plan</a:t>
            </a:r>
          </a:p>
        </p:txBody>
      </p:sp>
    </p:spTree>
    <p:extLst>
      <p:ext uri="{BB962C8B-B14F-4D97-AF65-F5344CB8AC3E}">
        <p14:creationId xmlns:p14="http://schemas.microsoft.com/office/powerpoint/2010/main" val="744730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#8</a:t>
            </a:r>
          </a:p>
        </p:txBody>
      </p:sp>
      <p:sp>
        <p:nvSpPr>
          <p:cNvPr id="3" name="Content Placeholder 2"/>
          <p:cNvSpPr>
            <a:spLocks noGrp="1"/>
          </p:cNvSpPr>
          <p:nvPr>
            <p:ph idx="1"/>
          </p:nvPr>
        </p:nvSpPr>
        <p:spPr>
          <a:xfrm>
            <a:off x="4879977" y="95250"/>
            <a:ext cx="7131048" cy="6762749"/>
          </a:xfrm>
        </p:spPr>
        <p:txBody>
          <a:bodyPr>
            <a:noAutofit/>
          </a:bodyPr>
          <a:lstStyle/>
          <a:p>
            <a:r>
              <a:rPr lang="en-US" dirty="0"/>
              <a:t>GOAL #2 </a:t>
            </a:r>
          </a:p>
          <a:p>
            <a:pPr marL="0" indent="0">
              <a:buNone/>
            </a:pPr>
            <a:r>
              <a:rPr lang="en-US" b="1" dirty="0"/>
              <a:t>Implement differentiated interventions to decrease the number of students scoring below basic by 10% on the Math Inventory by the end of the 2022-2023 school year.</a:t>
            </a:r>
          </a:p>
          <a:p>
            <a:pPr marL="0" indent="0">
              <a:buNone/>
            </a:pPr>
            <a:endParaRPr lang="en-US" b="1" dirty="0"/>
          </a:p>
          <a:p>
            <a:pPr lvl="1"/>
            <a:r>
              <a:rPr lang="en-US" sz="2400" b="1" dirty="0"/>
              <a:t>School wide writing strategy for Math</a:t>
            </a:r>
          </a:p>
          <a:p>
            <a:pPr lvl="1"/>
            <a:r>
              <a:rPr lang="en-US" sz="2400" b="1" dirty="0"/>
              <a:t>CTLS Assess for common summative assessments</a:t>
            </a:r>
          </a:p>
          <a:p>
            <a:pPr lvl="1"/>
            <a:r>
              <a:rPr lang="en-US" sz="2400" b="1" dirty="0"/>
              <a:t>Math Dream Box Training for support teachers</a:t>
            </a:r>
          </a:p>
          <a:p>
            <a:pPr lvl="1"/>
            <a:r>
              <a:rPr lang="en-US" sz="2400" b="1" dirty="0"/>
              <a:t>Monitoring Student Data via CTLS </a:t>
            </a:r>
          </a:p>
          <a:p>
            <a:pPr lvl="2"/>
            <a:r>
              <a:rPr lang="en-US" sz="2000" b="1" dirty="0"/>
              <a:t>MATH Inventory Scores</a:t>
            </a:r>
          </a:p>
          <a:p>
            <a:pPr lvl="2"/>
            <a:r>
              <a:rPr lang="en-US" sz="2000" b="1" dirty="0"/>
              <a:t>MATH Inventory Incentives</a:t>
            </a:r>
          </a:p>
          <a:p>
            <a:pPr lvl="1"/>
            <a:r>
              <a:rPr lang="en-US" sz="2400" b="1" dirty="0"/>
              <a:t>Monitoring of IB Unit Plans</a:t>
            </a:r>
          </a:p>
          <a:p>
            <a:pPr lvl="1"/>
            <a:endParaRPr lang="en-US" sz="2400" dirty="0"/>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Highlights of 2022-2023    Title 1 Plan</a:t>
            </a:r>
          </a:p>
        </p:txBody>
      </p:sp>
    </p:spTree>
    <p:extLst>
      <p:ext uri="{BB962C8B-B14F-4D97-AF65-F5344CB8AC3E}">
        <p14:creationId xmlns:p14="http://schemas.microsoft.com/office/powerpoint/2010/main" val="34418473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#9</a:t>
            </a:r>
          </a:p>
        </p:txBody>
      </p:sp>
      <p:sp>
        <p:nvSpPr>
          <p:cNvPr id="3" name="Content Placeholder 2"/>
          <p:cNvSpPr>
            <a:spLocks noGrp="1"/>
          </p:cNvSpPr>
          <p:nvPr>
            <p:ph idx="1"/>
          </p:nvPr>
        </p:nvSpPr>
        <p:spPr>
          <a:xfrm>
            <a:off x="5038725" y="361950"/>
            <a:ext cx="6972299" cy="6496049"/>
          </a:xfrm>
        </p:spPr>
        <p:txBody>
          <a:bodyPr>
            <a:noAutofit/>
          </a:bodyPr>
          <a:lstStyle/>
          <a:p>
            <a:r>
              <a:rPr lang="en-US" dirty="0"/>
              <a:t>GOAL #3</a:t>
            </a:r>
          </a:p>
          <a:p>
            <a:pPr marL="0" indent="0">
              <a:buNone/>
            </a:pPr>
            <a:r>
              <a:rPr lang="en-US" b="1" dirty="0"/>
              <a:t>Utilize Positive Behavior Intervention System, Social Emotional Learning for IB Traits, and Restorative Circles / Conferences to decrease the number of students receiving discipline referrals by 10% by the end of the 2022-2023 school year.</a:t>
            </a:r>
          </a:p>
          <a:p>
            <a:pPr marL="0" indent="0">
              <a:buNone/>
            </a:pPr>
            <a:endParaRPr lang="en-US" b="1" dirty="0"/>
          </a:p>
          <a:p>
            <a:pPr lvl="1"/>
            <a:r>
              <a:rPr lang="en-US" sz="2400" b="1" dirty="0"/>
              <a:t>Social Emotional Learning via Restorative Circles</a:t>
            </a:r>
          </a:p>
          <a:p>
            <a:pPr lvl="1"/>
            <a:r>
              <a:rPr lang="en-US" sz="2400" b="1" dirty="0"/>
              <a:t>Restorative Conferences for Discipline</a:t>
            </a:r>
          </a:p>
          <a:p>
            <a:pPr lvl="1"/>
            <a:r>
              <a:rPr lang="en-US" sz="2400" b="1" dirty="0"/>
              <a:t>IB Learning Traits</a:t>
            </a:r>
          </a:p>
          <a:p>
            <a:pPr lvl="1"/>
            <a:r>
              <a:rPr lang="en-US" sz="2400" b="1" dirty="0"/>
              <a:t>IB Approaches to Learning Skills</a:t>
            </a:r>
          </a:p>
          <a:p>
            <a:pPr lvl="1"/>
            <a:r>
              <a:rPr lang="en-US" sz="2400" b="1" dirty="0"/>
              <a:t>PBIS Traits</a:t>
            </a:r>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Highlights of 2022-2023    Title 1 Plan</a:t>
            </a:r>
          </a:p>
        </p:txBody>
      </p:sp>
    </p:spTree>
    <p:extLst>
      <p:ext uri="{BB962C8B-B14F-4D97-AF65-F5344CB8AC3E}">
        <p14:creationId xmlns:p14="http://schemas.microsoft.com/office/powerpoint/2010/main" val="1736710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658321" cy="1600200"/>
          </a:xfrm>
        </p:spPr>
        <p:txBody>
          <a:bodyPr>
            <a:normAutofit/>
          </a:bodyPr>
          <a:lstStyle/>
          <a:p>
            <a:r>
              <a:rPr lang="en-US" sz="5400" b="1" dirty="0"/>
              <a:t>Your Input  is Needed</a:t>
            </a:r>
          </a:p>
        </p:txBody>
      </p:sp>
      <p:sp>
        <p:nvSpPr>
          <p:cNvPr id="3" name="Content Placeholder 2"/>
          <p:cNvSpPr>
            <a:spLocks noGrp="1"/>
          </p:cNvSpPr>
          <p:nvPr>
            <p:ph idx="1"/>
          </p:nvPr>
        </p:nvSpPr>
        <p:spPr>
          <a:xfrm>
            <a:off x="4879973" y="457202"/>
            <a:ext cx="6693187" cy="676274"/>
          </a:xfrm>
        </p:spPr>
        <p:txBody>
          <a:bodyPr>
            <a:noAutofit/>
          </a:bodyPr>
          <a:lstStyle/>
          <a:p>
            <a:r>
              <a:rPr lang="en-US" dirty="0"/>
              <a:t>Please provide feedback</a:t>
            </a:r>
          </a:p>
          <a:p>
            <a:pPr marL="0" indent="0">
              <a:buNone/>
            </a:pPr>
            <a:endParaRPr lang="en-US" dirty="0"/>
          </a:p>
        </p:txBody>
      </p:sp>
      <p:pic>
        <p:nvPicPr>
          <p:cNvPr id="6" name="Picture 5">
            <a:extLst>
              <a:ext uri="{FF2B5EF4-FFF2-40B4-BE49-F238E27FC236}">
                <a16:creationId xmlns:a16="http://schemas.microsoft.com/office/drawing/2014/main" id="{0107B8C3-F938-4EB7-BC52-1A075CD416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405" y="1430461"/>
            <a:ext cx="5362575" cy="6400799"/>
          </a:xfrm>
          <a:prstGeom prst="rect">
            <a:avLst/>
          </a:prstGeom>
        </p:spPr>
      </p:pic>
      <p:sp>
        <p:nvSpPr>
          <p:cNvPr id="7" name="TextBox 6">
            <a:extLst>
              <a:ext uri="{FF2B5EF4-FFF2-40B4-BE49-F238E27FC236}">
                <a16:creationId xmlns:a16="http://schemas.microsoft.com/office/drawing/2014/main" id="{631BFF18-2298-4DBE-AAFA-81C3090E013C}"/>
              </a:ext>
            </a:extLst>
          </p:cNvPr>
          <p:cNvSpPr txBox="1"/>
          <p:nvPr/>
        </p:nvSpPr>
        <p:spPr>
          <a:xfrm>
            <a:off x="5791200" y="1688068"/>
            <a:ext cx="6096000" cy="523220"/>
          </a:xfrm>
          <a:prstGeom prst="rect">
            <a:avLst/>
          </a:prstGeom>
          <a:noFill/>
        </p:spPr>
        <p:txBody>
          <a:bodyPr wrap="square">
            <a:spAutoFit/>
          </a:bodyPr>
          <a:lstStyle/>
          <a:p>
            <a:r>
              <a:rPr lang="en-US" sz="2800" dirty="0">
                <a:hlinkClick r:id="rId3"/>
              </a:rPr>
              <a:t>https://forms.office.com/r/CJ0EzEdzgT</a:t>
            </a:r>
            <a:r>
              <a:rPr lang="en-US" sz="2800" dirty="0"/>
              <a:t> </a:t>
            </a:r>
          </a:p>
        </p:txBody>
      </p:sp>
    </p:spTree>
    <p:extLst>
      <p:ext uri="{BB962C8B-B14F-4D97-AF65-F5344CB8AC3E}">
        <p14:creationId xmlns:p14="http://schemas.microsoft.com/office/powerpoint/2010/main" val="3711738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#1</a:t>
            </a:r>
          </a:p>
        </p:txBody>
      </p:sp>
      <p:sp>
        <p:nvSpPr>
          <p:cNvPr id="3" name="Content Placeholder 2"/>
          <p:cNvSpPr>
            <a:spLocks noGrp="1"/>
          </p:cNvSpPr>
          <p:nvPr>
            <p:ph idx="1"/>
          </p:nvPr>
        </p:nvSpPr>
        <p:spPr>
          <a:xfrm>
            <a:off x="5183187" y="600365"/>
            <a:ext cx="6620886" cy="6049818"/>
          </a:xfrm>
        </p:spPr>
        <p:txBody>
          <a:bodyPr>
            <a:noAutofit/>
          </a:bodyPr>
          <a:lstStyle/>
          <a:p>
            <a:r>
              <a:rPr lang="en-US" sz="4000" dirty="0"/>
              <a:t>Title I, Part A is one of many programs governed by the Elementary and Secondary Education Act or ESEA. </a:t>
            </a:r>
          </a:p>
          <a:p>
            <a:r>
              <a:rPr lang="en-US" sz="4000" dirty="0"/>
              <a:t>The program makes it possible to expand the basic educational programs that schools offer with services and interventions that support struggling learners. </a:t>
            </a:r>
          </a:p>
        </p:txBody>
      </p:sp>
      <p:sp>
        <p:nvSpPr>
          <p:cNvPr id="4" name="Text Placeholder 3"/>
          <p:cNvSpPr>
            <a:spLocks noGrp="1"/>
          </p:cNvSpPr>
          <p:nvPr>
            <p:ph type="body" sz="half" idx="2"/>
          </p:nvPr>
        </p:nvSpPr>
        <p:spPr>
          <a:xfrm>
            <a:off x="839788" y="2057399"/>
            <a:ext cx="3932237" cy="4181475"/>
          </a:xfrm>
        </p:spPr>
        <p:txBody>
          <a:bodyPr>
            <a:normAutofit fontScale="92500"/>
          </a:bodyPr>
          <a:lstStyle/>
          <a:p>
            <a:endParaRPr lang="en-US" sz="4400" dirty="0"/>
          </a:p>
          <a:p>
            <a:r>
              <a:rPr lang="en-US" sz="4400" dirty="0"/>
              <a:t>What is Title 1?</a:t>
            </a:r>
          </a:p>
          <a:p>
            <a:endParaRPr lang="en-US" sz="4400" dirty="0"/>
          </a:p>
          <a:p>
            <a:r>
              <a:rPr lang="en-US" sz="4400" dirty="0"/>
              <a:t>Additional money for teachers, coaches, supplies</a:t>
            </a:r>
          </a:p>
        </p:txBody>
      </p:sp>
    </p:spTree>
    <p:extLst>
      <p:ext uri="{BB962C8B-B14F-4D97-AF65-F5344CB8AC3E}">
        <p14:creationId xmlns:p14="http://schemas.microsoft.com/office/powerpoint/2010/main" val="2414319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88" y="314325"/>
            <a:ext cx="3932237" cy="1600200"/>
          </a:xfrm>
        </p:spPr>
        <p:txBody>
          <a:bodyPr>
            <a:normAutofit/>
          </a:bodyPr>
          <a:lstStyle/>
          <a:p>
            <a:r>
              <a:rPr lang="en-US" sz="5400" b="1" dirty="0"/>
              <a:t>AGENDA ITEM #2</a:t>
            </a:r>
          </a:p>
        </p:txBody>
      </p:sp>
      <p:sp>
        <p:nvSpPr>
          <p:cNvPr id="3" name="Content Placeholder 2"/>
          <p:cNvSpPr>
            <a:spLocks noGrp="1"/>
          </p:cNvSpPr>
          <p:nvPr>
            <p:ph idx="1"/>
          </p:nvPr>
        </p:nvSpPr>
        <p:spPr>
          <a:xfrm>
            <a:off x="4086227" y="0"/>
            <a:ext cx="8039099" cy="6686549"/>
          </a:xfrm>
        </p:spPr>
        <p:txBody>
          <a:bodyPr>
            <a:noAutofit/>
          </a:bodyPr>
          <a:lstStyle/>
          <a:p>
            <a:r>
              <a:rPr lang="en-US" sz="4000" dirty="0"/>
              <a:t>There are two kinds of programs that schools can fund through Title I, Part A</a:t>
            </a:r>
          </a:p>
          <a:p>
            <a:pPr lvl="1"/>
            <a:r>
              <a:rPr lang="en-US" sz="3600" dirty="0">
                <a:highlight>
                  <a:srgbClr val="00FFFF"/>
                </a:highlight>
              </a:rPr>
              <a:t>School wide means that all students - based on academic need - are eligible to receive the additional instruction this federal program will fund.  </a:t>
            </a:r>
          </a:p>
          <a:p>
            <a:pPr lvl="2"/>
            <a:r>
              <a:rPr lang="en-US" sz="3200" dirty="0">
                <a:highlight>
                  <a:srgbClr val="00FFFF"/>
                </a:highlight>
              </a:rPr>
              <a:t>EX: Morning Tutoring/ Math Support</a:t>
            </a:r>
          </a:p>
          <a:p>
            <a:pPr lvl="1"/>
            <a:r>
              <a:rPr lang="en-US" sz="4000" dirty="0"/>
              <a:t>Targeted assistance makes it possible to provide the same benefits but only to selected students based on academic need. </a:t>
            </a:r>
          </a:p>
          <a:p>
            <a:endParaRPr lang="en-US" sz="2800" dirty="0"/>
          </a:p>
        </p:txBody>
      </p:sp>
      <p:sp>
        <p:nvSpPr>
          <p:cNvPr id="4" name="Text Placeholder 3"/>
          <p:cNvSpPr>
            <a:spLocks noGrp="1"/>
          </p:cNvSpPr>
          <p:nvPr>
            <p:ph type="body" sz="half" idx="2"/>
          </p:nvPr>
        </p:nvSpPr>
        <p:spPr>
          <a:xfrm>
            <a:off x="153988" y="3057524"/>
            <a:ext cx="3446462" cy="2849563"/>
          </a:xfrm>
        </p:spPr>
        <p:txBody>
          <a:bodyPr>
            <a:normAutofit/>
          </a:bodyPr>
          <a:lstStyle/>
          <a:p>
            <a:r>
              <a:rPr lang="en-US" sz="4400" dirty="0"/>
              <a:t>Who is being funded?</a:t>
            </a:r>
          </a:p>
        </p:txBody>
      </p:sp>
    </p:spTree>
    <p:extLst>
      <p:ext uri="{BB962C8B-B14F-4D97-AF65-F5344CB8AC3E}">
        <p14:creationId xmlns:p14="http://schemas.microsoft.com/office/powerpoint/2010/main" val="30311800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88" y="268288"/>
            <a:ext cx="3932237" cy="1600200"/>
          </a:xfrm>
        </p:spPr>
        <p:txBody>
          <a:bodyPr>
            <a:normAutofit/>
          </a:bodyPr>
          <a:lstStyle/>
          <a:p>
            <a:r>
              <a:rPr lang="en-US" sz="5400" b="1" dirty="0"/>
              <a:t>AGENDA ITEM #3</a:t>
            </a:r>
          </a:p>
        </p:txBody>
      </p:sp>
      <p:sp>
        <p:nvSpPr>
          <p:cNvPr id="3" name="Content Placeholder 2"/>
          <p:cNvSpPr>
            <a:spLocks noGrp="1"/>
          </p:cNvSpPr>
          <p:nvPr>
            <p:ph idx="1"/>
          </p:nvPr>
        </p:nvSpPr>
        <p:spPr>
          <a:xfrm>
            <a:off x="3457575" y="0"/>
            <a:ext cx="8848724" cy="6858000"/>
          </a:xfrm>
        </p:spPr>
        <p:txBody>
          <a:bodyPr>
            <a:noAutofit/>
          </a:bodyPr>
          <a:lstStyle/>
          <a:p>
            <a:r>
              <a:rPr lang="en-US" sz="3600" dirty="0"/>
              <a:t>ESEA directs schools to notify parents of four requirements of a Title I - Part A program. </a:t>
            </a:r>
            <a:endParaRPr lang="en-US" sz="2800" dirty="0"/>
          </a:p>
          <a:p>
            <a:pPr marL="971550" lvl="1" indent="-514350">
              <a:buAutoNum type="arabicPeriod"/>
            </a:pPr>
            <a:r>
              <a:rPr lang="en-US" dirty="0"/>
              <a:t>Professional qualifications of teachers and paraprofessionals</a:t>
            </a:r>
          </a:p>
          <a:p>
            <a:pPr lvl="2"/>
            <a:r>
              <a:rPr lang="en-US" dirty="0"/>
              <a:t>All CMS Teachers AND Paraprofessionals are certified by the state of Georgia</a:t>
            </a:r>
          </a:p>
          <a:p>
            <a:pPr lvl="1">
              <a:buFont typeface="+mj-lt"/>
              <a:buAutoNum type="arabicPeriod"/>
            </a:pPr>
            <a:endParaRPr lang="en-US" sz="800" dirty="0"/>
          </a:p>
          <a:p>
            <a:pPr marL="971550" lvl="1" indent="-514350">
              <a:buAutoNum type="arabicPeriod"/>
            </a:pPr>
            <a:r>
              <a:rPr lang="en-US" dirty="0"/>
              <a:t>Notification if your child’s teacher is not highly qualified  </a:t>
            </a:r>
          </a:p>
          <a:p>
            <a:pPr lvl="2"/>
            <a:r>
              <a:rPr lang="en-US" dirty="0"/>
              <a:t>All CMS Teachers are HQ</a:t>
            </a:r>
          </a:p>
          <a:p>
            <a:pPr lvl="1">
              <a:buFont typeface="+mj-lt"/>
              <a:buAutoNum type="arabicPeriod"/>
            </a:pPr>
            <a:endParaRPr lang="en-US" sz="800" dirty="0"/>
          </a:p>
          <a:p>
            <a:pPr marL="971550" lvl="1" indent="-514350">
              <a:buAutoNum type="arabicPeriod"/>
            </a:pPr>
            <a:r>
              <a:rPr lang="en-US" dirty="0"/>
              <a:t>Individual report card that lets you know how your child is progressing </a:t>
            </a:r>
          </a:p>
          <a:p>
            <a:pPr lvl="2"/>
            <a:r>
              <a:rPr lang="en-US" dirty="0"/>
              <a:t>Synergy Parent Vue Accounts</a:t>
            </a:r>
          </a:p>
          <a:p>
            <a:pPr lvl="1">
              <a:buFont typeface="+mj-lt"/>
              <a:buAutoNum type="arabicPeriod"/>
            </a:pPr>
            <a:endParaRPr lang="en-US" sz="800" dirty="0"/>
          </a:p>
          <a:p>
            <a:pPr marL="971550" lvl="1" indent="-514350">
              <a:buAutoNum type="arabicPeriod"/>
            </a:pPr>
            <a:r>
              <a:rPr lang="en-US" dirty="0"/>
              <a:t>Notification if the school has entered a need improvement status.</a:t>
            </a:r>
          </a:p>
          <a:p>
            <a:pPr lvl="2"/>
            <a:r>
              <a:rPr lang="en-US" dirty="0"/>
              <a:t>CMS is not on any state list for academic improvement</a:t>
            </a:r>
          </a:p>
        </p:txBody>
      </p:sp>
      <p:sp>
        <p:nvSpPr>
          <p:cNvPr id="4" name="Text Placeholder 3"/>
          <p:cNvSpPr>
            <a:spLocks noGrp="1"/>
          </p:cNvSpPr>
          <p:nvPr>
            <p:ph type="body" sz="half" idx="2"/>
          </p:nvPr>
        </p:nvSpPr>
        <p:spPr>
          <a:xfrm>
            <a:off x="153987" y="2136776"/>
            <a:ext cx="3932237" cy="3811588"/>
          </a:xfrm>
        </p:spPr>
        <p:txBody>
          <a:bodyPr>
            <a:normAutofit/>
          </a:bodyPr>
          <a:lstStyle/>
          <a:p>
            <a:endParaRPr lang="en-US" sz="4400" dirty="0"/>
          </a:p>
          <a:p>
            <a:r>
              <a:rPr lang="en-US" sz="4400" dirty="0"/>
              <a:t>ESEA Parents Right-to-Know</a:t>
            </a:r>
          </a:p>
          <a:p>
            <a:endParaRPr lang="en-US" sz="4400" dirty="0"/>
          </a:p>
          <a:p>
            <a:r>
              <a:rPr lang="en-US" sz="4400" dirty="0"/>
              <a:t>4 Requirements</a:t>
            </a:r>
          </a:p>
          <a:p>
            <a:endParaRPr lang="en-US" sz="4400" dirty="0"/>
          </a:p>
        </p:txBody>
      </p:sp>
    </p:spTree>
    <p:extLst>
      <p:ext uri="{BB962C8B-B14F-4D97-AF65-F5344CB8AC3E}">
        <p14:creationId xmlns:p14="http://schemas.microsoft.com/office/powerpoint/2010/main" val="2624209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AGENDA ITEM #4</a:t>
            </a:r>
          </a:p>
        </p:txBody>
      </p:sp>
      <p:sp>
        <p:nvSpPr>
          <p:cNvPr id="3" name="Content Placeholder 2"/>
          <p:cNvSpPr>
            <a:spLocks noGrp="1"/>
          </p:cNvSpPr>
          <p:nvPr>
            <p:ph idx="1"/>
          </p:nvPr>
        </p:nvSpPr>
        <p:spPr>
          <a:xfrm>
            <a:off x="4438650" y="457200"/>
            <a:ext cx="7753349" cy="6400799"/>
          </a:xfrm>
        </p:spPr>
        <p:txBody>
          <a:bodyPr>
            <a:noAutofit/>
          </a:bodyPr>
          <a:lstStyle/>
          <a:p>
            <a:r>
              <a:rPr lang="en-US" b="1" dirty="0"/>
              <a:t>Why is parental involvement important?</a:t>
            </a:r>
          </a:p>
          <a:p>
            <a:pPr lvl="1"/>
            <a:r>
              <a:rPr lang="en-US" dirty="0"/>
              <a:t>Families have a major influence on their children’s achievement in school and through life. When schools, families, and community groups work together to support learning, children tend to do better in school, stay in school longer, and like school more.</a:t>
            </a:r>
          </a:p>
          <a:p>
            <a:r>
              <a:rPr lang="en-US" b="1" dirty="0"/>
              <a:t>How does parental involvement affect student achievement?</a:t>
            </a:r>
          </a:p>
          <a:p>
            <a:pPr lvl="1"/>
            <a:r>
              <a:rPr lang="en-US" dirty="0"/>
              <a:t>Earn high grades and test scores, and enroll in higher-level programs;</a:t>
            </a:r>
          </a:p>
          <a:p>
            <a:pPr lvl="1"/>
            <a:r>
              <a:rPr lang="en-US" dirty="0"/>
              <a:t>Pass their classes, earn credits, and are promoted; </a:t>
            </a:r>
          </a:p>
          <a:p>
            <a:pPr lvl="1"/>
            <a:r>
              <a:rPr lang="en-US" dirty="0"/>
              <a:t>Attend school regularly; and</a:t>
            </a:r>
          </a:p>
          <a:p>
            <a:pPr lvl="1"/>
            <a:r>
              <a:rPr lang="en-US" dirty="0"/>
              <a:t>Graduate on time!</a:t>
            </a:r>
          </a:p>
          <a:p>
            <a:pPr lvl="1"/>
            <a:endParaRPr lang="en-US" dirty="0"/>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Parental Involvement</a:t>
            </a:r>
          </a:p>
        </p:txBody>
      </p:sp>
    </p:spTree>
    <p:extLst>
      <p:ext uri="{BB962C8B-B14F-4D97-AF65-F5344CB8AC3E}">
        <p14:creationId xmlns:p14="http://schemas.microsoft.com/office/powerpoint/2010/main" val="57112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835" y="123825"/>
            <a:ext cx="2751137" cy="2152650"/>
          </a:xfrm>
        </p:spPr>
        <p:txBody>
          <a:bodyPr>
            <a:normAutofit/>
          </a:bodyPr>
          <a:lstStyle/>
          <a:p>
            <a:r>
              <a:rPr lang="en-US" sz="5400" b="1" dirty="0"/>
              <a:t>AGENDA </a:t>
            </a:r>
            <a:br>
              <a:rPr lang="en-US" sz="5400" b="1" dirty="0"/>
            </a:br>
            <a:r>
              <a:rPr lang="en-US" sz="5400" b="1" dirty="0"/>
              <a:t>ITEM #5</a:t>
            </a:r>
          </a:p>
        </p:txBody>
      </p:sp>
      <p:sp>
        <p:nvSpPr>
          <p:cNvPr id="3" name="Content Placeholder 2"/>
          <p:cNvSpPr>
            <a:spLocks noGrp="1"/>
          </p:cNvSpPr>
          <p:nvPr>
            <p:ph idx="1"/>
          </p:nvPr>
        </p:nvSpPr>
        <p:spPr>
          <a:xfrm>
            <a:off x="4772024" y="457200"/>
            <a:ext cx="7419975" cy="6400799"/>
          </a:xfrm>
        </p:spPr>
        <p:txBody>
          <a:bodyPr>
            <a:noAutofit/>
          </a:bodyPr>
          <a:lstStyle/>
          <a:p>
            <a:r>
              <a:rPr lang="en-US" b="1" dirty="0"/>
              <a:t>The CMS Title 1 Budget is as follows:</a:t>
            </a:r>
          </a:p>
          <a:p>
            <a:pPr lvl="1"/>
            <a:r>
              <a:rPr lang="en-US" b="1" dirty="0"/>
              <a:t>2 Full Time Academic Coaches</a:t>
            </a:r>
          </a:p>
          <a:p>
            <a:pPr lvl="1"/>
            <a:r>
              <a:rPr lang="en-US" b="1" dirty="0"/>
              <a:t>1 Math Support Teacher</a:t>
            </a:r>
          </a:p>
          <a:p>
            <a:pPr lvl="1"/>
            <a:endParaRPr lang="en-US" sz="800" b="1" dirty="0"/>
          </a:p>
          <a:p>
            <a:pPr marL="457200" lvl="1" indent="0">
              <a:buNone/>
            </a:pPr>
            <a:r>
              <a:rPr lang="en-US" b="1" dirty="0"/>
              <a:t>= 85% of the Budget</a:t>
            </a:r>
          </a:p>
          <a:p>
            <a:endParaRPr lang="en-US" sz="800" b="1" dirty="0"/>
          </a:p>
          <a:p>
            <a:r>
              <a:rPr lang="en-US" b="1" dirty="0"/>
              <a:t>The remaining 15% of the budget goes towards instruction:</a:t>
            </a:r>
          </a:p>
          <a:p>
            <a:pPr lvl="1"/>
            <a:r>
              <a:rPr lang="en-US" b="1" dirty="0"/>
              <a:t>Moby Max		IB Workshops</a:t>
            </a:r>
          </a:p>
          <a:p>
            <a:pPr lvl="1"/>
            <a:r>
              <a:rPr lang="en-US" b="1" dirty="0"/>
              <a:t>IXL			Performance Contracts</a:t>
            </a:r>
          </a:p>
          <a:p>
            <a:pPr lvl="1"/>
            <a:r>
              <a:rPr lang="en-US" b="1" dirty="0"/>
              <a:t>PBIS Rewards App	Supplies</a:t>
            </a:r>
          </a:p>
          <a:p>
            <a:pPr lvl="1"/>
            <a:r>
              <a:rPr lang="en-US" b="1" dirty="0"/>
              <a:t>Morning Study Hall	Student Agendas</a:t>
            </a:r>
          </a:p>
        </p:txBody>
      </p:sp>
      <p:sp>
        <p:nvSpPr>
          <p:cNvPr id="4" name="Text Placeholder 3"/>
          <p:cNvSpPr>
            <a:spLocks noGrp="1"/>
          </p:cNvSpPr>
          <p:nvPr>
            <p:ph type="body" sz="half" idx="2"/>
          </p:nvPr>
        </p:nvSpPr>
        <p:spPr>
          <a:xfrm>
            <a:off x="731835" y="2057400"/>
            <a:ext cx="4018539" cy="3811588"/>
          </a:xfrm>
        </p:spPr>
        <p:txBody>
          <a:bodyPr>
            <a:normAutofit/>
          </a:bodyPr>
          <a:lstStyle/>
          <a:p>
            <a:endParaRPr lang="en-US" sz="4400" dirty="0"/>
          </a:p>
          <a:p>
            <a:r>
              <a:rPr lang="en-US" sz="4400" dirty="0"/>
              <a:t>Usage of       Title 1 Funds</a:t>
            </a:r>
          </a:p>
        </p:txBody>
      </p:sp>
    </p:spTree>
    <p:extLst>
      <p:ext uri="{BB962C8B-B14F-4D97-AF65-F5344CB8AC3E}">
        <p14:creationId xmlns:p14="http://schemas.microsoft.com/office/powerpoint/2010/main" val="3611799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25C3-0FC6-46CA-AAD8-1C524DDC24F4}"/>
              </a:ext>
            </a:extLst>
          </p:cNvPr>
          <p:cNvSpPr>
            <a:spLocks noGrp="1"/>
          </p:cNvSpPr>
          <p:nvPr>
            <p:ph type="title"/>
          </p:nvPr>
        </p:nvSpPr>
        <p:spPr>
          <a:xfrm>
            <a:off x="838200" y="0"/>
            <a:ext cx="10515600" cy="739775"/>
          </a:xfrm>
        </p:spPr>
        <p:txBody>
          <a:bodyPr>
            <a:noAutofit/>
          </a:bodyPr>
          <a:lstStyle/>
          <a:p>
            <a:pPr algn="ctr"/>
            <a:r>
              <a:rPr lang="en-US" sz="6600" b="1"/>
              <a:t>THE BUDGET</a:t>
            </a:r>
            <a:endParaRPr lang="en-US" sz="6600" b="1" dirty="0"/>
          </a:p>
        </p:txBody>
      </p:sp>
      <p:pic>
        <p:nvPicPr>
          <p:cNvPr id="7" name="Content Placeholder 6">
            <a:extLst>
              <a:ext uri="{FF2B5EF4-FFF2-40B4-BE49-F238E27FC236}">
                <a16:creationId xmlns:a16="http://schemas.microsoft.com/office/drawing/2014/main" id="{1C2EC6A1-0F68-4987-B1DB-4A2E92AF9036}"/>
              </a:ext>
            </a:extLst>
          </p:cNvPr>
          <p:cNvPicPr>
            <a:picLocks noGrp="1" noChangeAspect="1"/>
          </p:cNvPicPr>
          <p:nvPr>
            <p:ph idx="1"/>
          </p:nvPr>
        </p:nvPicPr>
        <p:blipFill>
          <a:blip r:embed="rId2"/>
          <a:stretch>
            <a:fillRect/>
          </a:stretch>
        </p:blipFill>
        <p:spPr>
          <a:xfrm>
            <a:off x="197670" y="1320800"/>
            <a:ext cx="11766782" cy="5039360"/>
          </a:xfrm>
        </p:spPr>
      </p:pic>
    </p:spTree>
    <p:extLst>
      <p:ext uri="{BB962C8B-B14F-4D97-AF65-F5344CB8AC3E}">
        <p14:creationId xmlns:p14="http://schemas.microsoft.com/office/powerpoint/2010/main" val="1701576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25C3-0FC6-46CA-AAD8-1C524DDC24F4}"/>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b="1" kern="1200" dirty="0">
                <a:solidFill>
                  <a:schemeClr val="tx1"/>
                </a:solidFill>
                <a:latin typeface="+mj-lt"/>
                <a:ea typeface="+mj-ea"/>
                <a:cs typeface="+mj-cs"/>
              </a:rPr>
              <a:t>FROM THE BUDGET</a:t>
            </a:r>
          </a:p>
        </p:txBody>
      </p:sp>
      <p:graphicFrame>
        <p:nvGraphicFramePr>
          <p:cNvPr id="6" name="Content Placeholder 5">
            <a:extLst>
              <a:ext uri="{FF2B5EF4-FFF2-40B4-BE49-F238E27FC236}">
                <a16:creationId xmlns:a16="http://schemas.microsoft.com/office/drawing/2014/main" id="{1554C373-D5FA-46F9-A843-E44FFBCB9446}"/>
              </a:ext>
            </a:extLst>
          </p:cNvPr>
          <p:cNvGraphicFramePr>
            <a:graphicFrameLocks noGrp="1"/>
          </p:cNvGraphicFramePr>
          <p:nvPr>
            <p:ph idx="1"/>
            <p:extLst>
              <p:ext uri="{D42A27DB-BD31-4B8C-83A1-F6EECF244321}">
                <p14:modId xmlns:p14="http://schemas.microsoft.com/office/powerpoint/2010/main" val="1225191589"/>
              </p:ext>
            </p:extLst>
          </p:nvPr>
        </p:nvGraphicFramePr>
        <p:xfrm>
          <a:off x="1186870" y="2105699"/>
          <a:ext cx="9818260" cy="3860294"/>
        </p:xfrm>
        <a:graphic>
          <a:graphicData uri="http://schemas.openxmlformats.org/drawingml/2006/table">
            <a:tbl>
              <a:tblPr firstRow="1" bandRow="1">
                <a:tableStyleId>{5C22544A-7EE6-4342-B048-85BDC9FD1C3A}</a:tableStyleId>
              </a:tblPr>
              <a:tblGrid>
                <a:gridCol w="5244211">
                  <a:extLst>
                    <a:ext uri="{9D8B030D-6E8A-4147-A177-3AD203B41FA5}">
                      <a16:colId xmlns:a16="http://schemas.microsoft.com/office/drawing/2014/main" val="1641147924"/>
                    </a:ext>
                  </a:extLst>
                </a:gridCol>
                <a:gridCol w="4574049">
                  <a:extLst>
                    <a:ext uri="{9D8B030D-6E8A-4147-A177-3AD203B41FA5}">
                      <a16:colId xmlns:a16="http://schemas.microsoft.com/office/drawing/2014/main" val="468596014"/>
                    </a:ext>
                  </a:extLst>
                </a:gridCol>
              </a:tblGrid>
              <a:tr h="593090">
                <a:tc rowSpan="2">
                  <a:txBody>
                    <a:bodyPr/>
                    <a:lstStyle/>
                    <a:p>
                      <a:pPr algn="ctr" fontAlgn="ctr"/>
                      <a:r>
                        <a:rPr lang="en-US" sz="3500" u="none" strike="noStrike" dirty="0">
                          <a:effectLst/>
                        </a:rPr>
                        <a:t>Personnel</a:t>
                      </a:r>
                      <a:endParaRPr lang="en-US" sz="3500" b="1" i="0" u="none" strike="noStrike" dirty="0">
                        <a:solidFill>
                          <a:srgbClr val="000000"/>
                        </a:solidFill>
                        <a:effectLst/>
                        <a:latin typeface="Calibri" panose="020F0502020204030204" pitchFamily="34" charset="0"/>
                      </a:endParaRPr>
                    </a:p>
                  </a:txBody>
                  <a:tcPr marL="18788" marR="18788" marT="18788" marB="0" anchor="ctr"/>
                </a:tc>
                <a:tc>
                  <a:txBody>
                    <a:bodyPr/>
                    <a:lstStyle/>
                    <a:p>
                      <a:pPr algn="ctr" fontAlgn="ctr"/>
                      <a:r>
                        <a:rPr lang="en-US" sz="3500" u="none" strike="noStrike">
                          <a:effectLst/>
                        </a:rPr>
                        <a:t>Budgeted</a:t>
                      </a:r>
                      <a:endParaRPr lang="en-US" sz="3500" b="1" i="0" u="none" strike="noStrike">
                        <a:solidFill>
                          <a:srgbClr val="000000"/>
                        </a:solidFill>
                        <a:effectLst/>
                        <a:latin typeface="Calibri" panose="020F0502020204030204" pitchFamily="34" charset="0"/>
                      </a:endParaRPr>
                    </a:p>
                  </a:txBody>
                  <a:tcPr marL="18788" marR="18788" marT="18788" marB="0" anchor="ctr"/>
                </a:tc>
                <a:extLst>
                  <a:ext uri="{0D108BD9-81ED-4DB2-BD59-A6C34878D82A}">
                    <a16:rowId xmlns:a16="http://schemas.microsoft.com/office/drawing/2014/main" val="2862012574"/>
                  </a:ext>
                </a:extLst>
              </a:tr>
              <a:tr h="560644">
                <a:tc vMerge="1">
                  <a:txBody>
                    <a:bodyPr/>
                    <a:lstStyle/>
                    <a:p>
                      <a:endParaRPr lang="en-US"/>
                    </a:p>
                  </a:txBody>
                  <a:tcPr/>
                </a:tc>
                <a:tc>
                  <a:txBody>
                    <a:bodyPr/>
                    <a:lstStyle/>
                    <a:p>
                      <a:pPr algn="l" fontAlgn="ctr"/>
                      <a:r>
                        <a:rPr lang="en-US" sz="3300" u="none" strike="noStrike" dirty="0">
                          <a:effectLst/>
                        </a:rPr>
                        <a:t> $353,821</a:t>
                      </a:r>
                    </a:p>
                    <a:p>
                      <a:pPr algn="l" fontAlgn="ctr"/>
                      <a:r>
                        <a:rPr lang="en-US" sz="3300" b="1" i="0" u="none" strike="noStrike" dirty="0">
                          <a:solidFill>
                            <a:srgbClr val="000000"/>
                          </a:solidFill>
                          <a:effectLst/>
                          <a:latin typeface="Calibri" panose="020F0502020204030204" pitchFamily="34" charset="0"/>
                        </a:rPr>
                        <a:t>(includes benefits)</a:t>
                      </a:r>
                    </a:p>
                  </a:txBody>
                  <a:tcPr marL="18788" marR="18788" marT="18788" marB="0" anchor="ctr"/>
                </a:tc>
                <a:extLst>
                  <a:ext uri="{0D108BD9-81ED-4DB2-BD59-A6C34878D82A}">
                    <a16:rowId xmlns:a16="http://schemas.microsoft.com/office/drawing/2014/main" val="3437308590"/>
                  </a:ext>
                </a:extLst>
              </a:tr>
              <a:tr h="560644">
                <a:tc>
                  <a:txBody>
                    <a:bodyPr/>
                    <a:lstStyle/>
                    <a:p>
                      <a:pPr algn="l" fontAlgn="ctr"/>
                      <a:r>
                        <a:rPr lang="en-US" sz="3300" u="none" strike="noStrike" dirty="0">
                          <a:effectLst/>
                        </a:rPr>
                        <a:t>Math Support Teacher</a:t>
                      </a:r>
                      <a:endParaRPr lang="en-US" sz="3300" b="0" i="0" u="none" strike="noStrike" dirty="0">
                        <a:solidFill>
                          <a:srgbClr val="000000"/>
                        </a:solidFill>
                        <a:effectLst/>
                        <a:latin typeface="Calibri" panose="020F0502020204030204" pitchFamily="34" charset="0"/>
                      </a:endParaRPr>
                    </a:p>
                  </a:txBody>
                  <a:tcPr marL="18788" marR="18788" marT="18788" marB="0" anchor="ctr"/>
                </a:tc>
                <a:tc>
                  <a:txBody>
                    <a:bodyPr/>
                    <a:lstStyle/>
                    <a:p>
                      <a:pPr algn="l" fontAlgn="b"/>
                      <a:r>
                        <a:rPr lang="en-US" sz="3300" b="0" i="0" u="none" strike="noStrike" dirty="0">
                          <a:solidFill>
                            <a:srgbClr val="000000"/>
                          </a:solidFill>
                          <a:effectLst/>
                          <a:latin typeface="Calibri" panose="020F0502020204030204" pitchFamily="34" charset="0"/>
                        </a:rPr>
                        <a:t>Tiondra Grant</a:t>
                      </a:r>
                    </a:p>
                  </a:txBody>
                  <a:tcPr marL="18788" marR="18788" marT="18788" marB="0" anchor="b"/>
                </a:tc>
                <a:extLst>
                  <a:ext uri="{0D108BD9-81ED-4DB2-BD59-A6C34878D82A}">
                    <a16:rowId xmlns:a16="http://schemas.microsoft.com/office/drawing/2014/main" val="72144788"/>
                  </a:ext>
                </a:extLst>
              </a:tr>
              <a:tr h="560644">
                <a:tc>
                  <a:txBody>
                    <a:bodyPr/>
                    <a:lstStyle/>
                    <a:p>
                      <a:pPr algn="l" fontAlgn="ctr"/>
                      <a:r>
                        <a:rPr lang="en-US" sz="3300" b="0" i="0" u="none" strike="noStrike" dirty="0">
                          <a:solidFill>
                            <a:srgbClr val="000000"/>
                          </a:solidFill>
                          <a:effectLst/>
                          <a:latin typeface="Calibri" panose="020F0502020204030204" pitchFamily="34" charset="0"/>
                        </a:rPr>
                        <a:t>Academic Coach ELA</a:t>
                      </a:r>
                    </a:p>
                  </a:txBody>
                  <a:tcPr marL="18788" marR="18788" marT="18788" marB="0" anchor="ctr"/>
                </a:tc>
                <a:tc>
                  <a:txBody>
                    <a:bodyPr/>
                    <a:lstStyle/>
                    <a:p>
                      <a:pPr algn="l" fontAlgn="b"/>
                      <a:r>
                        <a:rPr lang="en-US" sz="3300" u="none" strike="noStrike" dirty="0">
                          <a:effectLst/>
                        </a:rPr>
                        <a:t>Jessica Richardson</a:t>
                      </a:r>
                      <a:endParaRPr lang="en-US" sz="3300" b="0" i="0" u="none" strike="noStrike" dirty="0">
                        <a:solidFill>
                          <a:srgbClr val="000000"/>
                        </a:solidFill>
                        <a:effectLst/>
                        <a:latin typeface="Calibri" panose="020F0502020204030204" pitchFamily="34" charset="0"/>
                      </a:endParaRPr>
                    </a:p>
                  </a:txBody>
                  <a:tcPr marL="18788" marR="18788" marT="18788" marB="0" anchor="b"/>
                </a:tc>
                <a:extLst>
                  <a:ext uri="{0D108BD9-81ED-4DB2-BD59-A6C34878D82A}">
                    <a16:rowId xmlns:a16="http://schemas.microsoft.com/office/drawing/2014/main" val="1646602874"/>
                  </a:ext>
                </a:extLst>
              </a:tr>
              <a:tr h="560644">
                <a:tc>
                  <a:txBody>
                    <a:bodyPr/>
                    <a:lstStyle/>
                    <a:p>
                      <a:pPr algn="l" fontAlgn="ctr"/>
                      <a:r>
                        <a:rPr lang="en-US" sz="3300" u="none" strike="noStrike" dirty="0">
                          <a:effectLst/>
                        </a:rPr>
                        <a:t>Academic Coach MATH</a:t>
                      </a:r>
                      <a:endParaRPr lang="en-US" sz="3300" b="0" i="0" u="none" strike="noStrike" dirty="0">
                        <a:solidFill>
                          <a:srgbClr val="000000"/>
                        </a:solidFill>
                        <a:effectLst/>
                        <a:latin typeface="Calibri" panose="020F0502020204030204" pitchFamily="34" charset="0"/>
                      </a:endParaRPr>
                    </a:p>
                  </a:txBody>
                  <a:tcPr marL="18788" marR="18788" marT="18788" marB="0" anchor="ctr"/>
                </a:tc>
                <a:tc>
                  <a:txBody>
                    <a:bodyPr/>
                    <a:lstStyle/>
                    <a:p>
                      <a:pPr algn="l" fontAlgn="b"/>
                      <a:r>
                        <a:rPr lang="en-US" sz="3300" u="none" strike="noStrike" dirty="0">
                          <a:effectLst/>
                        </a:rPr>
                        <a:t>Candace Ellis</a:t>
                      </a:r>
                      <a:endParaRPr lang="en-US" sz="3300" b="0" i="0" u="none" strike="noStrike" dirty="0">
                        <a:solidFill>
                          <a:srgbClr val="000000"/>
                        </a:solidFill>
                        <a:effectLst/>
                        <a:latin typeface="Calibri" panose="020F0502020204030204" pitchFamily="34" charset="0"/>
                      </a:endParaRPr>
                    </a:p>
                  </a:txBody>
                  <a:tcPr marL="18788" marR="18788" marT="18788" marB="0" anchor="b"/>
                </a:tc>
                <a:extLst>
                  <a:ext uri="{0D108BD9-81ED-4DB2-BD59-A6C34878D82A}">
                    <a16:rowId xmlns:a16="http://schemas.microsoft.com/office/drawing/2014/main" val="3507159894"/>
                  </a:ext>
                </a:extLst>
              </a:tr>
              <a:tr h="560644">
                <a:tc>
                  <a:txBody>
                    <a:bodyPr/>
                    <a:lstStyle/>
                    <a:p>
                      <a:pPr algn="l" fontAlgn="ctr"/>
                      <a:r>
                        <a:rPr lang="en-US" sz="3300" u="none" strike="noStrike" dirty="0">
                          <a:effectLst/>
                        </a:rPr>
                        <a:t>Parent Facilitator</a:t>
                      </a:r>
                      <a:endParaRPr lang="en-US" sz="3300" b="0" i="0" u="none" strike="noStrike" dirty="0">
                        <a:solidFill>
                          <a:srgbClr val="000000"/>
                        </a:solidFill>
                        <a:effectLst/>
                        <a:latin typeface="Calibri" panose="020F0502020204030204" pitchFamily="34" charset="0"/>
                      </a:endParaRPr>
                    </a:p>
                  </a:txBody>
                  <a:tcPr marL="18788" marR="18788" marT="18788" marB="0" anchor="ctr"/>
                </a:tc>
                <a:tc>
                  <a:txBody>
                    <a:bodyPr/>
                    <a:lstStyle/>
                    <a:p>
                      <a:pPr algn="l" fontAlgn="b"/>
                      <a:r>
                        <a:rPr lang="en-US" sz="3300" u="none" strike="noStrike" dirty="0">
                          <a:effectLst/>
                        </a:rPr>
                        <a:t>Dalia Saldierna</a:t>
                      </a:r>
                      <a:endParaRPr lang="en-US" sz="3300" b="0" i="0" u="none" strike="noStrike" dirty="0">
                        <a:solidFill>
                          <a:srgbClr val="000000"/>
                        </a:solidFill>
                        <a:effectLst/>
                        <a:latin typeface="Calibri" panose="020F0502020204030204" pitchFamily="34" charset="0"/>
                      </a:endParaRPr>
                    </a:p>
                  </a:txBody>
                  <a:tcPr marL="18788" marR="18788" marT="18788" marB="0" anchor="b"/>
                </a:tc>
                <a:extLst>
                  <a:ext uri="{0D108BD9-81ED-4DB2-BD59-A6C34878D82A}">
                    <a16:rowId xmlns:a16="http://schemas.microsoft.com/office/drawing/2014/main" val="823394389"/>
                  </a:ext>
                </a:extLst>
              </a:tr>
            </a:tbl>
          </a:graphicData>
        </a:graphic>
      </p:graphicFrame>
    </p:spTree>
    <p:extLst>
      <p:ext uri="{BB962C8B-B14F-4D97-AF65-F5344CB8AC3E}">
        <p14:creationId xmlns:p14="http://schemas.microsoft.com/office/powerpoint/2010/main" val="3477625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F25C3-0FC6-46CA-AAD8-1C524DDC24F4}"/>
              </a:ext>
            </a:extLst>
          </p:cNvPr>
          <p:cNvSpPr>
            <a:spLocks noGrp="1"/>
          </p:cNvSpPr>
          <p:nvPr>
            <p:ph type="title"/>
          </p:nvPr>
        </p:nvSpPr>
        <p:spPr>
          <a:xfrm>
            <a:off x="838199" y="291090"/>
            <a:ext cx="10515599" cy="932688"/>
          </a:xfrm>
        </p:spPr>
        <p:txBody>
          <a:bodyPr vert="horz" lIns="91440" tIns="45720" rIns="91440" bIns="45720" rtlCol="0" anchor="b">
            <a:normAutofit/>
          </a:bodyPr>
          <a:lstStyle/>
          <a:p>
            <a:r>
              <a:rPr lang="en-US" sz="5400" b="1" kern="1200" dirty="0">
                <a:solidFill>
                  <a:schemeClr val="tx1"/>
                </a:solidFill>
                <a:latin typeface="+mj-lt"/>
                <a:ea typeface="+mj-ea"/>
                <a:cs typeface="+mj-cs"/>
              </a:rPr>
              <a:t>FROM THE BUDGET</a:t>
            </a:r>
          </a:p>
        </p:txBody>
      </p:sp>
      <p:graphicFrame>
        <p:nvGraphicFramePr>
          <p:cNvPr id="6" name="Content Placeholder 5">
            <a:extLst>
              <a:ext uri="{FF2B5EF4-FFF2-40B4-BE49-F238E27FC236}">
                <a16:creationId xmlns:a16="http://schemas.microsoft.com/office/drawing/2014/main" id="{1554C373-D5FA-46F9-A843-E44FFBCB9446}"/>
              </a:ext>
            </a:extLst>
          </p:cNvPr>
          <p:cNvGraphicFramePr>
            <a:graphicFrameLocks noGrp="1"/>
          </p:cNvGraphicFramePr>
          <p:nvPr>
            <p:ph idx="1"/>
            <p:extLst>
              <p:ext uri="{D42A27DB-BD31-4B8C-83A1-F6EECF244321}">
                <p14:modId xmlns:p14="http://schemas.microsoft.com/office/powerpoint/2010/main" val="1895459783"/>
              </p:ext>
            </p:extLst>
          </p:nvPr>
        </p:nvGraphicFramePr>
        <p:xfrm>
          <a:off x="1186870" y="2105699"/>
          <a:ext cx="9818260" cy="3299650"/>
        </p:xfrm>
        <a:graphic>
          <a:graphicData uri="http://schemas.openxmlformats.org/drawingml/2006/table">
            <a:tbl>
              <a:tblPr firstRow="1" bandRow="1">
                <a:tableStyleId>{5C22544A-7EE6-4342-B048-85BDC9FD1C3A}</a:tableStyleId>
              </a:tblPr>
              <a:tblGrid>
                <a:gridCol w="5244211">
                  <a:extLst>
                    <a:ext uri="{9D8B030D-6E8A-4147-A177-3AD203B41FA5}">
                      <a16:colId xmlns:a16="http://schemas.microsoft.com/office/drawing/2014/main" val="1641147924"/>
                    </a:ext>
                  </a:extLst>
                </a:gridCol>
                <a:gridCol w="4574049">
                  <a:extLst>
                    <a:ext uri="{9D8B030D-6E8A-4147-A177-3AD203B41FA5}">
                      <a16:colId xmlns:a16="http://schemas.microsoft.com/office/drawing/2014/main" val="468596014"/>
                    </a:ext>
                  </a:extLst>
                </a:gridCol>
              </a:tblGrid>
              <a:tr h="593090">
                <a:tc rowSpan="2">
                  <a:txBody>
                    <a:bodyPr/>
                    <a:lstStyle/>
                    <a:p>
                      <a:pPr algn="ctr" fontAlgn="ctr"/>
                      <a:r>
                        <a:rPr lang="en-US" sz="3500" b="1" i="0" u="none" strike="noStrike" dirty="0">
                          <a:solidFill>
                            <a:srgbClr val="000000"/>
                          </a:solidFill>
                          <a:effectLst/>
                          <a:latin typeface="Calibri" panose="020F0502020204030204" pitchFamily="34" charset="0"/>
                        </a:rPr>
                        <a:t>WEB BASED SUBSCRIPTIONS</a:t>
                      </a:r>
                    </a:p>
                  </a:txBody>
                  <a:tcPr marL="18788" marR="18788" marT="18788" marB="0" anchor="ctr"/>
                </a:tc>
                <a:tc>
                  <a:txBody>
                    <a:bodyPr/>
                    <a:lstStyle/>
                    <a:p>
                      <a:pPr algn="ctr" fontAlgn="ctr"/>
                      <a:r>
                        <a:rPr lang="en-US" sz="3500" u="none" strike="noStrike">
                          <a:effectLst/>
                        </a:rPr>
                        <a:t>Budgeted</a:t>
                      </a:r>
                      <a:endParaRPr lang="en-US" sz="3500" b="1" i="0" u="none" strike="noStrike">
                        <a:solidFill>
                          <a:srgbClr val="000000"/>
                        </a:solidFill>
                        <a:effectLst/>
                        <a:latin typeface="Calibri" panose="020F0502020204030204" pitchFamily="34" charset="0"/>
                      </a:endParaRPr>
                    </a:p>
                  </a:txBody>
                  <a:tcPr marL="18788" marR="18788" marT="18788" marB="0" anchor="ctr"/>
                </a:tc>
                <a:extLst>
                  <a:ext uri="{0D108BD9-81ED-4DB2-BD59-A6C34878D82A}">
                    <a16:rowId xmlns:a16="http://schemas.microsoft.com/office/drawing/2014/main" val="2862012574"/>
                  </a:ext>
                </a:extLst>
              </a:tr>
              <a:tr h="560644">
                <a:tc vMerge="1">
                  <a:txBody>
                    <a:bodyPr/>
                    <a:lstStyle/>
                    <a:p>
                      <a:endParaRPr lang="en-US"/>
                    </a:p>
                  </a:txBody>
                  <a:tcPr/>
                </a:tc>
                <a:tc>
                  <a:txBody>
                    <a:bodyPr/>
                    <a:lstStyle/>
                    <a:p>
                      <a:pPr algn="l" fontAlgn="ctr"/>
                      <a:r>
                        <a:rPr lang="en-US" sz="3300" u="none" strike="noStrike" dirty="0">
                          <a:effectLst/>
                        </a:rPr>
                        <a:t> $33,000</a:t>
                      </a:r>
                    </a:p>
                    <a:p>
                      <a:pPr algn="l" fontAlgn="ctr"/>
                      <a:endParaRPr lang="en-US" sz="3300" b="1" i="0" u="none" strike="noStrike" dirty="0">
                        <a:solidFill>
                          <a:srgbClr val="000000"/>
                        </a:solidFill>
                        <a:effectLst/>
                        <a:latin typeface="Calibri" panose="020F0502020204030204" pitchFamily="34" charset="0"/>
                      </a:endParaRPr>
                    </a:p>
                  </a:txBody>
                  <a:tcPr marL="18788" marR="18788" marT="18788" marB="0" anchor="ctr"/>
                </a:tc>
                <a:extLst>
                  <a:ext uri="{0D108BD9-81ED-4DB2-BD59-A6C34878D82A}">
                    <a16:rowId xmlns:a16="http://schemas.microsoft.com/office/drawing/2014/main" val="3437308590"/>
                  </a:ext>
                </a:extLst>
              </a:tr>
              <a:tr h="560644">
                <a:tc>
                  <a:txBody>
                    <a:bodyPr/>
                    <a:lstStyle/>
                    <a:p>
                      <a:pPr algn="l" fontAlgn="ctr"/>
                      <a:r>
                        <a:rPr lang="en-US" sz="3300" b="0" i="0" u="none" strike="noStrike" dirty="0">
                          <a:solidFill>
                            <a:srgbClr val="000000"/>
                          </a:solidFill>
                          <a:effectLst/>
                          <a:latin typeface="Calibri" panose="020F0502020204030204" pitchFamily="34" charset="0"/>
                        </a:rPr>
                        <a:t>IXL – ELA/ MATH/ SCI/ SS</a:t>
                      </a:r>
                    </a:p>
                  </a:txBody>
                  <a:tcPr marL="18788" marR="18788" marT="18788" marB="0" anchor="ctr"/>
                </a:tc>
                <a:tc>
                  <a:txBody>
                    <a:bodyPr/>
                    <a:lstStyle/>
                    <a:p>
                      <a:pPr algn="l" fontAlgn="b"/>
                      <a:r>
                        <a:rPr lang="en-US" sz="3300" b="0" i="0" u="none" strike="noStrike" dirty="0">
                          <a:solidFill>
                            <a:srgbClr val="000000"/>
                          </a:solidFill>
                          <a:effectLst/>
                          <a:latin typeface="Calibri" panose="020F0502020204030204" pitchFamily="34" charset="0"/>
                        </a:rPr>
                        <a:t>$27,000</a:t>
                      </a:r>
                    </a:p>
                  </a:txBody>
                  <a:tcPr marL="18788" marR="18788" marT="18788" marB="0" anchor="b"/>
                </a:tc>
                <a:extLst>
                  <a:ext uri="{0D108BD9-81ED-4DB2-BD59-A6C34878D82A}">
                    <a16:rowId xmlns:a16="http://schemas.microsoft.com/office/drawing/2014/main" val="72144788"/>
                  </a:ext>
                </a:extLst>
              </a:tr>
              <a:tr h="560644">
                <a:tc>
                  <a:txBody>
                    <a:bodyPr/>
                    <a:lstStyle/>
                    <a:p>
                      <a:pPr algn="l" fontAlgn="ctr"/>
                      <a:r>
                        <a:rPr lang="en-US" sz="3300" b="0" i="0" u="none" strike="noStrike" dirty="0">
                          <a:solidFill>
                            <a:srgbClr val="000000"/>
                          </a:solidFill>
                          <a:effectLst/>
                          <a:latin typeface="Calibri" panose="020F0502020204030204" pitchFamily="34" charset="0"/>
                        </a:rPr>
                        <a:t>Flocabulary</a:t>
                      </a:r>
                    </a:p>
                  </a:txBody>
                  <a:tcPr marL="18788" marR="18788" marT="18788" marB="0" anchor="ctr"/>
                </a:tc>
                <a:tc>
                  <a:txBody>
                    <a:bodyPr/>
                    <a:lstStyle/>
                    <a:p>
                      <a:pPr algn="l" fontAlgn="b"/>
                      <a:r>
                        <a:rPr lang="en-US" sz="3300" b="0" i="0" u="none" strike="noStrike" dirty="0">
                          <a:solidFill>
                            <a:srgbClr val="000000"/>
                          </a:solidFill>
                          <a:effectLst/>
                          <a:latin typeface="Calibri" panose="020F0502020204030204" pitchFamily="34" charset="0"/>
                        </a:rPr>
                        <a:t>$2,700</a:t>
                      </a:r>
                    </a:p>
                  </a:txBody>
                  <a:tcPr marL="18788" marR="18788" marT="18788" marB="0" anchor="b"/>
                </a:tc>
                <a:extLst>
                  <a:ext uri="{0D108BD9-81ED-4DB2-BD59-A6C34878D82A}">
                    <a16:rowId xmlns:a16="http://schemas.microsoft.com/office/drawing/2014/main" val="1646602874"/>
                  </a:ext>
                </a:extLst>
              </a:tr>
              <a:tr h="560644">
                <a:tc>
                  <a:txBody>
                    <a:bodyPr/>
                    <a:lstStyle/>
                    <a:p>
                      <a:pPr algn="l" fontAlgn="ctr"/>
                      <a:r>
                        <a:rPr lang="en-US" sz="3300" b="0" i="0" u="none" strike="noStrike" dirty="0">
                          <a:solidFill>
                            <a:srgbClr val="000000"/>
                          </a:solidFill>
                          <a:effectLst/>
                          <a:latin typeface="Calibri" panose="020F0502020204030204" pitchFamily="34" charset="0"/>
                        </a:rPr>
                        <a:t>Moby Max</a:t>
                      </a:r>
                    </a:p>
                  </a:txBody>
                  <a:tcPr marL="18788" marR="18788" marT="18788" marB="0" anchor="ctr"/>
                </a:tc>
                <a:tc>
                  <a:txBody>
                    <a:bodyPr/>
                    <a:lstStyle/>
                    <a:p>
                      <a:pPr algn="l" fontAlgn="b"/>
                      <a:r>
                        <a:rPr lang="en-US" sz="3300" b="0" i="0" u="none" strike="noStrike" dirty="0">
                          <a:solidFill>
                            <a:srgbClr val="000000"/>
                          </a:solidFill>
                          <a:effectLst/>
                          <a:latin typeface="Calibri" panose="020F0502020204030204" pitchFamily="34" charset="0"/>
                        </a:rPr>
                        <a:t>$3,500</a:t>
                      </a:r>
                    </a:p>
                  </a:txBody>
                  <a:tcPr marL="18788" marR="18788" marT="18788" marB="0" anchor="b"/>
                </a:tc>
                <a:extLst>
                  <a:ext uri="{0D108BD9-81ED-4DB2-BD59-A6C34878D82A}">
                    <a16:rowId xmlns:a16="http://schemas.microsoft.com/office/drawing/2014/main" val="3507159894"/>
                  </a:ext>
                </a:extLst>
              </a:tr>
            </a:tbl>
          </a:graphicData>
        </a:graphic>
      </p:graphicFrame>
    </p:spTree>
    <p:extLst>
      <p:ext uri="{BB962C8B-B14F-4D97-AF65-F5344CB8AC3E}">
        <p14:creationId xmlns:p14="http://schemas.microsoft.com/office/powerpoint/2010/main" val="6187180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 Title 1 State of the School Parent Meeting</Template>
  <TotalTime>307</TotalTime>
  <Words>878</Words>
  <Application>Microsoft Office PowerPoint</Application>
  <PresentationFormat>Widescreen</PresentationFormat>
  <Paragraphs>167</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Campbell Middle State of the School Title 1 Meeting September 22, 2022</vt:lpstr>
      <vt:lpstr>AGENDA ITEM #1</vt:lpstr>
      <vt:lpstr>AGENDA ITEM #2</vt:lpstr>
      <vt:lpstr>AGENDA ITEM #3</vt:lpstr>
      <vt:lpstr>AGENDA ITEM #4</vt:lpstr>
      <vt:lpstr>AGENDA  ITEM #5</vt:lpstr>
      <vt:lpstr>THE BUDGET</vt:lpstr>
      <vt:lpstr>FROM THE BUDGET</vt:lpstr>
      <vt:lpstr>FROM THE BUDGET</vt:lpstr>
      <vt:lpstr>FROM THE BUDGET</vt:lpstr>
      <vt:lpstr>FROM THE BUDGET</vt:lpstr>
      <vt:lpstr>AGENDA ITEM #6</vt:lpstr>
      <vt:lpstr>AGENDA ITEM #7</vt:lpstr>
      <vt:lpstr>AGENDA ITEM #8</vt:lpstr>
      <vt:lpstr>AGENDA ITEM #9</vt:lpstr>
      <vt:lpstr>Your Input  is Needed</vt:lpstr>
    </vt:vector>
  </TitlesOfParts>
  <Company>Cobb County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Campbell Middle State of the School Title 1 Meeting September 19, 2019</dc:title>
  <dc:creator>Camille Havis</dc:creator>
  <cp:lastModifiedBy>Camille Havis</cp:lastModifiedBy>
  <cp:revision>19</cp:revision>
  <dcterms:created xsi:type="dcterms:W3CDTF">2020-09-07T22:39:27Z</dcterms:created>
  <dcterms:modified xsi:type="dcterms:W3CDTF">2022-09-22T21:44:34Z</dcterms:modified>
</cp:coreProperties>
</file>